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4" r:id="rId1"/>
  </p:sldMasterIdLst>
  <p:notesMasterIdLst>
    <p:notesMasterId r:id="rId76"/>
  </p:notesMasterIdLst>
  <p:handoutMasterIdLst>
    <p:handoutMasterId r:id="rId77"/>
  </p:handoutMasterIdLst>
  <p:sldIdLst>
    <p:sldId id="256" r:id="rId2"/>
    <p:sldId id="538" r:id="rId3"/>
    <p:sldId id="652" r:id="rId4"/>
    <p:sldId id="630" r:id="rId5"/>
    <p:sldId id="506" r:id="rId6"/>
    <p:sldId id="503" r:id="rId7"/>
    <p:sldId id="345" r:id="rId8"/>
    <p:sldId id="539" r:id="rId9"/>
    <p:sldId id="440" r:id="rId10"/>
    <p:sldId id="452" r:id="rId11"/>
    <p:sldId id="540" r:id="rId12"/>
    <p:sldId id="631" r:id="rId13"/>
    <p:sldId id="453" r:id="rId14"/>
    <p:sldId id="437" r:id="rId15"/>
    <p:sldId id="447" r:id="rId16"/>
    <p:sldId id="555" r:id="rId17"/>
    <p:sldId id="557" r:id="rId18"/>
    <p:sldId id="558" r:id="rId19"/>
    <p:sldId id="559" r:id="rId20"/>
    <p:sldId id="608" r:id="rId21"/>
    <p:sldId id="595" r:id="rId22"/>
    <p:sldId id="561" r:id="rId23"/>
    <p:sldId id="632" r:id="rId24"/>
    <p:sldId id="633" r:id="rId25"/>
    <p:sldId id="571" r:id="rId26"/>
    <p:sldId id="570" r:id="rId27"/>
    <p:sldId id="572" r:id="rId28"/>
    <p:sldId id="574" r:id="rId29"/>
    <p:sldId id="575" r:id="rId30"/>
    <p:sldId id="576" r:id="rId31"/>
    <p:sldId id="634" r:id="rId32"/>
    <p:sldId id="635" r:id="rId33"/>
    <p:sldId id="636" r:id="rId34"/>
    <p:sldId id="637" r:id="rId35"/>
    <p:sldId id="638" r:id="rId36"/>
    <p:sldId id="639" r:id="rId37"/>
    <p:sldId id="543" r:id="rId38"/>
    <p:sldId id="653" r:id="rId39"/>
    <p:sldId id="463" r:id="rId40"/>
    <p:sldId id="544" r:id="rId41"/>
    <p:sldId id="504" r:id="rId42"/>
    <p:sldId id="507" r:id="rId43"/>
    <p:sldId id="515" r:id="rId44"/>
    <p:sldId id="514" r:id="rId45"/>
    <p:sldId id="505" r:id="rId46"/>
    <p:sldId id="509" r:id="rId47"/>
    <p:sldId id="510" r:id="rId48"/>
    <p:sldId id="511" r:id="rId49"/>
    <p:sldId id="392" r:id="rId50"/>
    <p:sldId id="578" r:id="rId51"/>
    <p:sldId id="612" r:id="rId52"/>
    <p:sldId id="516" r:id="rId53"/>
    <p:sldId id="616" r:id="rId54"/>
    <p:sldId id="640" r:id="rId55"/>
    <p:sldId id="641" r:id="rId56"/>
    <p:sldId id="642" r:id="rId57"/>
    <p:sldId id="599" r:id="rId58"/>
    <p:sldId id="643" r:id="rId59"/>
    <p:sldId id="618" r:id="rId60"/>
    <p:sldId id="617" r:id="rId61"/>
    <p:sldId id="620" r:id="rId62"/>
    <p:sldId id="644" r:id="rId63"/>
    <p:sldId id="645" r:id="rId64"/>
    <p:sldId id="646" r:id="rId65"/>
    <p:sldId id="647" r:id="rId66"/>
    <p:sldId id="648" r:id="rId67"/>
    <p:sldId id="501" r:id="rId68"/>
    <p:sldId id="519" r:id="rId69"/>
    <p:sldId id="649" r:id="rId70"/>
    <p:sldId id="366" r:id="rId71"/>
    <p:sldId id="500" r:id="rId72"/>
    <p:sldId id="650" r:id="rId73"/>
    <p:sldId id="651" r:id="rId74"/>
    <p:sldId id="475" r:id="rId75"/>
  </p:sldIdLst>
  <p:sldSz cx="9144000" cy="6858000" type="screen4x3"/>
  <p:notesSz cx="6794500" cy="9906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QhMZFz84bmKDJ6pqVI6aEw==" hashData="V0ak56FQCArxsRV/a4oU3TMSxdI="/>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FB36E"/>
    <a:srgbClr val="D9FF61"/>
    <a:srgbClr val="FFE781"/>
    <a:srgbClr val="EFD163"/>
    <a:srgbClr val="EEE4CA"/>
    <a:srgbClr val="000000"/>
    <a:srgbClr val="FFFF99"/>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35" autoAdjust="0"/>
    <p:restoredTop sz="79296" autoAdjust="0"/>
  </p:normalViewPr>
  <p:slideViewPr>
    <p:cSldViewPr>
      <p:cViewPr>
        <p:scale>
          <a:sx n="50" d="100"/>
          <a:sy n="50" d="100"/>
        </p:scale>
        <p:origin x="-72" y="-96"/>
      </p:cViewPr>
      <p:guideLst>
        <p:guide orient="horz" pos="2160"/>
        <p:guide pos="2880"/>
      </p:guideLst>
    </p:cSldViewPr>
  </p:slideViewPr>
  <p:outlineViewPr>
    <p:cViewPr>
      <p:scale>
        <a:sx n="33" d="100"/>
        <a:sy n="33" d="100"/>
      </p:scale>
      <p:origin x="0" y="1182"/>
    </p:cViewPr>
  </p:outlineViewPr>
  <p:notesTextViewPr>
    <p:cViewPr>
      <p:scale>
        <a:sx n="100" d="100"/>
        <a:sy n="100" d="100"/>
      </p:scale>
      <p:origin x="0" y="0"/>
    </p:cViewPr>
  </p:notesTextViewPr>
  <p:sorterViewPr>
    <p:cViewPr>
      <p:scale>
        <a:sx n="100" d="100"/>
        <a:sy n="100" d="100"/>
      </p:scale>
      <p:origin x="0" y="17562"/>
    </p:cViewPr>
  </p:sorterViewPr>
  <p:notesViewPr>
    <p:cSldViewPr>
      <p:cViewPr varScale="1">
        <p:scale>
          <a:sx n="56" d="100"/>
          <a:sy n="56" d="100"/>
        </p:scale>
        <p:origin x="-2622" y="-90"/>
      </p:cViewPr>
      <p:guideLst>
        <p:guide orient="horz" pos="3120"/>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2944813" cy="495300"/>
          </a:xfrm>
          <a:prstGeom prst="rect">
            <a:avLst/>
          </a:prstGeom>
          <a:noFill/>
          <a:ln>
            <a:noFill/>
          </a:ln>
          <a:effectLst/>
          <a:extLst/>
        </p:spPr>
        <p:txBody>
          <a:bodyPr vert="horz" wrap="square" lIns="94548" tIns="47274" rIns="94548" bIns="47274" numCol="1" anchor="t" anchorCtr="0" compatLnSpc="1">
            <a:prstTxWarp prst="textNoShape">
              <a:avLst/>
            </a:prstTxWarp>
          </a:bodyPr>
          <a:lstStyle>
            <a:lvl1pPr defTabSz="946316">
              <a:defRPr sz="1200"/>
            </a:lvl1pPr>
          </a:lstStyle>
          <a:p>
            <a:pPr>
              <a:defRPr/>
            </a:pPr>
            <a:r>
              <a:rPr lang="en-US"/>
              <a:t>VETree basic workshop - Exercice 1: defining a veteran tree</a:t>
            </a:r>
            <a:endParaRPr lang="en-GB"/>
          </a:p>
        </p:txBody>
      </p:sp>
      <p:sp>
        <p:nvSpPr>
          <p:cNvPr id="102403" name="Rectangle 3"/>
          <p:cNvSpPr>
            <a:spLocks noGrp="1" noChangeArrowheads="1"/>
          </p:cNvSpPr>
          <p:nvPr>
            <p:ph type="dt" sz="quarter" idx="1"/>
          </p:nvPr>
        </p:nvSpPr>
        <p:spPr bwMode="auto">
          <a:xfrm>
            <a:off x="3848100" y="0"/>
            <a:ext cx="2944813" cy="495300"/>
          </a:xfrm>
          <a:prstGeom prst="rect">
            <a:avLst/>
          </a:prstGeom>
          <a:noFill/>
          <a:ln>
            <a:noFill/>
          </a:ln>
          <a:effectLst/>
          <a:extLst/>
        </p:spPr>
        <p:txBody>
          <a:bodyPr vert="horz" wrap="square" lIns="94548" tIns="47274" rIns="94548" bIns="47274" numCol="1" anchor="t" anchorCtr="0" compatLnSpc="1">
            <a:prstTxWarp prst="textNoShape">
              <a:avLst/>
            </a:prstTxWarp>
          </a:bodyPr>
          <a:lstStyle>
            <a:lvl1pPr algn="r" defTabSz="946316">
              <a:defRPr sz="1200"/>
            </a:lvl1pPr>
          </a:lstStyle>
          <a:p>
            <a:pPr>
              <a:defRPr/>
            </a:pPr>
            <a:r>
              <a:rPr lang="nl-BE"/>
              <a:t>3 September 2013</a:t>
            </a:r>
            <a:endParaRPr lang="en-GB"/>
          </a:p>
        </p:txBody>
      </p:sp>
      <p:sp>
        <p:nvSpPr>
          <p:cNvPr id="102404" name="Rectangle 4"/>
          <p:cNvSpPr>
            <a:spLocks noGrp="1" noChangeArrowheads="1"/>
          </p:cNvSpPr>
          <p:nvPr>
            <p:ph type="ftr" sz="quarter" idx="2"/>
          </p:nvPr>
        </p:nvSpPr>
        <p:spPr bwMode="auto">
          <a:xfrm>
            <a:off x="0" y="9409113"/>
            <a:ext cx="2944813" cy="495300"/>
          </a:xfrm>
          <a:prstGeom prst="rect">
            <a:avLst/>
          </a:prstGeom>
          <a:noFill/>
          <a:ln>
            <a:noFill/>
          </a:ln>
          <a:effectLst/>
          <a:extLst/>
        </p:spPr>
        <p:txBody>
          <a:bodyPr vert="horz" wrap="square" lIns="94548" tIns="47274" rIns="94548" bIns="47274" numCol="1" anchor="b" anchorCtr="0" compatLnSpc="1">
            <a:prstTxWarp prst="textNoShape">
              <a:avLst/>
            </a:prstTxWarp>
          </a:bodyPr>
          <a:lstStyle>
            <a:lvl1pPr defTabSz="946316">
              <a:defRPr sz="1200"/>
            </a:lvl1pPr>
          </a:lstStyle>
          <a:p>
            <a:pPr>
              <a:defRPr/>
            </a:pPr>
            <a:endParaRPr lang="en-GB"/>
          </a:p>
        </p:txBody>
      </p:sp>
      <p:sp>
        <p:nvSpPr>
          <p:cNvPr id="102405" name="Rectangle 5"/>
          <p:cNvSpPr>
            <a:spLocks noGrp="1" noChangeArrowheads="1"/>
          </p:cNvSpPr>
          <p:nvPr>
            <p:ph type="sldNum" sz="quarter" idx="3"/>
          </p:nvPr>
        </p:nvSpPr>
        <p:spPr bwMode="auto">
          <a:xfrm>
            <a:off x="3848100" y="9409113"/>
            <a:ext cx="2944813" cy="495300"/>
          </a:xfrm>
          <a:prstGeom prst="rect">
            <a:avLst/>
          </a:prstGeom>
          <a:noFill/>
          <a:ln>
            <a:noFill/>
          </a:ln>
          <a:effectLst/>
          <a:extLst/>
        </p:spPr>
        <p:txBody>
          <a:bodyPr vert="horz" wrap="square" lIns="94548" tIns="47274" rIns="94548" bIns="47274" numCol="1" anchor="b" anchorCtr="0" compatLnSpc="1">
            <a:prstTxWarp prst="textNoShape">
              <a:avLst/>
            </a:prstTxWarp>
          </a:bodyPr>
          <a:lstStyle>
            <a:lvl1pPr algn="r" defTabSz="946316">
              <a:defRPr sz="1200"/>
            </a:lvl1pPr>
          </a:lstStyle>
          <a:p>
            <a:pPr>
              <a:defRPr/>
            </a:pPr>
            <a:fld id="{02FD8C7F-3CE1-4439-AB52-68C9E992D5BF}" type="slidenum">
              <a:rPr lang="en-GB"/>
              <a:pPr>
                <a:defRPr/>
              </a:pPr>
              <a:t>‹nr.›</a:t>
            </a:fld>
            <a:endParaRPr lang="en-GB"/>
          </a:p>
        </p:txBody>
      </p:sp>
    </p:spTree>
    <p:extLst>
      <p:ext uri="{BB962C8B-B14F-4D97-AF65-F5344CB8AC3E}">
        <p14:creationId xmlns:p14="http://schemas.microsoft.com/office/powerpoint/2010/main" val="532871633"/>
      </p:ext>
    </p:extLst>
  </p:cSld>
  <p:clrMap bg1="lt1" tx1="dk1" bg2="lt2" tx2="dk2" accent1="accent1" accent2="accent2" accent3="accent3" accent4="accent4" accent5="accent5" accent6="accent6" hlink="hlink" folHlink="folHlink"/>
  <p:hf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2944813" cy="495300"/>
          </a:xfrm>
          <a:prstGeom prst="rect">
            <a:avLst/>
          </a:prstGeom>
          <a:noFill/>
          <a:ln>
            <a:noFill/>
          </a:ln>
          <a:effectLst/>
          <a:extLst/>
        </p:spPr>
        <p:txBody>
          <a:bodyPr vert="horz" wrap="square" lIns="94548" tIns="47274" rIns="94548" bIns="47274" numCol="1" anchor="t" anchorCtr="0" compatLnSpc="1">
            <a:prstTxWarp prst="textNoShape">
              <a:avLst/>
            </a:prstTxWarp>
          </a:bodyPr>
          <a:lstStyle>
            <a:lvl1pPr defTabSz="946316">
              <a:defRPr sz="1200"/>
            </a:lvl1pPr>
          </a:lstStyle>
          <a:p>
            <a:pPr>
              <a:defRPr/>
            </a:pPr>
            <a:r>
              <a:rPr lang="en-US"/>
              <a:t>VETree basic workshop - Exercice 1: defining a veteran tree</a:t>
            </a:r>
            <a:endParaRPr lang="en-GB"/>
          </a:p>
        </p:txBody>
      </p:sp>
      <p:sp>
        <p:nvSpPr>
          <p:cNvPr id="61443" name="Rectangle 3"/>
          <p:cNvSpPr>
            <a:spLocks noGrp="1" noChangeArrowheads="1"/>
          </p:cNvSpPr>
          <p:nvPr>
            <p:ph type="dt" idx="1"/>
          </p:nvPr>
        </p:nvSpPr>
        <p:spPr bwMode="auto">
          <a:xfrm>
            <a:off x="3848100" y="0"/>
            <a:ext cx="2944813" cy="495300"/>
          </a:xfrm>
          <a:prstGeom prst="rect">
            <a:avLst/>
          </a:prstGeom>
          <a:noFill/>
          <a:ln>
            <a:noFill/>
          </a:ln>
          <a:effectLst/>
          <a:extLst/>
        </p:spPr>
        <p:txBody>
          <a:bodyPr vert="horz" wrap="square" lIns="94548" tIns="47274" rIns="94548" bIns="47274" numCol="1" anchor="t" anchorCtr="0" compatLnSpc="1">
            <a:prstTxWarp prst="textNoShape">
              <a:avLst/>
            </a:prstTxWarp>
          </a:bodyPr>
          <a:lstStyle>
            <a:lvl1pPr algn="r" defTabSz="946316">
              <a:defRPr sz="1200"/>
            </a:lvl1pPr>
          </a:lstStyle>
          <a:p>
            <a:pPr>
              <a:defRPr/>
            </a:pPr>
            <a:r>
              <a:rPr lang="nl-BE"/>
              <a:t>3 September 2013</a:t>
            </a:r>
            <a:endParaRPr lang="en-GB"/>
          </a:p>
        </p:txBody>
      </p:sp>
      <p:sp>
        <p:nvSpPr>
          <p:cNvPr id="75780" name="Rectangle 4"/>
          <p:cNvSpPr>
            <a:spLocks noGrp="1" noRot="1" noChangeAspect="1" noChangeArrowheads="1" noTextEdit="1"/>
          </p:cNvSpPr>
          <p:nvPr>
            <p:ph type="sldImg" idx="2"/>
          </p:nvPr>
        </p:nvSpPr>
        <p:spPr bwMode="auto">
          <a:xfrm>
            <a:off x="923925" y="742950"/>
            <a:ext cx="4948238" cy="37131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5" name="Rectangle 5"/>
          <p:cNvSpPr>
            <a:spLocks noGrp="1" noChangeArrowheads="1"/>
          </p:cNvSpPr>
          <p:nvPr>
            <p:ph type="body" sz="quarter" idx="3"/>
          </p:nvPr>
        </p:nvSpPr>
        <p:spPr bwMode="auto">
          <a:xfrm>
            <a:off x="679450" y="4705350"/>
            <a:ext cx="5435600" cy="4457700"/>
          </a:xfrm>
          <a:prstGeom prst="rect">
            <a:avLst/>
          </a:prstGeom>
          <a:noFill/>
          <a:ln>
            <a:noFill/>
          </a:ln>
          <a:effectLst/>
          <a:extLst/>
        </p:spPr>
        <p:txBody>
          <a:bodyPr vert="horz" wrap="square" lIns="94548" tIns="47274" rIns="94548" bIns="47274"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446" name="Rectangle 6"/>
          <p:cNvSpPr>
            <a:spLocks noGrp="1" noChangeArrowheads="1"/>
          </p:cNvSpPr>
          <p:nvPr>
            <p:ph type="ftr" sz="quarter" idx="4"/>
          </p:nvPr>
        </p:nvSpPr>
        <p:spPr bwMode="auto">
          <a:xfrm>
            <a:off x="0" y="9409113"/>
            <a:ext cx="2944813" cy="495300"/>
          </a:xfrm>
          <a:prstGeom prst="rect">
            <a:avLst/>
          </a:prstGeom>
          <a:noFill/>
          <a:ln>
            <a:noFill/>
          </a:ln>
          <a:effectLst/>
          <a:extLst/>
        </p:spPr>
        <p:txBody>
          <a:bodyPr vert="horz" wrap="square" lIns="94548" tIns="47274" rIns="94548" bIns="47274" numCol="1" anchor="b" anchorCtr="0" compatLnSpc="1">
            <a:prstTxWarp prst="textNoShape">
              <a:avLst/>
            </a:prstTxWarp>
          </a:bodyPr>
          <a:lstStyle>
            <a:lvl1pPr defTabSz="946316">
              <a:defRPr sz="1200"/>
            </a:lvl1pPr>
          </a:lstStyle>
          <a:p>
            <a:pPr>
              <a:defRPr/>
            </a:pPr>
            <a:endParaRPr lang="en-GB"/>
          </a:p>
        </p:txBody>
      </p:sp>
      <p:sp>
        <p:nvSpPr>
          <p:cNvPr id="61447" name="Rectangle 7"/>
          <p:cNvSpPr>
            <a:spLocks noGrp="1" noChangeArrowheads="1"/>
          </p:cNvSpPr>
          <p:nvPr>
            <p:ph type="sldNum" sz="quarter" idx="5"/>
          </p:nvPr>
        </p:nvSpPr>
        <p:spPr bwMode="auto">
          <a:xfrm>
            <a:off x="3848100" y="9409113"/>
            <a:ext cx="2944813" cy="495300"/>
          </a:xfrm>
          <a:prstGeom prst="rect">
            <a:avLst/>
          </a:prstGeom>
          <a:noFill/>
          <a:ln>
            <a:noFill/>
          </a:ln>
          <a:effectLst/>
          <a:extLst/>
        </p:spPr>
        <p:txBody>
          <a:bodyPr vert="horz" wrap="square" lIns="94548" tIns="47274" rIns="94548" bIns="47274" numCol="1" anchor="b" anchorCtr="0" compatLnSpc="1">
            <a:prstTxWarp prst="textNoShape">
              <a:avLst/>
            </a:prstTxWarp>
          </a:bodyPr>
          <a:lstStyle>
            <a:lvl1pPr algn="r" defTabSz="946316">
              <a:defRPr sz="1200"/>
            </a:lvl1pPr>
          </a:lstStyle>
          <a:p>
            <a:pPr>
              <a:defRPr/>
            </a:pPr>
            <a:fld id="{B66D76BA-D53E-4FDD-BC33-F1B7B0F51017}" type="slidenum">
              <a:rPr lang="en-GB"/>
              <a:pPr>
                <a:defRPr/>
              </a:pPr>
              <a:t>‹nr.›</a:t>
            </a:fld>
            <a:endParaRPr lang="en-GB"/>
          </a:p>
        </p:txBody>
      </p:sp>
    </p:spTree>
    <p:extLst>
      <p:ext uri="{BB962C8B-B14F-4D97-AF65-F5344CB8AC3E}">
        <p14:creationId xmlns:p14="http://schemas.microsoft.com/office/powerpoint/2010/main" val="2046865480"/>
      </p:ext>
    </p:extLst>
  </p:cSld>
  <p:clrMap bg1="lt1" tx1="dk1" bg2="lt2" tx2="dk2" accent1="accent1" accent2="accent2" accent3="accent3" accent4="accent4" accent5="accent5" accent6="accent6" hlink="hlink" folHlink="folHlink"/>
  <p:hf ftr="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13203F7-FF35-4BE8-8E0D-F1BEDE5C415C}" type="slidenum">
              <a:rPr lang="en-GB" altLang="nl-BE" smtClean="0"/>
              <a:pPr eaLnBrk="1" hangingPunct="1">
                <a:spcBef>
                  <a:spcPct val="0"/>
                </a:spcBef>
              </a:pPr>
              <a:t>1</a:t>
            </a:fld>
            <a:endParaRPr lang="en-GB" altLang="nl-BE" smtClean="0"/>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nl-BE" smtClean="0"/>
          </a:p>
        </p:txBody>
      </p:sp>
      <p:sp>
        <p:nvSpPr>
          <p:cNvPr id="76805"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76806"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nl-BE" altLang="en-US" smtClean="0"/>
              <a:t>Het VETree project werd voor 75% gefinancierd door het EU Leonardo da Vinci fonds. Deze opleiding werd ontwikkeld tijdens het project en is beschikbaar in 6 talen. Het doel van het project was om kwaliteitsvol opleidingsmateriaal te ontwikkelen dat geschikt is voor alle EU-partnerlanden in het project.</a:t>
            </a:r>
            <a:endParaRPr lang="en-GB" altLang="nl-BE" smtClean="0"/>
          </a:p>
        </p:txBody>
      </p:sp>
      <p:sp>
        <p:nvSpPr>
          <p:cNvPr id="778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EB80E337-4115-4F88-BEC5-04C6BB9562E2}" type="slidenum">
              <a:rPr lang="en-GB" altLang="nl-BE" smtClean="0"/>
              <a:pPr eaLnBrk="1" hangingPunct="1">
                <a:spcBef>
                  <a:spcPct val="0"/>
                </a:spcBef>
              </a:pPr>
              <a:t>2</a:t>
            </a:fld>
            <a:endParaRPr lang="en-GB" altLang="nl-BE" smtClean="0"/>
          </a:p>
        </p:txBody>
      </p:sp>
      <p:sp>
        <p:nvSpPr>
          <p:cNvPr id="77829"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77830"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koptekst 3"/>
          <p:cNvSpPr>
            <a:spLocks noGrp="1"/>
          </p:cNvSpPr>
          <p:nvPr>
            <p:ph type="hdr" sz="quarter" idx="10"/>
          </p:nvPr>
        </p:nvSpPr>
        <p:spPr/>
        <p:txBody>
          <a:bodyPr/>
          <a:lstStyle/>
          <a:p>
            <a:pPr>
              <a:defRPr/>
            </a:pPr>
            <a:r>
              <a:rPr lang="en-US" smtClean="0"/>
              <a:t>VETree basic workshop - Exercice 1: defining a veteran tree</a:t>
            </a:r>
            <a:endParaRPr lang="en-GB"/>
          </a:p>
        </p:txBody>
      </p:sp>
      <p:sp>
        <p:nvSpPr>
          <p:cNvPr id="5" name="Tijdelijke aanduiding voor datum 4"/>
          <p:cNvSpPr>
            <a:spLocks noGrp="1"/>
          </p:cNvSpPr>
          <p:nvPr>
            <p:ph type="dt" idx="11"/>
          </p:nvPr>
        </p:nvSpPr>
        <p:spPr/>
        <p:txBody>
          <a:bodyPr/>
          <a:lstStyle/>
          <a:p>
            <a:pPr>
              <a:defRPr/>
            </a:pPr>
            <a:r>
              <a:rPr lang="nl-BE" smtClean="0"/>
              <a:t>3 September 2013</a:t>
            </a:r>
            <a:endParaRPr lang="en-GB"/>
          </a:p>
        </p:txBody>
      </p:sp>
      <p:sp>
        <p:nvSpPr>
          <p:cNvPr id="6" name="Tijdelijke aanduiding voor dianummer 5"/>
          <p:cNvSpPr>
            <a:spLocks noGrp="1"/>
          </p:cNvSpPr>
          <p:nvPr>
            <p:ph type="sldNum" sz="quarter" idx="12"/>
          </p:nvPr>
        </p:nvSpPr>
        <p:spPr/>
        <p:txBody>
          <a:bodyPr/>
          <a:lstStyle/>
          <a:p>
            <a:pPr>
              <a:defRPr/>
            </a:pPr>
            <a:fld id="{B66D76BA-D53E-4FDD-BC33-F1B7B0F51017}" type="slidenum">
              <a:rPr lang="en-GB" smtClean="0"/>
              <a:pPr>
                <a:defRPr/>
              </a:pPr>
              <a:t>3</a:t>
            </a:fld>
            <a:endParaRPr lang="en-GB"/>
          </a:p>
        </p:txBody>
      </p:sp>
    </p:spTree>
    <p:extLst>
      <p:ext uri="{BB962C8B-B14F-4D97-AF65-F5344CB8AC3E}">
        <p14:creationId xmlns:p14="http://schemas.microsoft.com/office/powerpoint/2010/main" val="25120018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nl-BE" altLang="en-US" smtClean="0"/>
              <a:t>Wie zijn wij + wie zijn jullie en wat zijn jullie verwachtingen?</a:t>
            </a:r>
          </a:p>
        </p:txBody>
      </p:sp>
      <p:sp>
        <p:nvSpPr>
          <p:cNvPr id="788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spcBef>
                <a:spcPct val="30000"/>
              </a:spcBef>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EEEC7C5F-3A7A-4218-87C0-C6A5D9932F97}" type="slidenum">
              <a:rPr lang="en-GB" altLang="en-US" smtClean="0"/>
              <a:pPr eaLnBrk="1" hangingPunct="1">
                <a:spcBef>
                  <a:spcPct val="0"/>
                </a:spcBef>
              </a:pPr>
              <a:t>4</a:t>
            </a:fld>
            <a:endParaRPr lang="en-GB"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nl-BE" smtClean="0"/>
              <a:t>Dit zijn de doelstellingen voor vandaag</a:t>
            </a:r>
          </a:p>
          <a:p>
            <a:endParaRPr lang="en-GB" altLang="nl-BE" smtClean="0"/>
          </a:p>
          <a:p>
            <a:r>
              <a:rPr lang="en-GB" altLang="nl-BE" smtClean="0"/>
              <a:t>Op het eind van de dag zal je in staat zijn om…</a:t>
            </a:r>
          </a:p>
        </p:txBody>
      </p:sp>
      <p:sp>
        <p:nvSpPr>
          <p:cNvPr id="798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BB6E7040-A001-465C-B19E-444DEA2C7E68}" type="slidenum">
              <a:rPr lang="en-GB" altLang="nl-BE" smtClean="0"/>
              <a:pPr eaLnBrk="1" hangingPunct="1">
                <a:spcBef>
                  <a:spcPct val="0"/>
                </a:spcBef>
              </a:pPr>
              <a:t>5</a:t>
            </a:fld>
            <a:endParaRPr lang="en-GB" altLang="nl-BE" smtClean="0"/>
          </a:p>
        </p:txBody>
      </p:sp>
      <p:sp>
        <p:nvSpPr>
          <p:cNvPr id="79877"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79878"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2975" eaLnBrk="0" hangingPunct="0">
              <a:spcBef>
                <a:spcPct val="30000"/>
              </a:spcBef>
              <a:defRPr sz="1200">
                <a:solidFill>
                  <a:schemeClr val="tx1"/>
                </a:solidFill>
                <a:latin typeface="Arial" charset="0"/>
              </a:defRPr>
            </a:lvl1pPr>
            <a:lvl2pPr marL="742950" indent="-285750" defTabSz="942975" eaLnBrk="0" hangingPunct="0">
              <a:spcBef>
                <a:spcPct val="30000"/>
              </a:spcBef>
              <a:defRPr sz="1200">
                <a:solidFill>
                  <a:schemeClr val="tx1"/>
                </a:solidFill>
                <a:latin typeface="Arial" charset="0"/>
              </a:defRPr>
            </a:lvl2pPr>
            <a:lvl3pPr marL="1143000" indent="-228600" defTabSz="942975" eaLnBrk="0" hangingPunct="0">
              <a:spcBef>
                <a:spcPct val="30000"/>
              </a:spcBef>
              <a:defRPr sz="1200">
                <a:solidFill>
                  <a:schemeClr val="tx1"/>
                </a:solidFill>
                <a:latin typeface="Arial" charset="0"/>
              </a:defRPr>
            </a:lvl3pPr>
            <a:lvl4pPr marL="1600200" indent="-228600" defTabSz="942975" eaLnBrk="0" hangingPunct="0">
              <a:spcBef>
                <a:spcPct val="30000"/>
              </a:spcBef>
              <a:defRPr sz="1200">
                <a:solidFill>
                  <a:schemeClr val="tx1"/>
                </a:solidFill>
                <a:latin typeface="Arial" charset="0"/>
              </a:defRPr>
            </a:lvl4pPr>
            <a:lvl5pPr marL="2057400" indent="-228600" defTabSz="942975" eaLnBrk="0" hangingPunct="0">
              <a:spcBef>
                <a:spcPct val="30000"/>
              </a:spcBef>
              <a:defRPr sz="1200">
                <a:solidFill>
                  <a:schemeClr val="tx1"/>
                </a:solidFill>
                <a:latin typeface="Arial" charset="0"/>
              </a:defRPr>
            </a:lvl5pPr>
            <a:lvl6pPr marL="2514600" indent="-228600" defTabSz="942975" eaLnBrk="0" fontAlgn="base" hangingPunct="0">
              <a:spcBef>
                <a:spcPct val="30000"/>
              </a:spcBef>
              <a:spcAft>
                <a:spcPct val="0"/>
              </a:spcAft>
              <a:defRPr sz="1200">
                <a:solidFill>
                  <a:schemeClr val="tx1"/>
                </a:solidFill>
                <a:latin typeface="Arial" charset="0"/>
              </a:defRPr>
            </a:lvl6pPr>
            <a:lvl7pPr marL="2971800" indent="-228600" defTabSz="942975" eaLnBrk="0" fontAlgn="base" hangingPunct="0">
              <a:spcBef>
                <a:spcPct val="30000"/>
              </a:spcBef>
              <a:spcAft>
                <a:spcPct val="0"/>
              </a:spcAft>
              <a:defRPr sz="1200">
                <a:solidFill>
                  <a:schemeClr val="tx1"/>
                </a:solidFill>
                <a:latin typeface="Arial" charset="0"/>
              </a:defRPr>
            </a:lvl7pPr>
            <a:lvl8pPr marL="3429000" indent="-228600" defTabSz="942975" eaLnBrk="0" fontAlgn="base" hangingPunct="0">
              <a:spcBef>
                <a:spcPct val="30000"/>
              </a:spcBef>
              <a:spcAft>
                <a:spcPct val="0"/>
              </a:spcAft>
              <a:defRPr sz="1200">
                <a:solidFill>
                  <a:schemeClr val="tx1"/>
                </a:solidFill>
                <a:latin typeface="Arial" charset="0"/>
              </a:defRPr>
            </a:lvl8pPr>
            <a:lvl9pPr marL="3886200" indent="-228600" defTabSz="942975"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709E1882-0EC7-4B4E-87C4-03529768FF35}" type="slidenum">
              <a:rPr lang="en-GB" altLang="nl-BE" smtClean="0"/>
              <a:pPr eaLnBrk="1" hangingPunct="1">
                <a:spcBef>
                  <a:spcPct val="0"/>
                </a:spcBef>
              </a:pPr>
              <a:t>6</a:t>
            </a:fld>
            <a:endParaRPr lang="en-GB" altLang="nl-BE" smtClean="0"/>
          </a:p>
        </p:txBody>
      </p:sp>
      <p:sp>
        <p:nvSpPr>
          <p:cNvPr id="80899" name="Rectangle 2"/>
          <p:cNvSpPr>
            <a:spLocks noGrp="1" noRot="1" noChangeAspect="1" noChangeArrowheads="1" noTextEdit="1"/>
          </p:cNvSpPr>
          <p:nvPr>
            <p:ph type="sldImg"/>
          </p:nvPr>
        </p:nvSpPr>
        <p:spPr>
          <a:xfrm>
            <a:off x="922338" y="742950"/>
            <a:ext cx="4949825" cy="3713163"/>
          </a:xfrm>
          <a:ln/>
        </p:spPr>
      </p:sp>
      <p:sp>
        <p:nvSpPr>
          <p:cNvPr id="809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Leg uit dat veteraanbomen belangrijk zijn vanuit historisch en cultuurhistorisch oogpunt. Ze hebben heel wat geschiedenis in zich!</a:t>
            </a:r>
          </a:p>
          <a:p>
            <a:pPr eaLnBrk="1" hangingPunct="1"/>
            <a:endParaRPr lang="en-US" altLang="nl-BE" smtClean="0"/>
          </a:p>
        </p:txBody>
      </p:sp>
      <p:sp>
        <p:nvSpPr>
          <p:cNvPr id="80901"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80902"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5CF7E44-2ECA-436D-AD8E-AE72486E4213}" type="slidenum">
              <a:rPr lang="en-GB" altLang="nl-BE" smtClean="0"/>
              <a:pPr eaLnBrk="1" hangingPunct="1">
                <a:spcBef>
                  <a:spcPct val="0"/>
                </a:spcBef>
              </a:pPr>
              <a:t>7</a:t>
            </a:fld>
            <a:endParaRPr lang="en-GB" altLang="nl-BE" smtClean="0"/>
          </a:p>
        </p:txBody>
      </p:sp>
      <p:sp>
        <p:nvSpPr>
          <p:cNvPr id="81923" name="Rectangle 2"/>
          <p:cNvSpPr>
            <a:spLocks noGrp="1" noRot="1" noChangeAspect="1" noChangeArrowheads="1" noTextEdit="1"/>
          </p:cNvSpPr>
          <p:nvPr>
            <p:ph type="sldImg"/>
          </p:nvPr>
        </p:nvSpPr>
        <p:spPr>
          <a:xfrm>
            <a:off x="922338" y="742950"/>
            <a:ext cx="4953000" cy="3714750"/>
          </a:xfrm>
          <a:ln/>
        </p:spPr>
      </p:sp>
      <p:sp>
        <p:nvSpPr>
          <p:cNvPr id="819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nl-BE" smtClean="0"/>
          </a:p>
        </p:txBody>
      </p:sp>
      <p:sp>
        <p:nvSpPr>
          <p:cNvPr id="81925"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81926"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nl-BE" smtClean="0"/>
              <a:t>Lesgever helpt cursisten om een lijst te maken op een flip chart.</a:t>
            </a:r>
          </a:p>
          <a:p>
            <a:r>
              <a:rPr lang="en-GB" altLang="nl-BE" smtClean="0"/>
              <a:t>Gebruik deze en de volgende slide ter inspiratie.</a:t>
            </a:r>
          </a:p>
        </p:txBody>
      </p:sp>
      <p:sp>
        <p:nvSpPr>
          <p:cNvPr id="829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E85FECE8-550E-42C7-ABCB-68933F5D13BA}" type="slidenum">
              <a:rPr lang="en-GB" altLang="nl-BE" smtClean="0"/>
              <a:pPr eaLnBrk="1" hangingPunct="1">
                <a:spcBef>
                  <a:spcPct val="0"/>
                </a:spcBef>
              </a:pPr>
              <a:t>8</a:t>
            </a:fld>
            <a:endParaRPr lang="en-GB" altLang="nl-BE" smtClean="0"/>
          </a:p>
        </p:txBody>
      </p:sp>
      <p:sp>
        <p:nvSpPr>
          <p:cNvPr id="82949"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82950"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nl-BE" smtClean="0"/>
              <a:t>Gebruik deze slide om mensen te inspireren over veteraankenmerken.</a:t>
            </a:r>
          </a:p>
        </p:txBody>
      </p:sp>
      <p:sp>
        <p:nvSpPr>
          <p:cNvPr id="8397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B060DAC-4B1C-4D85-BEE1-87FE76AC8618}" type="slidenum">
              <a:rPr lang="en-GB" altLang="nl-BE" smtClean="0"/>
              <a:pPr eaLnBrk="1" hangingPunct="1">
                <a:spcBef>
                  <a:spcPct val="0"/>
                </a:spcBef>
              </a:pPr>
              <a:t>9</a:t>
            </a:fld>
            <a:endParaRPr lang="en-GB" altLang="nl-BE" smtClean="0"/>
          </a:p>
        </p:txBody>
      </p:sp>
      <p:sp>
        <p:nvSpPr>
          <p:cNvPr id="83973"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83974"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4D818B1-0AB0-4FCE-8942-C712957E9961}" type="slidenum">
              <a:rPr lang="en-GB" altLang="nl-BE" smtClean="0"/>
              <a:pPr eaLnBrk="1" hangingPunct="1">
                <a:spcBef>
                  <a:spcPct val="0"/>
                </a:spcBef>
              </a:pPr>
              <a:t>10</a:t>
            </a:fld>
            <a:endParaRPr lang="en-GB" altLang="nl-BE" smtClean="0"/>
          </a:p>
        </p:txBody>
      </p:sp>
      <p:sp>
        <p:nvSpPr>
          <p:cNvPr id="84995" name="Rectangle 2"/>
          <p:cNvSpPr>
            <a:spLocks noGrp="1" noRot="1" noChangeAspect="1" noChangeArrowheads="1" noTextEdit="1"/>
          </p:cNvSpPr>
          <p:nvPr>
            <p:ph type="sldImg"/>
          </p:nvPr>
        </p:nvSpPr>
        <p:spPr>
          <a:xfrm>
            <a:off x="922338" y="741363"/>
            <a:ext cx="4953000" cy="3714750"/>
          </a:xfrm>
          <a:ln/>
        </p:spPr>
      </p:sp>
      <p:sp>
        <p:nvSpPr>
          <p:cNvPr id="84996" name="Rectangle 3"/>
          <p:cNvSpPr>
            <a:spLocks noGrp="1" noChangeArrowheads="1"/>
          </p:cNvSpPr>
          <p:nvPr>
            <p:ph type="body" idx="1"/>
          </p:nvPr>
        </p:nvSpPr>
        <p:spPr>
          <a:xfrm>
            <a:off x="906463" y="4705350"/>
            <a:ext cx="4981575" cy="4457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Nu hebben we dus een lijst met veteraanboomkenmerken. Hoe hangt dit samen met het verouderingsproces van een boom en zijn levensverwachting?</a:t>
            </a:r>
          </a:p>
          <a:p>
            <a:pPr eaLnBrk="1" hangingPunct="1"/>
            <a:r>
              <a:rPr lang="en-US" altLang="en-US" smtClean="0"/>
              <a:t>Gebruik deze tekening om uit te leggen hoe een boom bovengronds groeit, wat er gebeurt met de wortels en uitholling van de stam.</a:t>
            </a:r>
          </a:p>
          <a:p>
            <a:pPr eaLnBrk="1" hangingPunct="1"/>
            <a:r>
              <a:rPr lang="en-US" altLang="en-US" smtClean="0"/>
              <a:t>Benadruk de laatste levensfases van een boom en leg uit waarom een boom ‘naar beneden groeit’</a:t>
            </a:r>
          </a:p>
          <a:p>
            <a:pPr eaLnBrk="1" hangingPunct="1"/>
            <a:endParaRPr lang="en-US" altLang="en-US" smtClean="0"/>
          </a:p>
          <a:p>
            <a:pPr eaLnBrk="1" hangingPunct="1"/>
            <a:r>
              <a:rPr lang="en-US" altLang="en-US" smtClean="0"/>
              <a:t>Het is heel belangrijk om te benadrukken dat bomen, in tegenstelling tot de meeste dieren, een onbepaald groeipatroon hebben. Hun celdelingen en hun capaciteit om nieuwe twijgen, wortels en lagen hout te maken, zijn onbeperkt.</a:t>
            </a:r>
          </a:p>
          <a:p>
            <a:pPr eaLnBrk="1" hangingPunct="1"/>
            <a:endParaRPr lang="en-US" altLang="en-US" smtClean="0"/>
          </a:p>
          <a:p>
            <a:pPr eaLnBrk="1" hangingPunct="1"/>
            <a:r>
              <a:rPr lang="en-US" altLang="en-US" smtClean="0"/>
              <a:t>Doe ‘tree yoga’ met de cursisten om te illustreren dat de uitholling en stamvorm op latere leeftijd de boom helpen om langer te blijven rechtstaan.</a:t>
            </a:r>
          </a:p>
        </p:txBody>
      </p:sp>
      <p:sp>
        <p:nvSpPr>
          <p:cNvPr id="84997"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84998"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nl-BE" smtClean="0"/>
              <a:t>Leg uit hoe het verlies van apicale dominantie deel uitmaakt van het verouderingsproces.</a:t>
            </a:r>
            <a:endParaRPr lang="en-GB" altLang="nl-BE" smtClean="0"/>
          </a:p>
        </p:txBody>
      </p:sp>
      <p:sp>
        <p:nvSpPr>
          <p:cNvPr id="860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7BEDF715-932E-4BAA-A083-26907C808013}" type="slidenum">
              <a:rPr lang="en-GB" altLang="nl-BE" smtClean="0"/>
              <a:pPr eaLnBrk="1" hangingPunct="1">
                <a:spcBef>
                  <a:spcPct val="0"/>
                </a:spcBef>
              </a:pPr>
              <a:t>11</a:t>
            </a:fld>
            <a:endParaRPr lang="en-GB" altLang="nl-BE" smtClean="0"/>
          </a:p>
        </p:txBody>
      </p:sp>
      <p:sp>
        <p:nvSpPr>
          <p:cNvPr id="86021"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86022"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Dit is een echte boom, waar de koning is onthoofd.</a:t>
            </a:r>
            <a:endParaRPr lang="en-GB" altLang="en-US" smtClean="0"/>
          </a:p>
        </p:txBody>
      </p:sp>
      <p:sp>
        <p:nvSpPr>
          <p:cNvPr id="870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spcBef>
                <a:spcPct val="30000"/>
              </a:spcBef>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4C73458-2BB8-4E12-868D-9155206BF7AC}" type="slidenum">
              <a:rPr lang="en-GB" altLang="en-US" smtClean="0"/>
              <a:pPr eaLnBrk="1" hangingPunct="1">
                <a:spcBef>
                  <a:spcPct val="0"/>
                </a:spcBef>
              </a:pPr>
              <a:t>12</a:t>
            </a:fld>
            <a:endParaRPr lang="en-GB"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Deze boom heeft een duidelijke secundaire kroon en afgestorven bovenkroon. De overblijvende kroon is zeer vitaal.</a:t>
            </a:r>
          </a:p>
        </p:txBody>
      </p:sp>
      <p:sp>
        <p:nvSpPr>
          <p:cNvPr id="880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57CA1B33-2C70-437B-9AAA-B6F1657F6CCE}" type="slidenum">
              <a:rPr lang="en-GB" altLang="nl-BE" smtClean="0"/>
              <a:pPr eaLnBrk="1" hangingPunct="1">
                <a:spcBef>
                  <a:spcPct val="0"/>
                </a:spcBef>
              </a:pPr>
              <a:t>13</a:t>
            </a:fld>
            <a:endParaRPr lang="en-GB" altLang="nl-BE" smtClean="0"/>
          </a:p>
        </p:txBody>
      </p:sp>
      <p:sp>
        <p:nvSpPr>
          <p:cNvPr id="88069"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88070"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B5E3F446-56FE-4441-AFB6-5E05C0B92FE0}" type="slidenum">
              <a:rPr lang="en-GB" altLang="nl-BE" smtClean="0"/>
              <a:pPr eaLnBrk="1" hangingPunct="1">
                <a:spcBef>
                  <a:spcPct val="0"/>
                </a:spcBef>
              </a:pPr>
              <a:t>14</a:t>
            </a:fld>
            <a:endParaRPr lang="en-GB" altLang="nl-BE" smtClean="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Leg uit hoe een boom zoals we die nu zien er helemaal anders kan hebben uitgezien in het verleden.</a:t>
            </a:r>
          </a:p>
          <a:p>
            <a:pPr eaLnBrk="1" hangingPunct="1"/>
            <a:r>
              <a:rPr lang="en-US" altLang="en-US" smtClean="0"/>
              <a:t>Wie zou gedacht hebben dat deze boom in 2009 een ‘geshredde’ boom was in 1910 (‘shredden’ is een beheervorm waarbij periodiek alle zijtakken van de stam afgezaagd werden voor brandhout of loofvoeder, enkel de bovenste takken werden behouden)</a:t>
            </a:r>
          </a:p>
        </p:txBody>
      </p:sp>
      <p:sp>
        <p:nvSpPr>
          <p:cNvPr id="89093"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89094"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Gebruik dit schema om uit te leggen dat verschillende boomsoorten verschillende levensfasen bereiken bij een volledig andere diameter. Deze gegevens zijn voor het Verenigd Koninkrijk en uiteraard bij benadering. Cursisten krijgen dit schema op papier als referentie. ‘Veteran’ (veteraankenmerken) is meer onafhankelijk van omtrek dan ‘ancient’ (hoge leeftijd).</a:t>
            </a:r>
          </a:p>
        </p:txBody>
      </p:sp>
      <p:sp>
        <p:nvSpPr>
          <p:cNvPr id="901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B27B6BA-6C91-47B4-989D-A7F8A8DC209B}" type="slidenum">
              <a:rPr lang="en-GB" altLang="nl-BE" smtClean="0"/>
              <a:pPr eaLnBrk="1" hangingPunct="1">
                <a:spcBef>
                  <a:spcPct val="0"/>
                </a:spcBef>
              </a:pPr>
              <a:t>15</a:t>
            </a:fld>
            <a:endParaRPr lang="en-GB" altLang="nl-BE" smtClean="0"/>
          </a:p>
        </p:txBody>
      </p:sp>
      <p:sp>
        <p:nvSpPr>
          <p:cNvPr id="90117"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90118"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Nu gaan we wat dieper in op de biodiversiteitswaarde van veteraanbomen…</a:t>
            </a:r>
          </a:p>
          <a:p>
            <a:endParaRPr lang="en-GB" altLang="en-US" smtClean="0"/>
          </a:p>
          <a:p>
            <a:r>
              <a:rPr lang="en-GB" altLang="en-US" smtClean="0"/>
              <a:t>Op deze slide vind je de doelstellingen voor dit deel van de presentatie.</a:t>
            </a:r>
          </a:p>
        </p:txBody>
      </p:sp>
      <p:sp>
        <p:nvSpPr>
          <p:cNvPr id="911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334D5B38-259C-40D4-8193-E0B2246B1ED3}" type="slidenum">
              <a:rPr lang="en-GB" altLang="nl-BE" smtClean="0"/>
              <a:pPr eaLnBrk="1" hangingPunct="1">
                <a:spcBef>
                  <a:spcPct val="0"/>
                </a:spcBef>
              </a:pPr>
              <a:t>16</a:t>
            </a:fld>
            <a:endParaRPr lang="en-GB" altLang="nl-BE" smtClean="0"/>
          </a:p>
        </p:txBody>
      </p:sp>
      <p:sp>
        <p:nvSpPr>
          <p:cNvPr id="91141"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91142"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Alle delen van een veteraanboom worden gebruikt door allerlei organismen: bladeren, takken, wortels, schors, knoppen, vruchten, …!</a:t>
            </a:r>
          </a:p>
          <a:p>
            <a:endParaRPr lang="en-GB" altLang="en-US" smtClean="0"/>
          </a:p>
          <a:p>
            <a:r>
              <a:rPr lang="en-GB" altLang="en-US" smtClean="0"/>
              <a:t>En daarbovenop ook alle veteraankenmerken: vruchtlichamen van schimmels, waterplasjes, …</a:t>
            </a:r>
            <a:endParaRPr lang="en-GB" altLang="nl-BE" smtClean="0"/>
          </a:p>
          <a:p>
            <a:endParaRPr lang="en-GB" altLang="nl-BE" smtClean="0"/>
          </a:p>
        </p:txBody>
      </p:sp>
      <p:sp>
        <p:nvSpPr>
          <p:cNvPr id="921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76E3D4A7-C395-4285-884F-1C63A91B1C25}" type="slidenum">
              <a:rPr lang="en-GB" altLang="nl-BE" smtClean="0"/>
              <a:pPr eaLnBrk="1" hangingPunct="1">
                <a:spcBef>
                  <a:spcPct val="0"/>
                </a:spcBef>
              </a:pPr>
              <a:t>17</a:t>
            </a:fld>
            <a:endParaRPr lang="en-GB" altLang="nl-BE" smtClean="0"/>
          </a:p>
        </p:txBody>
      </p:sp>
      <p:sp>
        <p:nvSpPr>
          <p:cNvPr id="92165"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92166"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Vrij uitgegroeide bomen – horizontale takken zijn goed, bv. Voor korstmossen</a:t>
            </a:r>
          </a:p>
          <a:p>
            <a:r>
              <a:rPr lang="en-GB" altLang="en-US" smtClean="0"/>
              <a:t>Knotbomen – interessante groeivormen en goede houtrotmogelijkheden; knotbomen leven ook langer dan vrij uitgegroeide bomen</a:t>
            </a:r>
          </a:p>
          <a:p>
            <a:r>
              <a:rPr lang="en-GB" altLang="en-US" smtClean="0"/>
              <a:t>Beschadigde en oude bomen – mogelijkheden voor de ontwikkeling van houtrot</a:t>
            </a:r>
          </a:p>
          <a:p>
            <a:r>
              <a:rPr lang="en-GB" altLang="en-US" smtClean="0"/>
              <a:t>Holtes worden gebruikt door allerlei organismen</a:t>
            </a:r>
          </a:p>
          <a:p>
            <a:r>
              <a:rPr lang="en-GB" altLang="en-US" smtClean="0"/>
              <a:t>Cultuurlandschappen zijn uitermate belangrijk voor veteraanbomen (niet enkel bomen in natuurreservaten etc.)</a:t>
            </a:r>
            <a:endParaRPr lang="en-GB" altLang="nl-BE" smtClean="0"/>
          </a:p>
          <a:p>
            <a:endParaRPr lang="en-GB" altLang="nl-BE" smtClean="0"/>
          </a:p>
          <a:p>
            <a:endParaRPr lang="en-GB" altLang="nl-BE" smtClean="0"/>
          </a:p>
        </p:txBody>
      </p:sp>
      <p:sp>
        <p:nvSpPr>
          <p:cNvPr id="931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2180469E-943C-47A4-A472-82B85AD9DCD6}" type="slidenum">
              <a:rPr lang="en-GB" altLang="nl-BE" smtClean="0"/>
              <a:pPr eaLnBrk="1" hangingPunct="1">
                <a:spcBef>
                  <a:spcPct val="0"/>
                </a:spcBef>
              </a:pPr>
              <a:t>18</a:t>
            </a:fld>
            <a:endParaRPr lang="en-GB" altLang="nl-BE" smtClean="0"/>
          </a:p>
        </p:txBody>
      </p:sp>
      <p:sp>
        <p:nvSpPr>
          <p:cNvPr id="93189"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93190"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Houtrot stelt mineralen vrij om gerecycleerd te worden</a:t>
            </a:r>
          </a:p>
          <a:p>
            <a:r>
              <a:rPr lang="en-GB" altLang="en-US" smtClean="0"/>
              <a:t>Houtrot wordt uitgevoerd door een hele levensgemeenschappen van organismen</a:t>
            </a:r>
          </a:p>
          <a:p>
            <a:r>
              <a:rPr lang="en-GB" altLang="en-US" smtClean="0"/>
              <a:t>Hout is een energiebron voor organismen die het kunnen afbreken en gebruiken</a:t>
            </a:r>
          </a:p>
          <a:p>
            <a:r>
              <a:rPr lang="en-GB" altLang="en-US" smtClean="0"/>
              <a:t>Het rottingsproces transformeert hout in iets dat andere organismen kunnen gebruiken.</a:t>
            </a:r>
          </a:p>
          <a:p>
            <a:endParaRPr lang="en-GB" altLang="nl-BE" smtClean="0"/>
          </a:p>
        </p:txBody>
      </p:sp>
      <p:sp>
        <p:nvSpPr>
          <p:cNvPr id="942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24CDCE3-0119-4DEE-91FB-BEA330500346}" type="slidenum">
              <a:rPr lang="en-GB" altLang="nl-BE" smtClean="0"/>
              <a:pPr eaLnBrk="1" hangingPunct="1">
                <a:spcBef>
                  <a:spcPct val="0"/>
                </a:spcBef>
              </a:pPr>
              <a:t>19</a:t>
            </a:fld>
            <a:endParaRPr lang="en-GB" altLang="nl-BE" smtClean="0"/>
          </a:p>
        </p:txBody>
      </p:sp>
      <p:sp>
        <p:nvSpPr>
          <p:cNvPr id="94213"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94214"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Luchtwortels binnenin een holle stam worden pas zictbaar als de boom uiteenvalt. Deze wortels kunnen op termijn een structureel deel van de boom uitmaken.</a:t>
            </a:r>
          </a:p>
          <a:p>
            <a:r>
              <a:rPr lang="sv-SE" altLang="en-US" smtClean="0"/>
              <a:t>Zwavelzwam, </a:t>
            </a:r>
            <a:r>
              <a:rPr lang="sv-SE" altLang="en-US" i="1" smtClean="0"/>
              <a:t>Laetiporus sulphureus </a:t>
            </a:r>
            <a:r>
              <a:rPr lang="sv-SE" altLang="en-US" smtClean="0"/>
              <a:t>is een van de belangrijkste kernrotters bij eik, een cruciale recycleerder. </a:t>
            </a:r>
            <a:endParaRPr lang="en-GB" altLang="en-US" smtClean="0"/>
          </a:p>
        </p:txBody>
      </p:sp>
      <p:sp>
        <p:nvSpPr>
          <p:cNvPr id="952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337B874-1B07-4782-8AB1-8D25B9B9C68E}" type="slidenum">
              <a:rPr lang="en-GB" altLang="nl-BE" smtClean="0"/>
              <a:pPr eaLnBrk="1" hangingPunct="1">
                <a:spcBef>
                  <a:spcPct val="0"/>
                </a:spcBef>
              </a:pPr>
              <a:t>20</a:t>
            </a:fld>
            <a:endParaRPr lang="en-GB" altLang="nl-BE" smtClean="0"/>
          </a:p>
        </p:txBody>
      </p:sp>
      <p:sp>
        <p:nvSpPr>
          <p:cNvPr id="95237"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95238"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Verschillende combinaties resulteren in verschillende types houtrot: bruin of wit, nat of droog, zacht of hard, …</a:t>
            </a:r>
          </a:p>
          <a:p>
            <a:endParaRPr lang="en-GB" altLang="en-US" smtClean="0"/>
          </a:p>
          <a:p>
            <a:r>
              <a:rPr lang="en-GB" altLang="en-US" smtClean="0"/>
              <a:t>Bij bruinrot wordt cellulose in een vroeg stadium afgebroken en blijft de lignine grotendeels intact, hoewel de schimmel ook de ligninestructuur kan veranderen om beter bij de cellulose te komen. Het is dit ligninerijk residu dat een biotoop vormt voor heel wat andere organismen. Deze zorgen op termijn voor uitholling, wat de bruinrotschimmel niet op zijn eentje zou lukken.</a:t>
            </a:r>
          </a:p>
          <a:p>
            <a:endParaRPr lang="en-GB" altLang="en-US" smtClean="0"/>
          </a:p>
          <a:p>
            <a:r>
              <a:rPr lang="en-GB" altLang="en-US" smtClean="0"/>
              <a:t>Er is een breed scala aan witrotters, waarbij sommige schimmels lignine en cellolose afbreken aan ongeveer dezelfde snelheid. Dit type rot wordt simultaanrot genoemd en maakt het hout bijna zo bros als bij bruinrot. Aan het andere eind van het spectrum wordt cellolose grotendeels intact gelaten, wat resulteert in felxibel hout zonder stevigheid.</a:t>
            </a:r>
            <a:endParaRPr lang="en-GB" altLang="en-US" b="1" smtClean="0"/>
          </a:p>
          <a:p>
            <a:endParaRPr lang="en-GB" altLang="en-US" smtClean="0"/>
          </a:p>
          <a:p>
            <a:endParaRPr lang="en-GB" altLang="nl-BE" b="1" smtClean="0"/>
          </a:p>
          <a:p>
            <a:endParaRPr lang="en-GB" altLang="nl-BE" smtClean="0"/>
          </a:p>
        </p:txBody>
      </p:sp>
      <p:sp>
        <p:nvSpPr>
          <p:cNvPr id="962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6C94BDE-82F1-461B-A7CF-F1B3E68B1828}" type="slidenum">
              <a:rPr lang="en-GB" altLang="nl-BE" smtClean="0"/>
              <a:pPr eaLnBrk="1" hangingPunct="1">
                <a:spcBef>
                  <a:spcPct val="0"/>
                </a:spcBef>
              </a:pPr>
              <a:t>21</a:t>
            </a:fld>
            <a:endParaRPr lang="en-GB" altLang="nl-BE" smtClean="0"/>
          </a:p>
        </p:txBody>
      </p:sp>
      <p:sp>
        <p:nvSpPr>
          <p:cNvPr id="96261"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96262"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Verschillende types houtrot worden gebruikt door verschillende organismen.</a:t>
            </a:r>
          </a:p>
          <a:p>
            <a:r>
              <a:rPr lang="en-GB" altLang="en-US" smtClean="0"/>
              <a:t>Hier kun je bijvoorbeeld zien hoe er in een simpele holte allerlei microbiotopen bestaan die door verschillende ongewervelden gebruikt worden.</a:t>
            </a:r>
          </a:p>
          <a:p>
            <a:r>
              <a:rPr lang="en-GB" altLang="en-US" smtClean="0"/>
              <a:t>Naarmate houtrot zich verder ontwikkeld, krijgen andere soorten kansen, zodat er een succesie ontstaat van kolonisatie en emigratie.</a:t>
            </a:r>
          </a:p>
          <a:p>
            <a:r>
              <a:rPr lang="en-GB" altLang="en-US" smtClean="0"/>
              <a:t>Elk cijfer duidt een verschillend microbiotoop aan waar een ander soort gewervelde zich thuis voelt. Dit illustreert de variëteit van niches.</a:t>
            </a:r>
          </a:p>
        </p:txBody>
      </p:sp>
      <p:sp>
        <p:nvSpPr>
          <p:cNvPr id="972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061174A-7D07-4B8F-A52E-FA85E88FCB5E}" type="slidenum">
              <a:rPr lang="en-GB" altLang="nl-BE" smtClean="0"/>
              <a:pPr eaLnBrk="1" hangingPunct="1">
                <a:spcBef>
                  <a:spcPct val="0"/>
                </a:spcBef>
              </a:pPr>
              <a:t>22</a:t>
            </a:fld>
            <a:endParaRPr lang="en-GB" altLang="nl-BE" smtClean="0"/>
          </a:p>
        </p:txBody>
      </p:sp>
      <p:sp>
        <p:nvSpPr>
          <p:cNvPr id="97285"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97286"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Verdeel de groep in kleinere groepjes om naar deze tekening te kijken (uitdelen op papier) en in groep de verschillende biotopen aan te duiden en te benoemen.</a:t>
            </a:r>
          </a:p>
          <a:p>
            <a:endParaRPr lang="en-GB" altLang="en-US" smtClean="0"/>
          </a:p>
          <a:p>
            <a:r>
              <a:rPr lang="en-GB" altLang="en-US" smtClean="0"/>
              <a:t>Je kunt eventueel ook vragen of ze weten welke soorten(groepen) gebruik maken van de verschillende biotopen.</a:t>
            </a:r>
          </a:p>
        </p:txBody>
      </p:sp>
      <p:sp>
        <p:nvSpPr>
          <p:cNvPr id="983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spcBef>
                <a:spcPct val="30000"/>
              </a:spcBef>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714DB18-4482-43D9-946A-4E04EA09FAFE}" type="slidenum">
              <a:rPr lang="en-GB" altLang="en-US" smtClean="0"/>
              <a:pPr eaLnBrk="1" hangingPunct="1">
                <a:spcBef>
                  <a:spcPct val="0"/>
                </a:spcBef>
              </a:pPr>
              <a:t>23</a:t>
            </a:fld>
            <a:endParaRPr lang="en-GB"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spcBef>
                <a:spcPct val="30000"/>
              </a:spcBef>
              <a:defRPr sz="1200">
                <a:solidFill>
                  <a:schemeClr val="tx1"/>
                </a:solidFill>
                <a:latin typeface="Arial" charset="0"/>
              </a:defRPr>
            </a:lvl1pPr>
            <a:lvl2pPr marL="742950" indent="-285750" defTabSz="990600" eaLnBrk="0" hangingPunct="0">
              <a:spcBef>
                <a:spcPct val="30000"/>
              </a:spcBef>
              <a:defRPr sz="1200">
                <a:solidFill>
                  <a:schemeClr val="tx1"/>
                </a:solidFill>
                <a:latin typeface="Arial" charset="0"/>
              </a:defRPr>
            </a:lvl2pPr>
            <a:lvl3pPr marL="1143000" indent="-228600" defTabSz="990600" eaLnBrk="0" hangingPunct="0">
              <a:spcBef>
                <a:spcPct val="30000"/>
              </a:spcBef>
              <a:defRPr sz="1200">
                <a:solidFill>
                  <a:schemeClr val="tx1"/>
                </a:solidFill>
                <a:latin typeface="Arial" charset="0"/>
              </a:defRPr>
            </a:lvl3pPr>
            <a:lvl4pPr marL="1600200" indent="-228600" defTabSz="990600" eaLnBrk="0" hangingPunct="0">
              <a:spcBef>
                <a:spcPct val="30000"/>
              </a:spcBef>
              <a:defRPr sz="1200">
                <a:solidFill>
                  <a:schemeClr val="tx1"/>
                </a:solidFill>
                <a:latin typeface="Arial" charset="0"/>
              </a:defRPr>
            </a:lvl4pPr>
            <a:lvl5pPr marL="2057400" indent="-228600" defTabSz="990600" eaLnBrk="0" hangingPunct="0">
              <a:spcBef>
                <a:spcPct val="30000"/>
              </a:spcBef>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456E402-D5C4-43CB-B595-D482CF9F718C}" type="slidenum">
              <a:rPr lang="sv-SE" altLang="en-US" smtClean="0">
                <a:ea typeface="ＭＳ Ｐゴシック" pitchFamily="34" charset="-128"/>
              </a:rPr>
              <a:pPr eaLnBrk="1" hangingPunct="1">
                <a:spcBef>
                  <a:spcPct val="0"/>
                </a:spcBef>
              </a:pPr>
              <a:t>24</a:t>
            </a:fld>
            <a:endParaRPr lang="sv-SE" altLang="en-US" smtClean="0">
              <a:ea typeface="ＭＳ Ｐゴシック" pitchFamily="34" charset="-128"/>
            </a:endParaRPr>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ea typeface="ＭＳ Ｐゴシック" pitchFamily="34" charset="-128"/>
              </a:rPr>
              <a:t>Een veteraanboom is een levend appartementsgebouw waarin ontelbare organismen een thuis vinden. Sommige zijn eerder generalisten, maar andere zijn echte specialisten.</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42339"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itchFamily="2" charset="2"/>
              <a:buNone/>
              <a:defRPr/>
            </a:pPr>
            <a:r>
              <a:rPr lang="sv-SE" altLang="en-US" dirty="0" smtClean="0"/>
              <a:t>Een breed scala aan taxonomische groepen zijn relevant:</a:t>
            </a:r>
          </a:p>
          <a:p>
            <a:pPr marL="171450" indent="-171450">
              <a:buFont typeface="Arial" charset="0"/>
              <a:buChar char="•"/>
              <a:defRPr/>
            </a:pPr>
            <a:r>
              <a:rPr lang="sv-SE" altLang="en-US" dirty="0" smtClean="0"/>
              <a:t>Kevers</a:t>
            </a:r>
          </a:p>
          <a:p>
            <a:pPr marL="171450" indent="-171450">
              <a:buFont typeface="Arial" charset="0"/>
              <a:buChar char="•"/>
              <a:defRPr/>
            </a:pPr>
            <a:r>
              <a:rPr lang="sv-SE" altLang="en-US" dirty="0" smtClean="0"/>
              <a:t>Vliegen</a:t>
            </a:r>
          </a:p>
          <a:p>
            <a:pPr marL="171450" indent="-171450">
              <a:buFont typeface="Arial" charset="0"/>
              <a:buChar char="•"/>
              <a:defRPr/>
            </a:pPr>
            <a:r>
              <a:rPr lang="sv-SE" altLang="en-US" dirty="0" smtClean="0"/>
              <a:t>Wespen</a:t>
            </a:r>
          </a:p>
          <a:p>
            <a:pPr marL="171450" indent="-171450">
              <a:buFont typeface="Arial" charset="0"/>
              <a:buChar char="•"/>
              <a:defRPr/>
            </a:pPr>
            <a:r>
              <a:rPr lang="sv-SE" altLang="en-US" dirty="0" smtClean="0"/>
              <a:t>Motten</a:t>
            </a:r>
          </a:p>
          <a:p>
            <a:pPr marL="171450" indent="-171450">
              <a:buFont typeface="Arial" charset="0"/>
              <a:buChar char="•"/>
              <a:defRPr/>
            </a:pPr>
            <a:r>
              <a:rPr lang="sv-SE" altLang="en-US" dirty="0" smtClean="0"/>
              <a:t>Bastaard- of pseudoschorpioenen</a:t>
            </a:r>
          </a:p>
          <a:p>
            <a:pPr marL="171450" indent="-171450">
              <a:buFont typeface="Arial" charset="0"/>
              <a:buChar char="•"/>
              <a:defRPr/>
            </a:pPr>
            <a:r>
              <a:rPr lang="sv-SE" altLang="en-US" dirty="0" smtClean="0"/>
              <a:t>Spinnen</a:t>
            </a:r>
          </a:p>
          <a:p>
            <a:pPr marL="171450" indent="-171450">
              <a:buFont typeface="Arial" charset="0"/>
              <a:buChar char="•"/>
              <a:defRPr/>
            </a:pPr>
            <a:r>
              <a:rPr lang="sv-SE" altLang="en-US" dirty="0" smtClean="0"/>
              <a:t>Duizendpoten</a:t>
            </a:r>
          </a:p>
          <a:p>
            <a:pPr marL="171450" indent="-171450">
              <a:buFont typeface="Arial" charset="0"/>
              <a:buChar char="•"/>
              <a:defRPr/>
            </a:pPr>
            <a:endParaRPr lang="sv-SE" altLang="en-US" dirty="0" smtClean="0"/>
          </a:p>
          <a:p>
            <a:pPr>
              <a:buFont typeface="Arial" charset="0"/>
              <a:buNone/>
              <a:defRPr/>
            </a:pPr>
            <a:r>
              <a:rPr lang="sv-SE" altLang="en-US" dirty="0" smtClean="0"/>
              <a:t>Deze hebben verschillende levensstijlen:</a:t>
            </a:r>
          </a:p>
          <a:p>
            <a:pPr marL="171450" indent="-171450">
              <a:buFont typeface="Arial" charset="0"/>
              <a:buChar char="•"/>
              <a:defRPr/>
            </a:pPr>
            <a:r>
              <a:rPr lang="sv-SE" altLang="en-US" dirty="0" smtClean="0"/>
              <a:t>Predatoren</a:t>
            </a:r>
          </a:p>
          <a:p>
            <a:pPr marL="171450" indent="-171450">
              <a:buFont typeface="Arial" charset="0"/>
              <a:buChar char="•"/>
              <a:defRPr/>
            </a:pPr>
            <a:r>
              <a:rPr lang="sv-SE" altLang="en-US" dirty="0" smtClean="0"/>
              <a:t>Afbrekers</a:t>
            </a:r>
          </a:p>
          <a:p>
            <a:pPr marL="171450" indent="-171450">
              <a:buFont typeface="Arial" charset="0"/>
              <a:buChar char="•"/>
              <a:defRPr/>
            </a:pPr>
            <a:r>
              <a:rPr lang="sv-SE" altLang="en-US" dirty="0" smtClean="0"/>
              <a:t>Parasieten</a:t>
            </a:r>
          </a:p>
          <a:p>
            <a:pPr marL="171450" indent="-171450">
              <a:buFont typeface="Arial" charset="0"/>
              <a:buChar char="•"/>
              <a:defRPr/>
            </a:pPr>
            <a:endParaRPr lang="sv-SE" altLang="en-US" dirty="0" smtClean="0"/>
          </a:p>
          <a:p>
            <a:pPr>
              <a:buFont typeface="Arial" charset="0"/>
              <a:buNone/>
              <a:defRPr/>
            </a:pPr>
            <a:r>
              <a:rPr lang="sv-SE" altLang="en-US" dirty="0" smtClean="0"/>
              <a:t>Ze maken allen deel uit van het voedselweb:</a:t>
            </a:r>
          </a:p>
          <a:p>
            <a:pPr>
              <a:buFont typeface="Arial" charset="0"/>
              <a:buNone/>
              <a:defRPr/>
            </a:pPr>
            <a:r>
              <a:rPr lang="sv-SE" altLang="en-US" dirty="0" smtClean="0"/>
              <a:t>Sommige recycleren nutriënten</a:t>
            </a:r>
          </a:p>
          <a:p>
            <a:pPr>
              <a:buFont typeface="Arial" charset="0"/>
              <a:buNone/>
              <a:defRPr/>
            </a:pPr>
            <a:r>
              <a:rPr lang="sv-SE" altLang="en-US" dirty="0" smtClean="0"/>
              <a:t>Sommige zijn belangrijke bestuivers</a:t>
            </a:r>
          </a:p>
          <a:p>
            <a:pPr>
              <a:buFont typeface="Arial" charset="0"/>
              <a:buNone/>
              <a:defRPr/>
            </a:pPr>
            <a:endParaRPr lang="sv-SE" altLang="en-US" dirty="0" smtClean="0"/>
          </a:p>
          <a:p>
            <a:pPr>
              <a:defRPr/>
            </a:pPr>
            <a:r>
              <a:rPr lang="en-GB" altLang="en-US" b="1" dirty="0" smtClean="0"/>
              <a:t>Details van de </a:t>
            </a:r>
            <a:r>
              <a:rPr lang="en-GB" altLang="en-US" b="1" dirty="0" err="1" smtClean="0"/>
              <a:t>afgebeelde</a:t>
            </a:r>
            <a:r>
              <a:rPr lang="en-GB" altLang="en-US" b="1" dirty="0" smtClean="0"/>
              <a:t> </a:t>
            </a:r>
            <a:r>
              <a:rPr lang="en-GB" altLang="en-US" b="1" dirty="0" err="1" smtClean="0"/>
              <a:t>soorten</a:t>
            </a:r>
            <a:r>
              <a:rPr lang="en-GB" altLang="en-US" b="1" dirty="0" smtClean="0"/>
              <a:t> (</a:t>
            </a:r>
            <a:r>
              <a:rPr lang="en-GB" altLang="en-US" b="1" dirty="0" err="1" smtClean="0"/>
              <a:t>moest</a:t>
            </a:r>
            <a:r>
              <a:rPr lang="en-GB" altLang="en-US" b="1" dirty="0" smtClean="0"/>
              <a:t> </a:t>
            </a:r>
            <a:r>
              <a:rPr lang="en-GB" altLang="en-US" b="1" dirty="0" err="1" smtClean="0"/>
              <a:t>iemand</a:t>
            </a:r>
            <a:r>
              <a:rPr lang="en-GB" altLang="en-US" b="1" dirty="0" smtClean="0"/>
              <a:t> het </a:t>
            </a:r>
            <a:r>
              <a:rPr lang="en-GB" altLang="en-US" b="1" dirty="0" err="1" smtClean="0"/>
              <a:t>vragen</a:t>
            </a:r>
            <a:r>
              <a:rPr lang="en-GB" altLang="en-US" b="1" dirty="0" smtClean="0"/>
              <a:t>)</a:t>
            </a:r>
          </a:p>
          <a:p>
            <a:pPr>
              <a:defRPr/>
            </a:pPr>
            <a:r>
              <a:rPr lang="en-GB" altLang="en-US" i="1" dirty="0" err="1" smtClean="0"/>
              <a:t>Cylindroiulus</a:t>
            </a:r>
            <a:r>
              <a:rPr lang="en-GB" altLang="en-US" i="1" dirty="0" smtClean="0"/>
              <a:t> </a:t>
            </a:r>
            <a:r>
              <a:rPr lang="en-GB" altLang="en-US" i="1" dirty="0" err="1" smtClean="0"/>
              <a:t>puctatus</a:t>
            </a:r>
            <a:r>
              <a:rPr lang="en-GB" altLang="en-US" i="1" dirty="0" smtClean="0"/>
              <a:t> – </a:t>
            </a:r>
            <a:r>
              <a:rPr lang="en-GB" altLang="en-US" dirty="0" err="1" smtClean="0"/>
              <a:t>Duizendpoot</a:t>
            </a:r>
            <a:r>
              <a:rPr lang="en-GB" altLang="en-US" dirty="0" smtClean="0"/>
              <a:t>, </a:t>
            </a:r>
            <a:r>
              <a:rPr lang="en-GB" altLang="en-US" dirty="0" err="1" smtClean="0"/>
              <a:t>afbreker</a:t>
            </a:r>
            <a:r>
              <a:rPr lang="en-GB" altLang="en-US" dirty="0" smtClean="0"/>
              <a:t> van </a:t>
            </a:r>
            <a:r>
              <a:rPr lang="en-GB" altLang="en-US" dirty="0" err="1" smtClean="0"/>
              <a:t>rottend</a:t>
            </a:r>
            <a:r>
              <a:rPr lang="en-GB" altLang="en-US" dirty="0" smtClean="0"/>
              <a:t> </a:t>
            </a:r>
            <a:r>
              <a:rPr lang="en-GB" altLang="en-US" dirty="0" err="1" smtClean="0"/>
              <a:t>hout</a:t>
            </a:r>
            <a:r>
              <a:rPr lang="en-GB" altLang="en-US" dirty="0" smtClean="0"/>
              <a:t>, generalist</a:t>
            </a:r>
            <a:endParaRPr lang="en-GB" altLang="en-US" i="1" dirty="0" smtClean="0"/>
          </a:p>
          <a:p>
            <a:pPr>
              <a:defRPr/>
            </a:pPr>
            <a:r>
              <a:rPr lang="en-GB" altLang="en-US" i="1" dirty="0" err="1" smtClean="0"/>
              <a:t>Pemphredon</a:t>
            </a:r>
            <a:r>
              <a:rPr lang="en-GB" altLang="en-US" i="1" dirty="0" smtClean="0"/>
              <a:t> </a:t>
            </a:r>
            <a:r>
              <a:rPr lang="en-GB" altLang="en-US" i="1" dirty="0" err="1" smtClean="0"/>
              <a:t>lugubris</a:t>
            </a:r>
            <a:r>
              <a:rPr lang="en-GB" altLang="en-US" i="1" dirty="0" smtClean="0"/>
              <a:t> </a:t>
            </a:r>
            <a:r>
              <a:rPr lang="en-GB" altLang="en-US" dirty="0" smtClean="0"/>
              <a:t>– </a:t>
            </a:r>
            <a:r>
              <a:rPr lang="en-GB" altLang="en-US" dirty="0" err="1" smtClean="0"/>
              <a:t>nestelt</a:t>
            </a:r>
            <a:r>
              <a:rPr lang="en-GB" altLang="en-US" dirty="0" smtClean="0"/>
              <a:t> in </a:t>
            </a:r>
            <a:r>
              <a:rPr lang="en-GB" altLang="en-US" dirty="0" err="1" smtClean="0"/>
              <a:t>gan</a:t>
            </a:r>
            <a:r>
              <a:rPr lang="en-GB" altLang="en-US" dirty="0" smtClean="0"/>
              <a:t> gen van </a:t>
            </a:r>
            <a:r>
              <a:rPr lang="en-GB" altLang="en-US" dirty="0" err="1" smtClean="0"/>
              <a:t>kleine</a:t>
            </a:r>
            <a:r>
              <a:rPr lang="en-GB" altLang="en-US" dirty="0" smtClean="0"/>
              <a:t> </a:t>
            </a:r>
            <a:r>
              <a:rPr lang="en-GB" altLang="en-US" dirty="0" err="1" smtClean="0"/>
              <a:t>klopkevers</a:t>
            </a:r>
            <a:r>
              <a:rPr lang="en-GB" altLang="en-US" dirty="0" smtClean="0"/>
              <a:t>, </a:t>
            </a:r>
            <a:r>
              <a:rPr lang="en-GB" altLang="en-US" dirty="0" err="1" smtClean="0"/>
              <a:t>vult</a:t>
            </a:r>
            <a:r>
              <a:rPr lang="en-GB" altLang="en-US" dirty="0" smtClean="0"/>
              <a:t> </a:t>
            </a:r>
            <a:r>
              <a:rPr lang="en-GB" altLang="en-US" dirty="0" err="1" smtClean="0"/>
              <a:t>zijn</a:t>
            </a:r>
            <a:r>
              <a:rPr lang="en-GB" altLang="en-US" dirty="0" smtClean="0"/>
              <a:t> nest met </a:t>
            </a:r>
            <a:r>
              <a:rPr lang="en-GB" altLang="en-US" dirty="0" err="1" smtClean="0"/>
              <a:t>verlamde</a:t>
            </a:r>
            <a:r>
              <a:rPr lang="en-GB" altLang="en-US" dirty="0" smtClean="0"/>
              <a:t> </a:t>
            </a:r>
            <a:r>
              <a:rPr lang="en-GB" altLang="en-US" dirty="0" err="1" smtClean="0"/>
              <a:t>bladluizen</a:t>
            </a:r>
            <a:endParaRPr lang="en-GB" altLang="en-US" dirty="0" smtClean="0"/>
          </a:p>
          <a:p>
            <a:pPr>
              <a:defRPr/>
            </a:pPr>
            <a:r>
              <a:rPr lang="en-GB" altLang="en-US" i="1" dirty="0" err="1" smtClean="0"/>
              <a:t>Dendrochernes</a:t>
            </a:r>
            <a:r>
              <a:rPr lang="en-GB" altLang="en-US" i="1" dirty="0" smtClean="0"/>
              <a:t> </a:t>
            </a:r>
            <a:r>
              <a:rPr lang="en-GB" altLang="en-US" i="1" dirty="0" err="1" smtClean="0"/>
              <a:t>cyrneus</a:t>
            </a:r>
            <a:r>
              <a:rPr lang="en-GB" altLang="en-US" i="1" dirty="0" smtClean="0"/>
              <a:t> – </a:t>
            </a:r>
            <a:r>
              <a:rPr lang="en-GB" altLang="en-US" dirty="0" smtClean="0"/>
              <a:t>predator </a:t>
            </a:r>
            <a:r>
              <a:rPr lang="en-GB" altLang="en-US" dirty="0" err="1" smtClean="0"/>
              <a:t>onder</a:t>
            </a:r>
            <a:r>
              <a:rPr lang="en-GB" altLang="en-US" dirty="0" smtClean="0"/>
              <a:t> </a:t>
            </a:r>
            <a:r>
              <a:rPr lang="en-GB" altLang="en-US" dirty="0" err="1" smtClean="0"/>
              <a:t>dikke</a:t>
            </a:r>
            <a:r>
              <a:rPr lang="en-GB" altLang="en-US" dirty="0" smtClean="0"/>
              <a:t> </a:t>
            </a:r>
            <a:r>
              <a:rPr lang="en-GB" altLang="en-US" dirty="0" err="1" smtClean="0"/>
              <a:t>schors</a:t>
            </a:r>
            <a:r>
              <a:rPr lang="en-GB" altLang="en-US" dirty="0" smtClean="0"/>
              <a:t> van </a:t>
            </a:r>
            <a:r>
              <a:rPr lang="en-GB" altLang="en-US" dirty="0" err="1" smtClean="0"/>
              <a:t>grote</a:t>
            </a:r>
            <a:r>
              <a:rPr lang="en-GB" altLang="en-US" dirty="0" smtClean="0"/>
              <a:t> </a:t>
            </a:r>
            <a:r>
              <a:rPr lang="en-GB" altLang="en-US" dirty="0" err="1" smtClean="0"/>
              <a:t>oude</a:t>
            </a:r>
            <a:r>
              <a:rPr lang="en-GB" altLang="en-US" dirty="0" smtClean="0"/>
              <a:t> </a:t>
            </a:r>
            <a:r>
              <a:rPr lang="en-GB" altLang="en-US" dirty="0" err="1" smtClean="0"/>
              <a:t>bomen</a:t>
            </a:r>
            <a:r>
              <a:rPr lang="en-GB" altLang="en-US" dirty="0" smtClean="0"/>
              <a:t>, </a:t>
            </a:r>
            <a:r>
              <a:rPr lang="en-GB" altLang="en-US" dirty="0" err="1" smtClean="0"/>
              <a:t>gaat</a:t>
            </a:r>
            <a:r>
              <a:rPr lang="en-GB" altLang="en-US" dirty="0" smtClean="0"/>
              <a:t> ‘s </a:t>
            </a:r>
            <a:r>
              <a:rPr lang="en-GB" altLang="en-US" dirty="0" err="1" smtClean="0"/>
              <a:t>nachts</a:t>
            </a:r>
            <a:r>
              <a:rPr lang="en-GB" altLang="en-US" dirty="0" smtClean="0"/>
              <a:t> op </a:t>
            </a:r>
            <a:r>
              <a:rPr lang="en-GB" altLang="en-US" dirty="0" err="1" smtClean="0"/>
              <a:t>jacht</a:t>
            </a:r>
            <a:r>
              <a:rPr lang="en-GB" altLang="en-US" dirty="0" smtClean="0"/>
              <a:t> op het </a:t>
            </a:r>
            <a:r>
              <a:rPr lang="en-GB" altLang="en-US" dirty="0" err="1" smtClean="0"/>
              <a:t>schorsoppervlak</a:t>
            </a:r>
            <a:r>
              <a:rPr lang="en-GB" altLang="en-US" dirty="0" smtClean="0"/>
              <a:t> </a:t>
            </a:r>
          </a:p>
          <a:p>
            <a:pPr>
              <a:defRPr/>
            </a:pPr>
            <a:r>
              <a:rPr lang="en-GB" altLang="en-US" i="1" dirty="0" err="1" smtClean="0"/>
              <a:t>Moraphaga</a:t>
            </a:r>
            <a:r>
              <a:rPr lang="en-GB" altLang="en-US" i="1" dirty="0" smtClean="0"/>
              <a:t> </a:t>
            </a:r>
            <a:r>
              <a:rPr lang="en-GB" altLang="en-US" i="1" dirty="0" err="1" smtClean="0"/>
              <a:t>choragella</a:t>
            </a:r>
            <a:r>
              <a:rPr lang="en-GB" altLang="en-US" i="1" dirty="0" smtClean="0"/>
              <a:t> </a:t>
            </a:r>
            <a:r>
              <a:rPr lang="en-GB" altLang="en-US" dirty="0" smtClean="0"/>
              <a:t>– </a:t>
            </a:r>
            <a:r>
              <a:rPr lang="en-GB" altLang="en-US" dirty="0" err="1" smtClean="0"/>
              <a:t>saproxylische</a:t>
            </a:r>
            <a:r>
              <a:rPr lang="en-GB" altLang="en-US" dirty="0" smtClean="0"/>
              <a:t> mot, </a:t>
            </a:r>
            <a:r>
              <a:rPr lang="en-GB" altLang="en-US" dirty="0" err="1" smtClean="0"/>
              <a:t>larven</a:t>
            </a:r>
            <a:r>
              <a:rPr lang="en-GB" altLang="en-US" dirty="0" smtClean="0"/>
              <a:t> </a:t>
            </a:r>
            <a:r>
              <a:rPr lang="en-GB" altLang="en-US" dirty="0" err="1" smtClean="0"/>
              <a:t>eten</a:t>
            </a:r>
            <a:r>
              <a:rPr lang="en-GB" altLang="en-US" dirty="0" smtClean="0"/>
              <a:t> </a:t>
            </a:r>
            <a:r>
              <a:rPr lang="en-GB" altLang="en-US" dirty="0" err="1" smtClean="0"/>
              <a:t>houtzwammen</a:t>
            </a:r>
            <a:endParaRPr lang="en-GB" altLang="en-US" dirty="0" smtClean="0"/>
          </a:p>
        </p:txBody>
      </p:sp>
      <p:sp>
        <p:nvSpPr>
          <p:cNvPr id="1003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26D5D19-E17E-42DF-A640-6BBC4A2CF97D}" type="slidenum">
              <a:rPr lang="en-GB" altLang="nl-BE" smtClean="0"/>
              <a:pPr eaLnBrk="1" hangingPunct="1">
                <a:spcBef>
                  <a:spcPct val="0"/>
                </a:spcBef>
              </a:pPr>
              <a:t>25</a:t>
            </a:fld>
            <a:endParaRPr lang="en-GB" altLang="nl-BE" smtClean="0"/>
          </a:p>
        </p:txBody>
      </p:sp>
      <p:sp>
        <p:nvSpPr>
          <p:cNvPr id="100357"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00358"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40291"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GB" altLang="en-US" dirty="0" err="1" smtClean="0"/>
              <a:t>Er</a:t>
            </a:r>
            <a:r>
              <a:rPr lang="en-GB" altLang="en-US" dirty="0" smtClean="0"/>
              <a:t> is </a:t>
            </a:r>
            <a:r>
              <a:rPr lang="en-GB" altLang="en-US" dirty="0" err="1" smtClean="0"/>
              <a:t>een</a:t>
            </a:r>
            <a:r>
              <a:rPr lang="en-GB" altLang="en-US" dirty="0" smtClean="0"/>
              <a:t> </a:t>
            </a:r>
            <a:r>
              <a:rPr lang="en-GB" altLang="en-US" dirty="0" err="1" smtClean="0"/>
              <a:t>gigantische</a:t>
            </a:r>
            <a:r>
              <a:rPr lang="en-GB" altLang="en-US" dirty="0" smtClean="0"/>
              <a:t> </a:t>
            </a:r>
            <a:r>
              <a:rPr lang="en-GB" altLang="en-US" dirty="0" err="1" smtClean="0"/>
              <a:t>hoeveelheid</a:t>
            </a:r>
            <a:r>
              <a:rPr lang="en-GB" altLang="en-US" dirty="0" smtClean="0"/>
              <a:t> en </a:t>
            </a:r>
            <a:r>
              <a:rPr lang="en-GB" altLang="en-US" dirty="0" err="1" smtClean="0"/>
              <a:t>variëtiet</a:t>
            </a:r>
            <a:r>
              <a:rPr lang="en-GB" altLang="en-US" dirty="0" smtClean="0"/>
              <a:t> van </a:t>
            </a:r>
            <a:r>
              <a:rPr lang="en-GB" altLang="en-US" dirty="0" err="1" smtClean="0"/>
              <a:t>ongewervelden</a:t>
            </a:r>
            <a:r>
              <a:rPr lang="en-GB" altLang="en-US" dirty="0" smtClean="0"/>
              <a:t> </a:t>
            </a:r>
            <a:r>
              <a:rPr lang="en-GB" altLang="en-US" dirty="0" err="1" smtClean="0"/>
              <a:t>geassocieerd</a:t>
            </a:r>
            <a:r>
              <a:rPr lang="en-GB" altLang="en-US" dirty="0" smtClean="0"/>
              <a:t> met </a:t>
            </a:r>
            <a:r>
              <a:rPr lang="en-GB" altLang="en-US" dirty="0" err="1" smtClean="0"/>
              <a:t>veteraanbomen</a:t>
            </a:r>
            <a:r>
              <a:rPr lang="en-GB" altLang="en-US" dirty="0" smtClean="0"/>
              <a:t> en </a:t>
            </a:r>
            <a:r>
              <a:rPr lang="en-GB" altLang="en-US" dirty="0" err="1" smtClean="0"/>
              <a:t>deze</a:t>
            </a:r>
            <a:r>
              <a:rPr lang="en-GB" altLang="en-US" dirty="0" smtClean="0"/>
              <a:t> </a:t>
            </a:r>
            <a:r>
              <a:rPr lang="en-GB" altLang="en-US" dirty="0" err="1" smtClean="0"/>
              <a:t>presentatie</a:t>
            </a:r>
            <a:r>
              <a:rPr lang="en-GB" altLang="en-US" dirty="0" smtClean="0"/>
              <a:t> </a:t>
            </a:r>
            <a:r>
              <a:rPr lang="en-GB" altLang="en-US" dirty="0" err="1" smtClean="0"/>
              <a:t>kan</a:t>
            </a:r>
            <a:r>
              <a:rPr lang="en-GB" altLang="en-US" dirty="0" smtClean="0"/>
              <a:t> </a:t>
            </a:r>
            <a:r>
              <a:rPr lang="en-GB" altLang="en-US" dirty="0" err="1" smtClean="0"/>
              <a:t>enkel</a:t>
            </a:r>
            <a:r>
              <a:rPr lang="en-GB" altLang="en-US" dirty="0" smtClean="0"/>
              <a:t> </a:t>
            </a:r>
            <a:r>
              <a:rPr lang="en-GB" altLang="en-US" dirty="0" err="1" smtClean="0"/>
              <a:t>wat</a:t>
            </a:r>
            <a:r>
              <a:rPr lang="en-GB" altLang="en-US" dirty="0" smtClean="0"/>
              <a:t> </a:t>
            </a:r>
            <a:r>
              <a:rPr lang="en-GB" altLang="en-US" dirty="0" err="1" smtClean="0"/>
              <a:t>grote</a:t>
            </a:r>
            <a:r>
              <a:rPr lang="en-GB" altLang="en-US" dirty="0" smtClean="0"/>
              <a:t> </a:t>
            </a:r>
            <a:r>
              <a:rPr lang="en-GB" altLang="en-US" dirty="0" err="1" smtClean="0"/>
              <a:t>principes</a:t>
            </a:r>
            <a:r>
              <a:rPr lang="en-GB" altLang="en-US" dirty="0" smtClean="0"/>
              <a:t> </a:t>
            </a:r>
            <a:r>
              <a:rPr lang="en-GB" altLang="en-US" dirty="0" err="1" smtClean="0"/>
              <a:t>meegeven</a:t>
            </a:r>
            <a:r>
              <a:rPr lang="en-GB" altLang="en-US" dirty="0" smtClean="0"/>
              <a:t>.</a:t>
            </a:r>
          </a:p>
          <a:p>
            <a:pPr>
              <a:defRPr/>
            </a:pPr>
            <a:r>
              <a:rPr lang="en-GB" altLang="en-US" dirty="0" err="1" smtClean="0"/>
              <a:t>Ongewervelden</a:t>
            </a:r>
            <a:r>
              <a:rPr lang="en-GB" altLang="en-US" dirty="0" smtClean="0"/>
              <a:t> </a:t>
            </a:r>
            <a:r>
              <a:rPr lang="en-GB" altLang="en-US" dirty="0" err="1" smtClean="0"/>
              <a:t>zijn</a:t>
            </a:r>
            <a:r>
              <a:rPr lang="en-GB" altLang="en-US" dirty="0" smtClean="0"/>
              <a:t> </a:t>
            </a:r>
            <a:r>
              <a:rPr lang="en-GB" altLang="en-US" dirty="0" err="1" smtClean="0"/>
              <a:t>anders</a:t>
            </a:r>
            <a:r>
              <a:rPr lang="en-GB" altLang="en-US" dirty="0" smtClean="0"/>
              <a:t> </a:t>
            </a:r>
            <a:r>
              <a:rPr lang="en-GB" altLang="en-US" dirty="0" err="1" smtClean="0"/>
              <a:t>dan</a:t>
            </a:r>
            <a:r>
              <a:rPr lang="en-GB" altLang="en-US" dirty="0" smtClean="0"/>
              <a:t> </a:t>
            </a:r>
            <a:r>
              <a:rPr lang="en-GB" altLang="en-US" dirty="0" err="1" smtClean="0"/>
              <a:t>andere</a:t>
            </a:r>
            <a:r>
              <a:rPr lang="en-GB" altLang="en-US" dirty="0" smtClean="0"/>
              <a:t> </a:t>
            </a:r>
            <a:r>
              <a:rPr lang="en-GB" altLang="en-US" dirty="0" err="1" smtClean="0"/>
              <a:t>organismen</a:t>
            </a:r>
            <a:r>
              <a:rPr lang="en-GB" altLang="en-US" dirty="0" smtClean="0"/>
              <a:t>:</a:t>
            </a:r>
          </a:p>
          <a:p>
            <a:pPr marL="171450" indent="-171450">
              <a:buFont typeface="Arial" charset="0"/>
              <a:buChar char="•"/>
              <a:defRPr/>
            </a:pPr>
            <a:r>
              <a:rPr lang="en-GB" altLang="en-US" dirty="0" err="1" smtClean="0"/>
              <a:t>Vele</a:t>
            </a:r>
            <a:r>
              <a:rPr lang="en-GB" altLang="en-US" dirty="0" smtClean="0"/>
              <a:t> (</a:t>
            </a:r>
            <a:r>
              <a:rPr lang="en-GB" altLang="en-US" dirty="0" err="1" smtClean="0"/>
              <a:t>niet</a:t>
            </a:r>
            <a:r>
              <a:rPr lang="en-GB" altLang="en-US" dirty="0" smtClean="0"/>
              <a:t> </a:t>
            </a:r>
            <a:r>
              <a:rPr lang="en-GB" altLang="en-US" dirty="0" err="1" smtClean="0"/>
              <a:t>allemaal</a:t>
            </a:r>
            <a:r>
              <a:rPr lang="en-GB" altLang="en-US" dirty="0" smtClean="0"/>
              <a:t>) </a:t>
            </a:r>
            <a:r>
              <a:rPr lang="en-GB" altLang="en-US" dirty="0" err="1" smtClean="0"/>
              <a:t>hebben</a:t>
            </a:r>
            <a:r>
              <a:rPr lang="en-GB" altLang="en-US" dirty="0" smtClean="0"/>
              <a:t> </a:t>
            </a:r>
            <a:r>
              <a:rPr lang="en-GB" altLang="en-US" dirty="0" err="1" smtClean="0"/>
              <a:t>een</a:t>
            </a:r>
            <a:r>
              <a:rPr lang="en-GB" altLang="en-US" dirty="0" smtClean="0"/>
              <a:t> </a:t>
            </a:r>
            <a:r>
              <a:rPr lang="en-GB" altLang="en-US" dirty="0" err="1" smtClean="0"/>
              <a:t>jaarlijkse</a:t>
            </a:r>
            <a:r>
              <a:rPr lang="en-GB" altLang="en-US" dirty="0" smtClean="0"/>
              <a:t> </a:t>
            </a:r>
            <a:r>
              <a:rPr lang="en-GB" altLang="en-US" dirty="0" err="1" smtClean="0"/>
              <a:t>levenscyclus</a:t>
            </a:r>
            <a:r>
              <a:rPr lang="en-GB" altLang="en-US" dirty="0" smtClean="0"/>
              <a:t>, </a:t>
            </a:r>
            <a:r>
              <a:rPr lang="en-GB" altLang="en-US" dirty="0" err="1" smtClean="0"/>
              <a:t>wat</a:t>
            </a:r>
            <a:r>
              <a:rPr lang="en-GB" altLang="en-US" dirty="0" smtClean="0"/>
              <a:t> hen </a:t>
            </a:r>
            <a:r>
              <a:rPr lang="en-GB" altLang="en-US" dirty="0" err="1" smtClean="0"/>
              <a:t>gevoelig</a:t>
            </a:r>
            <a:r>
              <a:rPr lang="en-GB" altLang="en-US" dirty="0" smtClean="0"/>
              <a:t> </a:t>
            </a:r>
            <a:r>
              <a:rPr lang="en-GB" altLang="en-US" dirty="0" err="1" smtClean="0"/>
              <a:t>maakt</a:t>
            </a:r>
            <a:r>
              <a:rPr lang="en-GB" altLang="en-US" dirty="0" smtClean="0"/>
              <a:t> </a:t>
            </a:r>
            <a:r>
              <a:rPr lang="en-GB" altLang="en-US" dirty="0" err="1" smtClean="0"/>
              <a:t>voor</a:t>
            </a:r>
            <a:r>
              <a:rPr lang="en-GB" altLang="en-US" dirty="0" smtClean="0"/>
              <a:t> </a:t>
            </a:r>
            <a:r>
              <a:rPr lang="en-GB" altLang="en-US" dirty="0" err="1" smtClean="0"/>
              <a:t>plotse</a:t>
            </a:r>
            <a:r>
              <a:rPr lang="en-GB" altLang="en-US" dirty="0" smtClean="0"/>
              <a:t> </a:t>
            </a:r>
            <a:r>
              <a:rPr lang="en-GB" altLang="en-US" dirty="0" err="1" smtClean="0"/>
              <a:t>veranderingen</a:t>
            </a:r>
            <a:endParaRPr lang="en-GB" altLang="en-US" dirty="0" smtClean="0"/>
          </a:p>
          <a:p>
            <a:pPr marL="171450" indent="-171450">
              <a:buFont typeface="Arial" charset="0"/>
              <a:buChar char="•"/>
              <a:defRPr/>
            </a:pPr>
            <a:r>
              <a:rPr lang="en-GB" altLang="en-US" dirty="0" smtClean="0"/>
              <a:t>De </a:t>
            </a:r>
            <a:r>
              <a:rPr lang="en-GB" altLang="en-US" dirty="0" err="1" smtClean="0"/>
              <a:t>juvenielen</a:t>
            </a:r>
            <a:r>
              <a:rPr lang="en-GB" altLang="en-US" dirty="0" smtClean="0"/>
              <a:t> en </a:t>
            </a:r>
            <a:r>
              <a:rPr lang="en-GB" altLang="en-US" dirty="0" err="1" smtClean="0"/>
              <a:t>adulten</a:t>
            </a:r>
            <a:r>
              <a:rPr lang="en-GB" altLang="en-US" dirty="0" smtClean="0"/>
              <a:t> </a:t>
            </a:r>
            <a:r>
              <a:rPr lang="en-GB" altLang="en-US" dirty="0" err="1" smtClean="0"/>
              <a:t>kunnen</a:t>
            </a:r>
            <a:r>
              <a:rPr lang="en-GB" altLang="en-US" dirty="0" smtClean="0"/>
              <a:t> </a:t>
            </a:r>
            <a:r>
              <a:rPr lang="en-GB" altLang="en-US" dirty="0" err="1" smtClean="0"/>
              <a:t>sterk</a:t>
            </a:r>
            <a:r>
              <a:rPr lang="en-GB" altLang="en-US" dirty="0" smtClean="0"/>
              <a:t> </a:t>
            </a:r>
            <a:r>
              <a:rPr lang="en-GB" altLang="en-US" dirty="0" err="1" smtClean="0"/>
              <a:t>verschillende</a:t>
            </a:r>
            <a:r>
              <a:rPr lang="en-GB" altLang="en-US" dirty="0" smtClean="0"/>
              <a:t> </a:t>
            </a:r>
            <a:r>
              <a:rPr lang="en-GB" altLang="en-US" dirty="0" err="1" smtClean="0"/>
              <a:t>habitatvereisten</a:t>
            </a:r>
            <a:r>
              <a:rPr lang="en-GB" altLang="en-US" dirty="0" smtClean="0"/>
              <a:t> </a:t>
            </a:r>
            <a:r>
              <a:rPr lang="en-GB" altLang="en-US" dirty="0" err="1" smtClean="0"/>
              <a:t>hebben</a:t>
            </a:r>
            <a:r>
              <a:rPr lang="en-GB" altLang="en-US" dirty="0" smtClean="0"/>
              <a:t> (de </a:t>
            </a:r>
            <a:r>
              <a:rPr lang="en-GB" altLang="en-US" dirty="0" err="1" smtClean="0"/>
              <a:t>larven</a:t>
            </a:r>
            <a:r>
              <a:rPr lang="en-GB" altLang="en-US" dirty="0" smtClean="0"/>
              <a:t> </a:t>
            </a:r>
            <a:r>
              <a:rPr lang="en-GB" altLang="en-US" dirty="0" err="1" smtClean="0"/>
              <a:t>kunnen</a:t>
            </a:r>
            <a:r>
              <a:rPr lang="en-GB" altLang="en-US" dirty="0" smtClean="0"/>
              <a:t> </a:t>
            </a:r>
            <a:r>
              <a:rPr lang="en-GB" altLang="en-US" dirty="0" err="1" smtClean="0"/>
              <a:t>bijvoorbeeld</a:t>
            </a:r>
            <a:r>
              <a:rPr lang="en-GB" altLang="en-US" dirty="0" smtClean="0"/>
              <a:t> </a:t>
            </a:r>
            <a:r>
              <a:rPr lang="en-GB" altLang="en-US" dirty="0" err="1" smtClean="0"/>
              <a:t>leven</a:t>
            </a:r>
            <a:r>
              <a:rPr lang="en-GB" altLang="en-US" dirty="0" smtClean="0"/>
              <a:t> </a:t>
            </a:r>
            <a:r>
              <a:rPr lang="en-GB" altLang="en-US" dirty="0" err="1" smtClean="0"/>
              <a:t>binnenin</a:t>
            </a:r>
            <a:r>
              <a:rPr lang="en-GB" altLang="en-US" dirty="0" smtClean="0"/>
              <a:t> </a:t>
            </a:r>
            <a:r>
              <a:rPr lang="en-GB" altLang="en-US" dirty="0" err="1" smtClean="0"/>
              <a:t>een</a:t>
            </a:r>
            <a:r>
              <a:rPr lang="en-GB" altLang="en-US" dirty="0" smtClean="0"/>
              <a:t> boom en </a:t>
            </a:r>
            <a:r>
              <a:rPr lang="en-GB" altLang="en-US" dirty="0" err="1" smtClean="0"/>
              <a:t>eten</a:t>
            </a:r>
            <a:r>
              <a:rPr lang="en-GB" altLang="en-US" dirty="0" smtClean="0"/>
              <a:t> </a:t>
            </a:r>
            <a:r>
              <a:rPr lang="en-GB" altLang="en-US" dirty="0" err="1" smtClean="0"/>
              <a:t>rottend</a:t>
            </a:r>
            <a:r>
              <a:rPr lang="en-GB" altLang="en-US" dirty="0" smtClean="0"/>
              <a:t> </a:t>
            </a:r>
            <a:r>
              <a:rPr lang="en-GB" altLang="en-US" dirty="0" err="1" smtClean="0"/>
              <a:t>hout</a:t>
            </a:r>
            <a:r>
              <a:rPr lang="en-GB" altLang="en-US" dirty="0" smtClean="0"/>
              <a:t>; de </a:t>
            </a:r>
            <a:r>
              <a:rPr lang="en-GB" altLang="en-US" dirty="0" err="1" smtClean="0"/>
              <a:t>adulten</a:t>
            </a:r>
            <a:r>
              <a:rPr lang="en-GB" altLang="en-US" dirty="0" smtClean="0"/>
              <a:t> </a:t>
            </a:r>
            <a:r>
              <a:rPr lang="en-GB" altLang="en-US" dirty="0" err="1" smtClean="0"/>
              <a:t>kunnen</a:t>
            </a:r>
            <a:r>
              <a:rPr lang="en-GB" altLang="en-US" dirty="0" smtClean="0"/>
              <a:t> nectar </a:t>
            </a:r>
            <a:r>
              <a:rPr lang="en-GB" altLang="en-US" dirty="0" err="1" smtClean="0"/>
              <a:t>nodig</a:t>
            </a:r>
            <a:r>
              <a:rPr lang="en-GB" altLang="en-US" dirty="0" smtClean="0"/>
              <a:t> </a:t>
            </a:r>
            <a:r>
              <a:rPr lang="en-GB" altLang="en-US" dirty="0" err="1" smtClean="0"/>
              <a:t>hebben</a:t>
            </a:r>
            <a:r>
              <a:rPr lang="en-GB" altLang="en-US" dirty="0" smtClean="0"/>
              <a:t> van </a:t>
            </a:r>
            <a:r>
              <a:rPr lang="en-GB" altLang="en-US" dirty="0" err="1" smtClean="0"/>
              <a:t>bloemen</a:t>
            </a:r>
            <a:r>
              <a:rPr lang="en-GB" altLang="en-US" dirty="0" smtClean="0"/>
              <a:t> </a:t>
            </a:r>
            <a:r>
              <a:rPr lang="en-GB" altLang="en-US" dirty="0" err="1" smtClean="0"/>
              <a:t>alvorens</a:t>
            </a:r>
            <a:r>
              <a:rPr lang="en-GB" altLang="en-US" dirty="0" smtClean="0"/>
              <a:t> </a:t>
            </a:r>
            <a:r>
              <a:rPr lang="en-GB" altLang="en-US" dirty="0" err="1" smtClean="0"/>
              <a:t>ze</a:t>
            </a:r>
            <a:r>
              <a:rPr lang="en-GB" altLang="en-US" dirty="0" smtClean="0"/>
              <a:t> </a:t>
            </a:r>
            <a:r>
              <a:rPr lang="en-GB" altLang="en-US" dirty="0" err="1" smtClean="0"/>
              <a:t>zich</a:t>
            </a:r>
            <a:r>
              <a:rPr lang="en-GB" altLang="en-US" dirty="0" smtClean="0"/>
              <a:t> </a:t>
            </a:r>
            <a:r>
              <a:rPr lang="en-GB" altLang="en-US" dirty="0" err="1" smtClean="0"/>
              <a:t>kunnen</a:t>
            </a:r>
            <a:r>
              <a:rPr lang="en-GB" altLang="en-US" dirty="0" smtClean="0"/>
              <a:t> </a:t>
            </a:r>
            <a:r>
              <a:rPr lang="en-GB" altLang="en-US" dirty="0" err="1" smtClean="0"/>
              <a:t>voortplanten</a:t>
            </a:r>
            <a:r>
              <a:rPr lang="en-GB" altLang="en-US" dirty="0" smtClean="0"/>
              <a:t>)</a:t>
            </a:r>
          </a:p>
          <a:p>
            <a:pPr marL="171450" indent="-171450">
              <a:buFont typeface="Arial" charset="0"/>
              <a:buChar char="•"/>
              <a:defRPr/>
            </a:pPr>
            <a:r>
              <a:rPr lang="en-GB" altLang="en-US" dirty="0" err="1" smtClean="0"/>
              <a:t>Sommige</a:t>
            </a:r>
            <a:r>
              <a:rPr lang="en-GB" altLang="en-US" dirty="0" smtClean="0"/>
              <a:t> </a:t>
            </a:r>
            <a:r>
              <a:rPr lang="en-GB" altLang="en-US" dirty="0" err="1" smtClean="0"/>
              <a:t>zijn</a:t>
            </a:r>
            <a:r>
              <a:rPr lang="en-GB" altLang="en-US" dirty="0" smtClean="0"/>
              <a:t> </a:t>
            </a:r>
            <a:r>
              <a:rPr lang="en-GB" altLang="en-US" dirty="0" err="1" smtClean="0"/>
              <a:t>zeer</a:t>
            </a:r>
            <a:r>
              <a:rPr lang="en-GB" altLang="en-US" dirty="0" smtClean="0"/>
              <a:t> </a:t>
            </a:r>
            <a:r>
              <a:rPr lang="en-GB" altLang="en-US" dirty="0" err="1" smtClean="0"/>
              <a:t>gespecialiseerd</a:t>
            </a:r>
            <a:r>
              <a:rPr lang="en-GB" altLang="en-US" dirty="0" smtClean="0"/>
              <a:t>: de </a:t>
            </a:r>
            <a:r>
              <a:rPr lang="en-GB" altLang="en-US" dirty="0" err="1" smtClean="0"/>
              <a:t>larve</a:t>
            </a:r>
            <a:r>
              <a:rPr lang="en-GB" altLang="en-US" dirty="0" smtClean="0"/>
              <a:t> van de </a:t>
            </a:r>
            <a:r>
              <a:rPr lang="en-GB" altLang="en-US" dirty="0" err="1" smtClean="0"/>
              <a:t>zogenaamde</a:t>
            </a:r>
            <a:r>
              <a:rPr lang="en-GB" altLang="en-US" dirty="0" smtClean="0"/>
              <a:t> ‘cobweb beetle’ (</a:t>
            </a:r>
            <a:r>
              <a:rPr lang="en-GB" altLang="en-US" dirty="0" err="1" smtClean="0"/>
              <a:t>spinnenwebkever</a:t>
            </a:r>
            <a:r>
              <a:rPr lang="en-GB" altLang="en-US" dirty="0" smtClean="0"/>
              <a:t>) </a:t>
            </a:r>
            <a:r>
              <a:rPr lang="en-GB" altLang="en-US" dirty="0" err="1" smtClean="0"/>
              <a:t>eet</a:t>
            </a:r>
            <a:r>
              <a:rPr lang="en-GB" altLang="en-US" dirty="0" smtClean="0"/>
              <a:t> de </a:t>
            </a:r>
            <a:r>
              <a:rPr lang="en-GB" altLang="en-US" dirty="0" err="1" smtClean="0"/>
              <a:t>resten</a:t>
            </a:r>
            <a:r>
              <a:rPr lang="en-GB" altLang="en-US" dirty="0" smtClean="0"/>
              <a:t> van </a:t>
            </a:r>
            <a:r>
              <a:rPr lang="en-GB" altLang="en-US" dirty="0" err="1" smtClean="0"/>
              <a:t>andere</a:t>
            </a:r>
            <a:r>
              <a:rPr lang="en-GB" altLang="en-US" dirty="0" smtClean="0"/>
              <a:t> </a:t>
            </a:r>
            <a:r>
              <a:rPr lang="en-GB" altLang="en-US" dirty="0" err="1" smtClean="0"/>
              <a:t>ongewervelden</a:t>
            </a:r>
            <a:r>
              <a:rPr lang="en-GB" altLang="en-US" dirty="0" smtClean="0"/>
              <a:t> die door </a:t>
            </a:r>
            <a:r>
              <a:rPr lang="en-GB" altLang="en-US" dirty="0" err="1" smtClean="0"/>
              <a:t>spinnen</a:t>
            </a:r>
            <a:r>
              <a:rPr lang="en-GB" altLang="en-US" dirty="0" smtClean="0"/>
              <a:t> </a:t>
            </a:r>
            <a:r>
              <a:rPr lang="en-GB" altLang="en-US" dirty="0" err="1" smtClean="0"/>
              <a:t>achtergelaten</a:t>
            </a:r>
            <a:r>
              <a:rPr lang="en-GB" altLang="en-US" dirty="0" smtClean="0"/>
              <a:t> </a:t>
            </a:r>
            <a:r>
              <a:rPr lang="en-GB" altLang="en-US" dirty="0" err="1" smtClean="0"/>
              <a:t>worden</a:t>
            </a:r>
            <a:r>
              <a:rPr lang="en-GB" altLang="en-US" dirty="0" smtClean="0"/>
              <a:t> in </a:t>
            </a:r>
            <a:r>
              <a:rPr lang="en-GB" altLang="en-US" dirty="0" err="1" smtClean="0"/>
              <a:t>hun</a:t>
            </a:r>
            <a:r>
              <a:rPr lang="en-GB" altLang="en-US" dirty="0" smtClean="0"/>
              <a:t> web. </a:t>
            </a:r>
            <a:r>
              <a:rPr lang="en-GB" altLang="en-US" i="1" dirty="0" err="1" smtClean="0"/>
              <a:t>Ctesias</a:t>
            </a:r>
            <a:r>
              <a:rPr lang="en-GB" altLang="en-US" i="1" dirty="0" smtClean="0"/>
              <a:t> </a:t>
            </a:r>
            <a:r>
              <a:rPr lang="en-GB" altLang="en-US" i="1" dirty="0" err="1" smtClean="0"/>
              <a:t>serra</a:t>
            </a:r>
            <a:r>
              <a:rPr lang="en-GB" altLang="en-US" i="1" dirty="0" smtClean="0"/>
              <a:t> </a:t>
            </a:r>
            <a:r>
              <a:rPr lang="en-GB" altLang="en-US" dirty="0" smtClean="0"/>
              <a:t> </a:t>
            </a:r>
            <a:r>
              <a:rPr lang="en-GB" altLang="en-US" dirty="0" err="1" smtClean="0"/>
              <a:t>larve</a:t>
            </a:r>
            <a:r>
              <a:rPr lang="en-GB" altLang="en-US" dirty="0" smtClean="0"/>
              <a:t>, </a:t>
            </a:r>
            <a:r>
              <a:rPr lang="en-GB" altLang="en-US" dirty="0" err="1" smtClean="0"/>
              <a:t>Dermestidae</a:t>
            </a:r>
            <a:r>
              <a:rPr lang="en-GB" altLang="en-US" dirty="0" smtClean="0"/>
              <a:t>, </a:t>
            </a:r>
            <a:r>
              <a:rPr lang="en-GB" altLang="en-US" dirty="0" err="1" smtClean="0"/>
              <a:t>eet</a:t>
            </a:r>
            <a:r>
              <a:rPr lang="en-GB" altLang="en-US" dirty="0" smtClean="0"/>
              <a:t> </a:t>
            </a:r>
            <a:r>
              <a:rPr lang="en-GB" altLang="en-US" dirty="0" err="1" smtClean="0"/>
              <a:t>resten</a:t>
            </a:r>
            <a:r>
              <a:rPr lang="en-GB" altLang="en-US" dirty="0" smtClean="0"/>
              <a:t> van </a:t>
            </a:r>
            <a:r>
              <a:rPr lang="en-GB" altLang="en-US" dirty="0" err="1" smtClean="0"/>
              <a:t>insecten</a:t>
            </a:r>
            <a:r>
              <a:rPr lang="en-GB" altLang="en-US" dirty="0" smtClean="0"/>
              <a:t> </a:t>
            </a:r>
            <a:r>
              <a:rPr lang="en-GB" altLang="en-US" dirty="0" err="1" smtClean="0"/>
              <a:t>uit</a:t>
            </a:r>
            <a:r>
              <a:rPr lang="en-GB" altLang="en-US" dirty="0" smtClean="0"/>
              <a:t> </a:t>
            </a:r>
            <a:r>
              <a:rPr lang="en-GB" altLang="en-US" dirty="0" err="1" smtClean="0"/>
              <a:t>Amaurobius-webben</a:t>
            </a:r>
            <a:r>
              <a:rPr lang="en-GB" altLang="en-US" dirty="0" smtClean="0"/>
              <a:t> </a:t>
            </a:r>
            <a:r>
              <a:rPr lang="en-GB" altLang="en-US" dirty="0" err="1" smtClean="0"/>
              <a:t>onder</a:t>
            </a:r>
            <a:r>
              <a:rPr lang="en-GB" altLang="en-US" dirty="0" smtClean="0"/>
              <a:t> de </a:t>
            </a:r>
            <a:r>
              <a:rPr lang="en-GB" altLang="en-US" dirty="0" err="1" smtClean="0"/>
              <a:t>dikke</a:t>
            </a:r>
            <a:r>
              <a:rPr lang="en-GB" altLang="en-US" dirty="0" smtClean="0"/>
              <a:t> </a:t>
            </a:r>
            <a:r>
              <a:rPr lang="en-GB" altLang="en-US" dirty="0" err="1" smtClean="0"/>
              <a:t>schors</a:t>
            </a:r>
            <a:r>
              <a:rPr lang="en-GB" altLang="en-US" dirty="0" smtClean="0"/>
              <a:t> van </a:t>
            </a:r>
            <a:r>
              <a:rPr lang="en-GB" altLang="en-US" dirty="0" err="1" smtClean="0"/>
              <a:t>zeer</a:t>
            </a:r>
            <a:r>
              <a:rPr lang="en-GB" altLang="en-US" dirty="0" smtClean="0"/>
              <a:t> </a:t>
            </a:r>
            <a:r>
              <a:rPr lang="en-GB" altLang="en-US" dirty="0" err="1" smtClean="0"/>
              <a:t>oude</a:t>
            </a:r>
            <a:r>
              <a:rPr lang="en-GB" altLang="en-US" dirty="0" smtClean="0"/>
              <a:t> </a:t>
            </a:r>
            <a:r>
              <a:rPr lang="en-GB" altLang="en-US" dirty="0" err="1" smtClean="0"/>
              <a:t>bomen</a:t>
            </a:r>
            <a:r>
              <a:rPr lang="en-GB" altLang="en-US" dirty="0" smtClean="0"/>
              <a:t>. </a:t>
            </a:r>
            <a:r>
              <a:rPr lang="en-GB" altLang="en-US" dirty="0" err="1" smtClean="0"/>
              <a:t>Bundels</a:t>
            </a:r>
            <a:r>
              <a:rPr lang="en-GB" altLang="en-US" dirty="0" smtClean="0"/>
              <a:t> </a:t>
            </a:r>
            <a:r>
              <a:rPr lang="en-GB" altLang="en-US" dirty="0" err="1" smtClean="0"/>
              <a:t>haren</a:t>
            </a:r>
            <a:r>
              <a:rPr lang="en-GB" altLang="en-US" dirty="0" smtClean="0"/>
              <a:t> </a:t>
            </a:r>
            <a:r>
              <a:rPr lang="en-GB" altLang="en-US" dirty="0" err="1" smtClean="0"/>
              <a:t>dienen</a:t>
            </a:r>
            <a:r>
              <a:rPr lang="en-GB" altLang="en-US" dirty="0" smtClean="0"/>
              <a:t> om de </a:t>
            </a:r>
            <a:r>
              <a:rPr lang="en-GB" altLang="en-US" dirty="0" err="1" smtClean="0"/>
              <a:t>gastheerspin</a:t>
            </a:r>
            <a:r>
              <a:rPr lang="en-GB" altLang="en-US" dirty="0" smtClean="0"/>
              <a:t> en </a:t>
            </a:r>
            <a:r>
              <a:rPr lang="en-GB" altLang="en-US" dirty="0" err="1" smtClean="0"/>
              <a:t>mogelijke</a:t>
            </a:r>
            <a:r>
              <a:rPr lang="en-GB" altLang="en-US" dirty="0" smtClean="0"/>
              <a:t> </a:t>
            </a:r>
            <a:r>
              <a:rPr lang="en-GB" altLang="en-US" dirty="0" err="1" smtClean="0"/>
              <a:t>parasitaire</a:t>
            </a:r>
            <a:r>
              <a:rPr lang="en-GB" altLang="en-US" dirty="0" smtClean="0"/>
              <a:t> </a:t>
            </a:r>
            <a:r>
              <a:rPr lang="en-GB" altLang="en-US" dirty="0" err="1" smtClean="0"/>
              <a:t>wespen</a:t>
            </a:r>
            <a:r>
              <a:rPr lang="en-GB" altLang="en-US" dirty="0" smtClean="0"/>
              <a:t> op </a:t>
            </a:r>
            <a:r>
              <a:rPr lang="en-GB" altLang="en-US" dirty="0" err="1" smtClean="0"/>
              <a:t>afstand</a:t>
            </a:r>
            <a:r>
              <a:rPr lang="en-GB" altLang="en-US" dirty="0" smtClean="0"/>
              <a:t> </a:t>
            </a:r>
            <a:r>
              <a:rPr lang="en-GB" altLang="en-US" dirty="0" err="1" smtClean="0"/>
              <a:t>te</a:t>
            </a:r>
            <a:r>
              <a:rPr lang="en-GB" altLang="en-US" dirty="0" smtClean="0"/>
              <a:t> </a:t>
            </a:r>
            <a:r>
              <a:rPr lang="en-GB" altLang="en-US" dirty="0" err="1" smtClean="0"/>
              <a:t>houden</a:t>
            </a:r>
            <a:r>
              <a:rPr lang="en-GB" altLang="en-US" dirty="0" smtClean="0"/>
              <a:t>.</a:t>
            </a:r>
          </a:p>
          <a:p>
            <a:pPr marL="171450" indent="-171450">
              <a:buFont typeface="Arial" charset="0"/>
              <a:buChar char="•"/>
              <a:defRPr/>
            </a:pPr>
            <a:endParaRPr lang="en-GB" altLang="en-US" dirty="0" smtClean="0"/>
          </a:p>
          <a:p>
            <a:pPr marL="171450" indent="-171450">
              <a:buFont typeface="Arial" charset="0"/>
              <a:buChar char="•"/>
              <a:defRPr/>
            </a:pPr>
            <a:r>
              <a:rPr lang="en-GB" altLang="en-US" dirty="0" smtClean="0"/>
              <a:t>De </a:t>
            </a:r>
            <a:r>
              <a:rPr lang="en-GB" altLang="en-US" dirty="0" err="1" smtClean="0"/>
              <a:t>andere</a:t>
            </a:r>
            <a:r>
              <a:rPr lang="en-GB" altLang="en-US" dirty="0" smtClean="0"/>
              <a:t> </a:t>
            </a:r>
            <a:r>
              <a:rPr lang="en-GB" altLang="en-US" dirty="0" err="1" smtClean="0"/>
              <a:t>foto</a:t>
            </a:r>
            <a:r>
              <a:rPr lang="en-GB" altLang="en-US" dirty="0" smtClean="0"/>
              <a:t> is van </a:t>
            </a:r>
            <a:r>
              <a:rPr lang="en-GB" altLang="en-US" i="1" dirty="0" err="1" smtClean="0"/>
              <a:t>Helophilus</a:t>
            </a:r>
            <a:r>
              <a:rPr lang="en-GB" altLang="en-US" i="1" dirty="0" smtClean="0"/>
              <a:t> </a:t>
            </a:r>
            <a:r>
              <a:rPr lang="en-GB" altLang="en-US" i="1" dirty="0" err="1" smtClean="0"/>
              <a:t>pendulus</a:t>
            </a:r>
            <a:r>
              <a:rPr lang="en-GB" altLang="en-US" i="1" dirty="0" smtClean="0"/>
              <a:t> </a:t>
            </a:r>
            <a:r>
              <a:rPr lang="en-GB" altLang="en-US" dirty="0" err="1" smtClean="0"/>
              <a:t>Syrphidae</a:t>
            </a:r>
            <a:r>
              <a:rPr lang="en-GB" altLang="en-US" dirty="0" smtClean="0"/>
              <a:t> (</a:t>
            </a:r>
            <a:r>
              <a:rPr lang="en-GB" altLang="en-US" dirty="0" err="1" smtClean="0"/>
              <a:t>zweefvlieg</a:t>
            </a:r>
            <a:r>
              <a:rPr lang="en-GB" altLang="en-US" dirty="0" smtClean="0"/>
              <a:t>). </a:t>
            </a:r>
            <a:r>
              <a:rPr lang="en-GB" altLang="en-US" dirty="0" err="1" smtClean="0"/>
              <a:t>Deze</a:t>
            </a:r>
            <a:r>
              <a:rPr lang="en-GB" altLang="en-US" dirty="0" smtClean="0"/>
              <a:t> </a:t>
            </a:r>
            <a:r>
              <a:rPr lang="en-GB" altLang="en-US" dirty="0" err="1" smtClean="0"/>
              <a:t>heet</a:t>
            </a:r>
            <a:r>
              <a:rPr lang="en-GB" altLang="en-US" dirty="0" smtClean="0"/>
              <a:t> de ‘football jersey fly’ (de </a:t>
            </a:r>
            <a:r>
              <a:rPr lang="en-GB" altLang="en-US" dirty="0" err="1" smtClean="0"/>
              <a:t>voetbaltruitjesvlieg</a:t>
            </a:r>
            <a:r>
              <a:rPr lang="en-GB" altLang="en-US" dirty="0" smtClean="0"/>
              <a:t>). </a:t>
            </a:r>
            <a:r>
              <a:rPr lang="en-GB" altLang="en-US" dirty="0" err="1" smtClean="0"/>
              <a:t>Slechts</a:t>
            </a:r>
            <a:r>
              <a:rPr lang="en-GB" altLang="en-US" dirty="0" smtClean="0"/>
              <a:t> </a:t>
            </a:r>
            <a:r>
              <a:rPr lang="en-GB" altLang="en-US" dirty="0" err="1" smtClean="0"/>
              <a:t>facultatief</a:t>
            </a:r>
            <a:r>
              <a:rPr lang="en-GB" altLang="en-US" dirty="0" smtClean="0"/>
              <a:t> </a:t>
            </a:r>
            <a:r>
              <a:rPr lang="en-GB" altLang="en-US" dirty="0" err="1" smtClean="0"/>
              <a:t>saproxylisch</a:t>
            </a:r>
            <a:r>
              <a:rPr lang="en-GB" altLang="en-US" dirty="0" smtClean="0"/>
              <a:t> – </a:t>
            </a:r>
            <a:r>
              <a:rPr lang="en-GB" altLang="en-US" dirty="0" err="1" smtClean="0"/>
              <a:t>rottend</a:t>
            </a:r>
            <a:r>
              <a:rPr lang="en-GB" altLang="en-US" dirty="0" smtClean="0"/>
              <a:t> </a:t>
            </a:r>
            <a:r>
              <a:rPr lang="en-GB" altLang="en-US" dirty="0" err="1" smtClean="0"/>
              <a:t>organisch</a:t>
            </a:r>
            <a:r>
              <a:rPr lang="en-GB" altLang="en-US" dirty="0" smtClean="0"/>
              <a:t> </a:t>
            </a:r>
            <a:r>
              <a:rPr lang="en-GB" altLang="en-US" dirty="0" err="1" smtClean="0"/>
              <a:t>materiaal</a:t>
            </a:r>
            <a:r>
              <a:rPr lang="en-GB" altLang="en-US" dirty="0" smtClean="0"/>
              <a:t>, incl. </a:t>
            </a:r>
            <a:r>
              <a:rPr lang="en-GB" altLang="en-US" dirty="0" err="1" smtClean="0"/>
              <a:t>nat</a:t>
            </a:r>
            <a:r>
              <a:rPr lang="en-GB" altLang="en-US" dirty="0" smtClean="0"/>
              <a:t> </a:t>
            </a:r>
            <a:r>
              <a:rPr lang="en-GB" altLang="en-US" dirty="0" err="1" smtClean="0"/>
              <a:t>zaagmeel</a:t>
            </a:r>
            <a:r>
              <a:rPr lang="en-GB" altLang="en-US" dirty="0" smtClean="0"/>
              <a:t> en </a:t>
            </a:r>
            <a:r>
              <a:rPr lang="en-GB" altLang="en-US" dirty="0" err="1" smtClean="0"/>
              <a:t>doorweekt</a:t>
            </a:r>
            <a:r>
              <a:rPr lang="en-GB" altLang="en-US" dirty="0" smtClean="0"/>
              <a:t> rot </a:t>
            </a:r>
            <a:r>
              <a:rPr lang="en-GB" altLang="en-US" dirty="0" err="1" smtClean="0"/>
              <a:t>hout</a:t>
            </a:r>
            <a:r>
              <a:rPr lang="en-GB" altLang="en-US" dirty="0" smtClean="0"/>
              <a:t>, maar </a:t>
            </a:r>
            <a:r>
              <a:rPr lang="en-GB" altLang="en-US" dirty="0" err="1" smtClean="0"/>
              <a:t>ook</a:t>
            </a:r>
            <a:r>
              <a:rPr lang="en-GB" altLang="en-US" dirty="0" smtClean="0"/>
              <a:t> </a:t>
            </a:r>
            <a:r>
              <a:rPr lang="en-GB" altLang="en-US" dirty="0" err="1" smtClean="0"/>
              <a:t>dode</a:t>
            </a:r>
            <a:r>
              <a:rPr lang="en-GB" altLang="en-US" dirty="0" smtClean="0"/>
              <a:t> </a:t>
            </a:r>
            <a:r>
              <a:rPr lang="en-GB" altLang="en-US" dirty="0" err="1" smtClean="0"/>
              <a:t>bladeren</a:t>
            </a:r>
            <a:r>
              <a:rPr lang="en-GB" altLang="en-US" dirty="0" smtClean="0"/>
              <a:t> in water, etc. </a:t>
            </a:r>
          </a:p>
          <a:p>
            <a:pPr>
              <a:defRPr/>
            </a:pPr>
            <a:endParaRPr lang="en-GB" altLang="en-US" dirty="0" smtClean="0"/>
          </a:p>
        </p:txBody>
      </p:sp>
      <p:sp>
        <p:nvSpPr>
          <p:cNvPr id="1013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8A9A7F6-963E-4C0E-B018-DDB662597658}" type="slidenum">
              <a:rPr lang="en-GB" altLang="nl-BE" smtClean="0"/>
              <a:pPr eaLnBrk="1" hangingPunct="1">
                <a:spcBef>
                  <a:spcPct val="0"/>
                </a:spcBef>
              </a:pPr>
              <a:t>26</a:t>
            </a:fld>
            <a:endParaRPr lang="en-GB" altLang="nl-BE" smtClean="0"/>
          </a:p>
        </p:txBody>
      </p:sp>
      <p:sp>
        <p:nvSpPr>
          <p:cNvPr id="101381"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01382"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nl-BE" smtClean="0"/>
              <a:t>Landspecifieke data kunnen toegevoegd worden.</a:t>
            </a:r>
          </a:p>
          <a:p>
            <a:endParaRPr lang="en-GB" altLang="nl-BE" smtClean="0"/>
          </a:p>
          <a:p>
            <a:r>
              <a:rPr lang="en-GB" altLang="nl-BE" i="1" smtClean="0"/>
              <a:t>Limoniscus violaceus </a:t>
            </a:r>
            <a:r>
              <a:rPr lang="en-GB" altLang="nl-BE" smtClean="0"/>
              <a:t>larve voedt zich met het hout van zeer oude beuken en essen </a:t>
            </a:r>
          </a:p>
          <a:p>
            <a:r>
              <a:rPr lang="en-GB" altLang="nl-BE" smtClean="0"/>
              <a:t> </a:t>
            </a:r>
          </a:p>
          <a:p>
            <a:endParaRPr lang="en-GB" altLang="nl-BE" smtClean="0"/>
          </a:p>
        </p:txBody>
      </p:sp>
      <p:sp>
        <p:nvSpPr>
          <p:cNvPr id="1024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A2AF656-88E8-47FA-ACAD-761BCA1F78C7}" type="slidenum">
              <a:rPr lang="en-GB" altLang="nl-BE" smtClean="0"/>
              <a:pPr eaLnBrk="1" hangingPunct="1">
                <a:spcBef>
                  <a:spcPct val="0"/>
                </a:spcBef>
              </a:pPr>
              <a:t>27</a:t>
            </a:fld>
            <a:endParaRPr lang="en-GB" altLang="nl-BE" smtClean="0"/>
          </a:p>
        </p:txBody>
      </p:sp>
      <p:sp>
        <p:nvSpPr>
          <p:cNvPr id="102405"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02406"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Generatiekloof bij de bomen – vaak enkele oude bomen en geen jongere bomen; of heel veel jonge bomen, enkele oude bomen en niets tussenin</a:t>
            </a:r>
          </a:p>
          <a:p>
            <a:r>
              <a:rPr lang="en-GB" altLang="en-US" smtClean="0"/>
              <a:t>Toekomstige generaties geschikte bomen zijn nodig</a:t>
            </a:r>
          </a:p>
        </p:txBody>
      </p:sp>
      <p:sp>
        <p:nvSpPr>
          <p:cNvPr id="1034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737FDD6-BEC2-4260-9FC2-2BF4EF6B583A}" type="slidenum">
              <a:rPr lang="en-GB" altLang="nl-BE" smtClean="0"/>
              <a:pPr eaLnBrk="1" hangingPunct="1">
                <a:spcBef>
                  <a:spcPct val="0"/>
                </a:spcBef>
              </a:pPr>
              <a:t>28</a:t>
            </a:fld>
            <a:endParaRPr lang="en-GB" altLang="nl-BE" smtClean="0"/>
          </a:p>
        </p:txBody>
      </p:sp>
      <p:sp>
        <p:nvSpPr>
          <p:cNvPr id="103429"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03430"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Een generatiekloof in de bomen betekent dat actief beheer zal nodig zijn om geschikt habitat te voorzien op jongere bomen</a:t>
            </a:r>
          </a:p>
          <a:p>
            <a:r>
              <a:rPr lang="en-GB" altLang="en-US" smtClean="0"/>
              <a:t>Hier zijn enkele ideeën om de generatiekloof te dichten</a:t>
            </a:r>
          </a:p>
          <a:p>
            <a:r>
              <a:rPr lang="en-GB" altLang="en-US" smtClean="0"/>
              <a:t>De tekening toont enkele soorten waarvoor de juiste habitat misschien kan gecreëerd worden. Dit soort werk is enkel zinvol als er een grote generatiekloof is tussen de oudste bomen en de volgende generaties. Het kan een zinvol alternatief zijn voor het verwijderen van jonge bomen. Dat kan nodig zijn, bv. om meer licht te geven aan de oude bomen.</a:t>
            </a:r>
          </a:p>
          <a:p>
            <a:endParaRPr lang="en-GB" altLang="en-US" smtClean="0"/>
          </a:p>
        </p:txBody>
      </p:sp>
      <p:sp>
        <p:nvSpPr>
          <p:cNvPr id="1044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DB13A1B-C6DD-4945-8135-1CADB38EA9FC}" type="slidenum">
              <a:rPr lang="en-GB" altLang="nl-BE" smtClean="0"/>
              <a:pPr eaLnBrk="1" hangingPunct="1">
                <a:spcBef>
                  <a:spcPct val="0"/>
                </a:spcBef>
              </a:pPr>
              <a:t>29</a:t>
            </a:fld>
            <a:endParaRPr lang="en-GB" altLang="nl-BE" smtClean="0"/>
          </a:p>
        </p:txBody>
      </p:sp>
      <p:sp>
        <p:nvSpPr>
          <p:cNvPr id="104453"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04454"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ln/>
        </p:spPr>
      </p:sp>
      <p:sp>
        <p:nvSpPr>
          <p:cNvPr id="1054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nl-BE" altLang="nl-BE" b="1" smtClean="0"/>
          </a:p>
        </p:txBody>
      </p:sp>
      <p:sp>
        <p:nvSpPr>
          <p:cNvPr id="1054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F633EAE-34BC-46D5-8299-AEC3165C3751}" type="slidenum">
              <a:rPr lang="en-GB" altLang="nl-BE" smtClean="0"/>
              <a:pPr eaLnBrk="1" hangingPunct="1">
                <a:spcBef>
                  <a:spcPct val="0"/>
                </a:spcBef>
              </a:pPr>
              <a:t>30</a:t>
            </a:fld>
            <a:endParaRPr lang="en-GB" altLang="nl-BE" smtClean="0"/>
          </a:p>
        </p:txBody>
      </p:sp>
      <p:sp>
        <p:nvSpPr>
          <p:cNvPr id="105477"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05478"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Biodiversiteit is niet de enige waarde van veteraanbomen …</a:t>
            </a:r>
          </a:p>
        </p:txBody>
      </p:sp>
      <p:sp>
        <p:nvSpPr>
          <p:cNvPr id="10650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spcBef>
                <a:spcPct val="30000"/>
              </a:spcBef>
              <a:defRPr sz="1200">
                <a:solidFill>
                  <a:schemeClr val="tx1"/>
                </a:solidFill>
                <a:latin typeface="Arial" charset="0"/>
              </a:defRPr>
            </a:lvl1pPr>
            <a:lvl2pPr marL="742950" indent="-285750" defTabSz="990600" eaLnBrk="0" hangingPunct="0">
              <a:spcBef>
                <a:spcPct val="30000"/>
              </a:spcBef>
              <a:defRPr sz="1200">
                <a:solidFill>
                  <a:schemeClr val="tx1"/>
                </a:solidFill>
                <a:latin typeface="Arial" charset="0"/>
              </a:defRPr>
            </a:lvl2pPr>
            <a:lvl3pPr marL="1143000" indent="-228600" defTabSz="990600" eaLnBrk="0" hangingPunct="0">
              <a:spcBef>
                <a:spcPct val="30000"/>
              </a:spcBef>
              <a:defRPr sz="1200">
                <a:solidFill>
                  <a:schemeClr val="tx1"/>
                </a:solidFill>
                <a:latin typeface="Arial" charset="0"/>
              </a:defRPr>
            </a:lvl3pPr>
            <a:lvl4pPr marL="1600200" indent="-228600" defTabSz="990600" eaLnBrk="0" hangingPunct="0">
              <a:spcBef>
                <a:spcPct val="30000"/>
              </a:spcBef>
              <a:defRPr sz="1200">
                <a:solidFill>
                  <a:schemeClr val="tx1"/>
                </a:solidFill>
                <a:latin typeface="Arial" charset="0"/>
              </a:defRPr>
            </a:lvl4pPr>
            <a:lvl5pPr marL="2057400" indent="-228600" defTabSz="990600" eaLnBrk="0" hangingPunct="0">
              <a:spcBef>
                <a:spcPct val="30000"/>
              </a:spcBef>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E7F2C3C-0E9C-4751-8BC2-F3886A9F6CCE}" type="slidenum">
              <a:rPr lang="en-GB" altLang="en-US" smtClean="0"/>
              <a:pPr eaLnBrk="1" hangingPunct="1">
                <a:spcBef>
                  <a:spcPct val="0"/>
                </a:spcBef>
              </a:pPr>
              <a:t>31</a:t>
            </a:fld>
            <a:endParaRPr lang="en-GB"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Lanen en dreven kunnen zeer belangrijk zijn vanuit esthetisch, cultuurhistorisch en ecolgisch oogpunt. Het is vaak ook daar dat conflicten ontstaan tussen verschillende visies.</a:t>
            </a:r>
          </a:p>
        </p:txBody>
      </p:sp>
      <p:sp>
        <p:nvSpPr>
          <p:cNvPr id="1075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spcBef>
                <a:spcPct val="30000"/>
              </a:spcBef>
              <a:defRPr sz="1200">
                <a:solidFill>
                  <a:schemeClr val="tx1"/>
                </a:solidFill>
                <a:latin typeface="Arial" charset="0"/>
              </a:defRPr>
            </a:lvl1pPr>
            <a:lvl2pPr marL="742950" indent="-285750" defTabSz="990600" eaLnBrk="0" hangingPunct="0">
              <a:spcBef>
                <a:spcPct val="30000"/>
              </a:spcBef>
              <a:defRPr sz="1200">
                <a:solidFill>
                  <a:schemeClr val="tx1"/>
                </a:solidFill>
                <a:latin typeface="Arial" charset="0"/>
              </a:defRPr>
            </a:lvl2pPr>
            <a:lvl3pPr marL="1143000" indent="-228600" defTabSz="990600" eaLnBrk="0" hangingPunct="0">
              <a:spcBef>
                <a:spcPct val="30000"/>
              </a:spcBef>
              <a:defRPr sz="1200">
                <a:solidFill>
                  <a:schemeClr val="tx1"/>
                </a:solidFill>
                <a:latin typeface="Arial" charset="0"/>
              </a:defRPr>
            </a:lvl3pPr>
            <a:lvl4pPr marL="1600200" indent="-228600" defTabSz="990600" eaLnBrk="0" hangingPunct="0">
              <a:spcBef>
                <a:spcPct val="30000"/>
              </a:spcBef>
              <a:defRPr sz="1200">
                <a:solidFill>
                  <a:schemeClr val="tx1"/>
                </a:solidFill>
                <a:latin typeface="Arial" charset="0"/>
              </a:defRPr>
            </a:lvl4pPr>
            <a:lvl5pPr marL="2057400" indent="-228600" defTabSz="990600" eaLnBrk="0" hangingPunct="0">
              <a:spcBef>
                <a:spcPct val="30000"/>
              </a:spcBef>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5DF981F-E03B-41DB-B214-7BAF66D16B79}" type="slidenum">
              <a:rPr lang="en-GB" altLang="en-US" smtClean="0"/>
              <a:pPr eaLnBrk="1" hangingPunct="1">
                <a:spcBef>
                  <a:spcPct val="0"/>
                </a:spcBef>
              </a:pPr>
              <a:t>32</a:t>
            </a:fld>
            <a:endParaRPr lang="en-GB"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Jullie kunnen er zelf zeker nog bedenken!</a:t>
            </a:r>
          </a:p>
          <a:p>
            <a:r>
              <a:rPr lang="en-GB" altLang="en-US" smtClean="0"/>
              <a:t>De foto illustreert een volksgeloof in Zweden: zieke mensen die door deze boom kruipen, zouden genezen.</a:t>
            </a:r>
          </a:p>
        </p:txBody>
      </p:sp>
      <p:sp>
        <p:nvSpPr>
          <p:cNvPr id="1085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spcBef>
                <a:spcPct val="30000"/>
              </a:spcBef>
              <a:defRPr sz="1200">
                <a:solidFill>
                  <a:schemeClr val="tx1"/>
                </a:solidFill>
                <a:latin typeface="Arial" charset="0"/>
              </a:defRPr>
            </a:lvl1pPr>
            <a:lvl2pPr marL="742950" indent="-285750" defTabSz="990600" eaLnBrk="0" hangingPunct="0">
              <a:spcBef>
                <a:spcPct val="30000"/>
              </a:spcBef>
              <a:defRPr sz="1200">
                <a:solidFill>
                  <a:schemeClr val="tx1"/>
                </a:solidFill>
                <a:latin typeface="Arial" charset="0"/>
              </a:defRPr>
            </a:lvl2pPr>
            <a:lvl3pPr marL="1143000" indent="-228600" defTabSz="990600" eaLnBrk="0" hangingPunct="0">
              <a:spcBef>
                <a:spcPct val="30000"/>
              </a:spcBef>
              <a:defRPr sz="1200">
                <a:solidFill>
                  <a:schemeClr val="tx1"/>
                </a:solidFill>
                <a:latin typeface="Arial" charset="0"/>
              </a:defRPr>
            </a:lvl3pPr>
            <a:lvl4pPr marL="1600200" indent="-228600" defTabSz="990600" eaLnBrk="0" hangingPunct="0">
              <a:spcBef>
                <a:spcPct val="30000"/>
              </a:spcBef>
              <a:defRPr sz="1200">
                <a:solidFill>
                  <a:schemeClr val="tx1"/>
                </a:solidFill>
                <a:latin typeface="Arial" charset="0"/>
              </a:defRPr>
            </a:lvl4pPr>
            <a:lvl5pPr marL="2057400" indent="-228600" defTabSz="990600" eaLnBrk="0" hangingPunct="0">
              <a:spcBef>
                <a:spcPct val="30000"/>
              </a:spcBef>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3B9D6D2-39B2-4D06-B79E-E8B1E3D4B639}" type="slidenum">
              <a:rPr lang="en-GB" altLang="en-US" smtClean="0"/>
              <a:pPr eaLnBrk="1" hangingPunct="1">
                <a:spcBef>
                  <a:spcPct val="0"/>
                </a:spcBef>
              </a:pPr>
              <a:t>33</a:t>
            </a:fld>
            <a:endParaRPr lang="en-GB"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ln/>
        </p:spPr>
      </p:sp>
      <p:sp>
        <p:nvSpPr>
          <p:cNvPr id="10957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Formele en ontworpen landschappen kunnen zeer belangrijk zijn voor veteraanbomen.</a:t>
            </a:r>
          </a:p>
        </p:txBody>
      </p:sp>
      <p:sp>
        <p:nvSpPr>
          <p:cNvPr id="10957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spcBef>
                <a:spcPct val="30000"/>
              </a:spcBef>
              <a:defRPr sz="1200">
                <a:solidFill>
                  <a:schemeClr val="tx1"/>
                </a:solidFill>
                <a:latin typeface="Arial" charset="0"/>
              </a:defRPr>
            </a:lvl1pPr>
            <a:lvl2pPr marL="742950" indent="-285750" defTabSz="990600" eaLnBrk="0" hangingPunct="0">
              <a:spcBef>
                <a:spcPct val="30000"/>
              </a:spcBef>
              <a:defRPr sz="1200">
                <a:solidFill>
                  <a:schemeClr val="tx1"/>
                </a:solidFill>
                <a:latin typeface="Arial" charset="0"/>
              </a:defRPr>
            </a:lvl2pPr>
            <a:lvl3pPr marL="1143000" indent="-228600" defTabSz="990600" eaLnBrk="0" hangingPunct="0">
              <a:spcBef>
                <a:spcPct val="30000"/>
              </a:spcBef>
              <a:defRPr sz="1200">
                <a:solidFill>
                  <a:schemeClr val="tx1"/>
                </a:solidFill>
                <a:latin typeface="Arial" charset="0"/>
              </a:defRPr>
            </a:lvl3pPr>
            <a:lvl4pPr marL="1600200" indent="-228600" defTabSz="990600" eaLnBrk="0" hangingPunct="0">
              <a:spcBef>
                <a:spcPct val="30000"/>
              </a:spcBef>
              <a:defRPr sz="1200">
                <a:solidFill>
                  <a:schemeClr val="tx1"/>
                </a:solidFill>
                <a:latin typeface="Arial" charset="0"/>
              </a:defRPr>
            </a:lvl4pPr>
            <a:lvl5pPr marL="2057400" indent="-228600" defTabSz="990600" eaLnBrk="0" hangingPunct="0">
              <a:spcBef>
                <a:spcPct val="30000"/>
              </a:spcBef>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252F00FC-83E1-49A3-8CE2-439E8704099B}" type="slidenum">
              <a:rPr lang="en-GB" altLang="en-US" smtClean="0"/>
              <a:pPr eaLnBrk="1" hangingPunct="1">
                <a:spcBef>
                  <a:spcPct val="0"/>
                </a:spcBef>
              </a:pPr>
              <a:t>34</a:t>
            </a:fld>
            <a:endParaRPr lang="en-GB"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ln/>
        </p:spPr>
      </p:sp>
      <p:sp>
        <p:nvSpPr>
          <p:cNvPr id="1105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105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spcBef>
                <a:spcPct val="30000"/>
              </a:spcBef>
              <a:defRPr sz="1200">
                <a:solidFill>
                  <a:schemeClr val="tx1"/>
                </a:solidFill>
                <a:latin typeface="Arial" charset="0"/>
              </a:defRPr>
            </a:lvl1pPr>
            <a:lvl2pPr marL="742950" indent="-285750" defTabSz="990600" eaLnBrk="0" hangingPunct="0">
              <a:spcBef>
                <a:spcPct val="30000"/>
              </a:spcBef>
              <a:defRPr sz="1200">
                <a:solidFill>
                  <a:schemeClr val="tx1"/>
                </a:solidFill>
                <a:latin typeface="Arial" charset="0"/>
              </a:defRPr>
            </a:lvl2pPr>
            <a:lvl3pPr marL="1143000" indent="-228600" defTabSz="990600" eaLnBrk="0" hangingPunct="0">
              <a:spcBef>
                <a:spcPct val="30000"/>
              </a:spcBef>
              <a:defRPr sz="1200">
                <a:solidFill>
                  <a:schemeClr val="tx1"/>
                </a:solidFill>
                <a:latin typeface="Arial" charset="0"/>
              </a:defRPr>
            </a:lvl3pPr>
            <a:lvl4pPr marL="1600200" indent="-228600" defTabSz="990600" eaLnBrk="0" hangingPunct="0">
              <a:spcBef>
                <a:spcPct val="30000"/>
              </a:spcBef>
              <a:defRPr sz="1200">
                <a:solidFill>
                  <a:schemeClr val="tx1"/>
                </a:solidFill>
                <a:latin typeface="Arial" charset="0"/>
              </a:defRPr>
            </a:lvl4pPr>
            <a:lvl5pPr marL="2057400" indent="-228600" defTabSz="990600" eaLnBrk="0" hangingPunct="0">
              <a:spcBef>
                <a:spcPct val="30000"/>
              </a:spcBef>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67163E5-9091-417E-8C93-48983B896361}" type="slidenum">
              <a:rPr lang="en-GB" altLang="en-US" smtClean="0"/>
              <a:pPr eaLnBrk="1" hangingPunct="1">
                <a:spcBef>
                  <a:spcPct val="0"/>
                </a:spcBef>
              </a:pPr>
              <a:t>35</a:t>
            </a:fld>
            <a:endParaRPr lang="en-GB"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116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spcBef>
                <a:spcPct val="30000"/>
              </a:spcBef>
              <a:defRPr sz="1200">
                <a:solidFill>
                  <a:schemeClr val="tx1"/>
                </a:solidFill>
                <a:latin typeface="Arial" charset="0"/>
              </a:defRPr>
            </a:lvl1pPr>
            <a:lvl2pPr marL="742950" indent="-285750" defTabSz="990600" eaLnBrk="0" hangingPunct="0">
              <a:spcBef>
                <a:spcPct val="30000"/>
              </a:spcBef>
              <a:defRPr sz="1200">
                <a:solidFill>
                  <a:schemeClr val="tx1"/>
                </a:solidFill>
                <a:latin typeface="Arial" charset="0"/>
              </a:defRPr>
            </a:lvl2pPr>
            <a:lvl3pPr marL="1143000" indent="-228600" defTabSz="990600" eaLnBrk="0" hangingPunct="0">
              <a:spcBef>
                <a:spcPct val="30000"/>
              </a:spcBef>
              <a:defRPr sz="1200">
                <a:solidFill>
                  <a:schemeClr val="tx1"/>
                </a:solidFill>
                <a:latin typeface="Arial" charset="0"/>
              </a:defRPr>
            </a:lvl3pPr>
            <a:lvl4pPr marL="1600200" indent="-228600" defTabSz="990600" eaLnBrk="0" hangingPunct="0">
              <a:spcBef>
                <a:spcPct val="30000"/>
              </a:spcBef>
              <a:defRPr sz="1200">
                <a:solidFill>
                  <a:schemeClr val="tx1"/>
                </a:solidFill>
                <a:latin typeface="Arial" charset="0"/>
              </a:defRPr>
            </a:lvl4pPr>
            <a:lvl5pPr marL="2057400" indent="-228600" defTabSz="990600" eaLnBrk="0" hangingPunct="0">
              <a:spcBef>
                <a:spcPct val="30000"/>
              </a:spcBef>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787939A7-45B9-4230-9867-D23A0EA694F7}" type="slidenum">
              <a:rPr lang="en-GB" altLang="en-US" smtClean="0"/>
              <a:pPr eaLnBrk="1" hangingPunct="1">
                <a:spcBef>
                  <a:spcPct val="0"/>
                </a:spcBef>
              </a:pPr>
              <a:t>36</a:t>
            </a:fld>
            <a:endParaRPr lang="en-GB" alt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De bovenste definitie wordt gebruikt in Zweden, waar getallen en omvang gebruikt worden om bomen te selecteren die belangrijk zijn voor het natuurbehoud. Deze definitie wordt al sinds 2004 gebruikt.</a:t>
            </a:r>
          </a:p>
          <a:p>
            <a:r>
              <a:rPr lang="sv-SE" altLang="en-US" smtClean="0"/>
              <a:t>De onderste definitie is die uit het Verenigd Koninkrijk en is veel vager.</a:t>
            </a:r>
          </a:p>
          <a:p>
            <a:r>
              <a:rPr lang="sv-SE" altLang="en-US" smtClean="0"/>
              <a:t>Is er een definitie in jouw land?</a:t>
            </a:r>
          </a:p>
        </p:txBody>
      </p:sp>
      <p:sp>
        <p:nvSpPr>
          <p:cNvPr id="1126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0E03A7E-FC99-475C-8A62-FE8D6011F9F4}" type="slidenum">
              <a:rPr lang="en-GB" altLang="nl-BE" smtClean="0"/>
              <a:pPr eaLnBrk="1" hangingPunct="1">
                <a:spcBef>
                  <a:spcPct val="0"/>
                </a:spcBef>
              </a:pPr>
              <a:t>37</a:t>
            </a:fld>
            <a:endParaRPr lang="en-GB" altLang="nl-BE" smtClean="0"/>
          </a:p>
        </p:txBody>
      </p:sp>
      <p:sp>
        <p:nvSpPr>
          <p:cNvPr id="112645"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12646"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a:ln/>
        </p:spPr>
      </p:sp>
      <p:sp>
        <p:nvSpPr>
          <p:cNvPr id="1167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Soortenrijkdom</a:t>
            </a:r>
            <a:r>
              <a:rPr lang="en-GB" altLang="en-US" dirty="0" smtClean="0"/>
              <a:t> </a:t>
            </a:r>
            <a:r>
              <a:rPr lang="en-GB" altLang="en-US" dirty="0" err="1" smtClean="0"/>
              <a:t>brengt</a:t>
            </a:r>
            <a:r>
              <a:rPr lang="en-GB" altLang="en-US" dirty="0" smtClean="0"/>
              <a:t> </a:t>
            </a:r>
            <a:r>
              <a:rPr lang="en-GB" altLang="en-US" dirty="0" err="1" smtClean="0"/>
              <a:t>robuustheid</a:t>
            </a:r>
            <a:r>
              <a:rPr lang="en-GB" altLang="en-US" dirty="0" smtClean="0"/>
              <a:t> in het </a:t>
            </a:r>
            <a:r>
              <a:rPr lang="en-GB" altLang="en-US" dirty="0" err="1" smtClean="0"/>
              <a:t>ecosysteem</a:t>
            </a:r>
            <a:r>
              <a:rPr lang="en-GB" altLang="en-US" dirty="0" smtClean="0"/>
              <a:t>;</a:t>
            </a:r>
            <a:r>
              <a:rPr lang="en-GB" altLang="en-US" baseline="0" dirty="0" smtClean="0"/>
              <a:t> </a:t>
            </a:r>
            <a:r>
              <a:rPr lang="en-GB" altLang="en-US" baseline="0" dirty="0" err="1" smtClean="0"/>
              <a:t>grootte</a:t>
            </a:r>
            <a:r>
              <a:rPr lang="en-GB" altLang="en-US" baseline="0" dirty="0" smtClean="0"/>
              <a:t> </a:t>
            </a:r>
            <a:r>
              <a:rPr lang="en-GB" altLang="en-US" baseline="0" dirty="0" err="1" smtClean="0"/>
              <a:t>maakt</a:t>
            </a:r>
            <a:r>
              <a:rPr lang="en-GB" altLang="en-US" baseline="0" dirty="0" smtClean="0"/>
              <a:t> sites </a:t>
            </a:r>
            <a:r>
              <a:rPr lang="en-GB" altLang="en-US" baseline="0" dirty="0" err="1" smtClean="0"/>
              <a:t>robuust</a:t>
            </a:r>
            <a:endParaRPr lang="en-GB" altLang="en-US" dirty="0" smtClean="0"/>
          </a:p>
          <a:p>
            <a:endParaRPr lang="en-GB" altLang="en-US" dirty="0" smtClean="0"/>
          </a:p>
        </p:txBody>
      </p:sp>
      <p:sp>
        <p:nvSpPr>
          <p:cNvPr id="1167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1C6101FF-144E-4D8B-8F6B-D2A4F12E49FF}" type="slidenum">
              <a:rPr lang="en-GB" altLang="en-US" smtClean="0"/>
              <a:pPr eaLnBrk="1" hangingPunct="1"/>
              <a:t>38</a:t>
            </a:fld>
            <a:endParaRPr lang="en-GB" alt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jdelijke aanduiding voor dia-afbeelding 1"/>
          <p:cNvSpPr>
            <a:spLocks noGrp="1" noRot="1" noChangeAspect="1" noTextEdit="1"/>
          </p:cNvSpPr>
          <p:nvPr>
            <p:ph type="sldImg"/>
          </p:nvPr>
        </p:nvSpPr>
        <p:spPr>
          <a:ln/>
        </p:spPr>
      </p:sp>
      <p:sp>
        <p:nvSpPr>
          <p:cNvPr id="113667" name="Tijdelijke aanduiding voor notiti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Vergeet het terreinbezoek en de oefening niet af te ronden met een dicussie over het belang van dood hout, zowel staand als liggend. </a:t>
            </a:r>
          </a:p>
          <a:p>
            <a:r>
              <a:rPr lang="en-GB" altLang="en-US" smtClean="0"/>
              <a:t>Deel ook de handout over dood hout uit.</a:t>
            </a:r>
          </a:p>
        </p:txBody>
      </p:sp>
      <p:sp>
        <p:nvSpPr>
          <p:cNvPr id="113668" name="Tijdelijke aanduiding voor koptekst 3"/>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
        <p:nvSpPr>
          <p:cNvPr id="113669" name="Tijdelijke aanduiding voor datum 4"/>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13670" name="Tijdelijke aanduiding voor dianummer 5"/>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571E3260-E2D9-4692-98DE-7DE9740F189A}" type="slidenum">
              <a:rPr lang="en-GB" altLang="nl-BE" smtClean="0"/>
              <a:pPr eaLnBrk="1" hangingPunct="1">
                <a:spcBef>
                  <a:spcPct val="0"/>
                </a:spcBef>
              </a:pPr>
              <a:t>40</a:t>
            </a:fld>
            <a:endParaRPr lang="en-GB" altLang="nl-BE"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nl-BE" smtClean="0"/>
              <a:t>Doelstellingen voor de namiddag</a:t>
            </a:r>
          </a:p>
        </p:txBody>
      </p:sp>
      <p:sp>
        <p:nvSpPr>
          <p:cNvPr id="1146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02A10D4-A007-476E-A913-9587682574E9}" type="slidenum">
              <a:rPr lang="en-GB" altLang="nl-BE" smtClean="0"/>
              <a:pPr eaLnBrk="1" hangingPunct="1">
                <a:spcBef>
                  <a:spcPct val="0"/>
                </a:spcBef>
              </a:pPr>
              <a:t>41</a:t>
            </a:fld>
            <a:endParaRPr lang="en-GB" altLang="nl-BE" smtClean="0"/>
          </a:p>
        </p:txBody>
      </p:sp>
      <p:sp>
        <p:nvSpPr>
          <p:cNvPr id="114693"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14694"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ln/>
        </p:spPr>
      </p:sp>
      <p:sp>
        <p:nvSpPr>
          <p:cNvPr id="1157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nl-BE" smtClean="0"/>
              <a:t>Omschrijf de oefening en laat de cursisten ze individueel afwerken.</a:t>
            </a:r>
          </a:p>
          <a:p>
            <a:endParaRPr lang="en-GB" altLang="nl-BE" smtClean="0"/>
          </a:p>
          <a:p>
            <a:r>
              <a:rPr lang="en-GB" altLang="nl-BE" smtClean="0"/>
              <a:t>Vergeet niet om af te ronden door alles nog eens samen te vatten</a:t>
            </a:r>
            <a:r>
              <a:rPr lang="en-GB" altLang="nl-BE" sz="1400" smtClean="0"/>
              <a:t>.</a:t>
            </a:r>
            <a:endParaRPr lang="en-GB" altLang="nl-BE" smtClean="0"/>
          </a:p>
        </p:txBody>
      </p:sp>
      <p:sp>
        <p:nvSpPr>
          <p:cNvPr id="1157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7A4F81B0-EEF9-4284-8D02-D24F9958B506}" type="slidenum">
              <a:rPr lang="en-GB" altLang="nl-BE" smtClean="0"/>
              <a:pPr eaLnBrk="1" hangingPunct="1">
                <a:spcBef>
                  <a:spcPct val="0"/>
                </a:spcBef>
              </a:pPr>
              <a:t>42</a:t>
            </a:fld>
            <a:endParaRPr lang="en-GB" altLang="nl-BE" smtClean="0"/>
          </a:p>
        </p:txBody>
      </p:sp>
      <p:sp>
        <p:nvSpPr>
          <p:cNvPr id="115717"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15718"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a:ln/>
        </p:spPr>
      </p:sp>
      <p:sp>
        <p:nvSpPr>
          <p:cNvPr id="1167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Deze slide en de volgende ronden de ‘wortelsessie’ af.</a:t>
            </a:r>
          </a:p>
          <a:p>
            <a:r>
              <a:rPr lang="en-GB" altLang="en-US" smtClean="0"/>
              <a:t>Deze eik heeft een diameter van 1,5m en werd bij de werken behouden, wat fantastisch is. De huizen zijn enkel veel te dicht tegen de boom aangebouwd, waardoor de takken tegen de ramen slaan en de bewoners niet kunnen slapen. Als je bomen wil behouden, moet je je ervan verzekeren dat ze voldoende ruimte hebben om conflicten te vermijden. Anders worden ze het slachtoffer van onnodige werken aan de boom of zelfs velling.</a:t>
            </a:r>
          </a:p>
          <a:p>
            <a:endParaRPr lang="en-GB" altLang="en-US" smtClean="0"/>
          </a:p>
        </p:txBody>
      </p:sp>
      <p:sp>
        <p:nvSpPr>
          <p:cNvPr id="1167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3338979-33EF-40C5-ABDF-28BA18B6BE18}" type="slidenum">
              <a:rPr lang="en-GB" altLang="nl-BE" smtClean="0"/>
              <a:pPr eaLnBrk="1" hangingPunct="1">
                <a:spcBef>
                  <a:spcPct val="0"/>
                </a:spcBef>
              </a:pPr>
              <a:t>43</a:t>
            </a:fld>
            <a:endParaRPr lang="en-GB" altLang="nl-BE" smtClean="0"/>
          </a:p>
        </p:txBody>
      </p:sp>
      <p:sp>
        <p:nvSpPr>
          <p:cNvPr id="116741"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16742"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nl-BE" smtClean="0"/>
              <a:t>Laatste slide over wortels: illustreet de wortelbeschermingszone.</a:t>
            </a:r>
          </a:p>
        </p:txBody>
      </p:sp>
      <p:sp>
        <p:nvSpPr>
          <p:cNvPr id="1177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594F6463-8645-49DB-8DC2-89B0455284E2}" type="slidenum">
              <a:rPr lang="en-GB" altLang="nl-BE" smtClean="0"/>
              <a:pPr eaLnBrk="1" hangingPunct="1">
                <a:spcBef>
                  <a:spcPct val="0"/>
                </a:spcBef>
              </a:pPr>
              <a:t>44</a:t>
            </a:fld>
            <a:endParaRPr lang="en-GB" altLang="nl-BE" smtClean="0"/>
          </a:p>
        </p:txBody>
      </p:sp>
      <p:sp>
        <p:nvSpPr>
          <p:cNvPr id="117765"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17766"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391A84C4-B209-4878-B27A-CD1EBF15BFB6}" type="slidenum">
              <a:rPr lang="en-GB" altLang="nl-BE" smtClean="0"/>
              <a:pPr eaLnBrk="1" hangingPunct="1">
                <a:spcBef>
                  <a:spcPct val="0"/>
                </a:spcBef>
              </a:pPr>
              <a:t>45</a:t>
            </a:fld>
            <a:endParaRPr lang="en-GB" altLang="nl-BE" smtClean="0"/>
          </a:p>
        </p:txBody>
      </p:sp>
      <p:sp>
        <p:nvSpPr>
          <p:cNvPr id="118787" name="Rectangle 2"/>
          <p:cNvSpPr>
            <a:spLocks noGrp="1" noRot="1" noChangeAspect="1" noChangeArrowheads="1" noTextEdit="1"/>
          </p:cNvSpPr>
          <p:nvPr>
            <p:ph type="sldImg"/>
          </p:nvPr>
        </p:nvSpPr>
        <p:spPr>
          <a:xfrm>
            <a:off x="920750" y="741363"/>
            <a:ext cx="4953000" cy="3716337"/>
          </a:xfrm>
          <a:ln/>
        </p:spPr>
      </p:sp>
      <p:sp>
        <p:nvSpPr>
          <p:cNvPr id="118788" name="Rectangle 3"/>
          <p:cNvSpPr>
            <a:spLocks noGrp="1" noChangeArrowheads="1"/>
          </p:cNvSpPr>
          <p:nvPr>
            <p:ph type="body" idx="1"/>
          </p:nvPr>
        </p:nvSpPr>
        <p:spPr>
          <a:xfrm>
            <a:off x="906463" y="4705350"/>
            <a:ext cx="4981575" cy="4457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Start van de volgende sessie, met als doel om de cursisten te laten nadenken over natuurlijke processen bij bomen.</a:t>
            </a:r>
          </a:p>
          <a:p>
            <a:pPr eaLnBrk="1" hangingPunct="1"/>
            <a:r>
              <a:rPr lang="en-US" altLang="en-US" smtClean="0"/>
              <a:t>Bomen bestaan al zeer lang, vanuit evolutionair standpunt: ze zijn ontstaan ongeveer 350 miljoen jaar geleden. Loofbomen zo’n 50-100 miljoen jaar geleden.</a:t>
            </a:r>
          </a:p>
          <a:p>
            <a:pPr eaLnBrk="1" hangingPunct="1"/>
            <a:r>
              <a:rPr lang="en-US" altLang="en-US" smtClean="0"/>
              <a:t>De mens is ongeveer 2 miljoen jaar oud.</a:t>
            </a:r>
          </a:p>
          <a:p>
            <a:pPr eaLnBrk="1" hangingPunct="1"/>
            <a:r>
              <a:rPr lang="en-US" altLang="en-US" smtClean="0"/>
              <a:t>Geloof in de ‘Bomentijd’!</a:t>
            </a:r>
          </a:p>
        </p:txBody>
      </p:sp>
      <p:sp>
        <p:nvSpPr>
          <p:cNvPr id="118789"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18790"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a:ln/>
        </p:spPr>
      </p:sp>
      <p:sp>
        <p:nvSpPr>
          <p:cNvPr id="131075"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GB" altLang="en-US" dirty="0" err="1" smtClean="0"/>
              <a:t>Bomen</a:t>
            </a:r>
            <a:r>
              <a:rPr lang="en-GB" altLang="en-US" dirty="0" smtClean="0"/>
              <a:t> in </a:t>
            </a:r>
            <a:r>
              <a:rPr lang="en-GB" altLang="en-US" dirty="0" err="1" smtClean="0"/>
              <a:t>een</a:t>
            </a:r>
            <a:r>
              <a:rPr lang="en-GB" altLang="en-US" dirty="0" smtClean="0"/>
              <a:t> </a:t>
            </a:r>
            <a:r>
              <a:rPr lang="en-GB" altLang="en-US" dirty="0" err="1" smtClean="0"/>
              <a:t>natuurlijke</a:t>
            </a:r>
            <a:r>
              <a:rPr lang="en-GB" altLang="en-US" dirty="0" smtClean="0"/>
              <a:t> </a:t>
            </a:r>
            <a:r>
              <a:rPr lang="en-GB" altLang="en-US" dirty="0" err="1" smtClean="0"/>
              <a:t>situatie</a:t>
            </a:r>
            <a:r>
              <a:rPr lang="en-GB" altLang="en-US" dirty="0" smtClean="0"/>
              <a:t> </a:t>
            </a:r>
            <a:r>
              <a:rPr lang="en-GB" altLang="en-US" dirty="0" err="1" smtClean="0"/>
              <a:t>moeten</a:t>
            </a:r>
            <a:r>
              <a:rPr lang="en-GB" altLang="en-US" dirty="0" smtClean="0"/>
              <a:t> </a:t>
            </a:r>
            <a:r>
              <a:rPr lang="en-GB" altLang="en-US" dirty="0" err="1" smtClean="0"/>
              <a:t>omgaan</a:t>
            </a:r>
            <a:r>
              <a:rPr lang="en-GB" altLang="en-US" dirty="0" smtClean="0"/>
              <a:t> met:</a:t>
            </a:r>
          </a:p>
          <a:p>
            <a:pPr marL="171450" indent="-171450">
              <a:buFont typeface="Arial" charset="0"/>
              <a:buChar char="•"/>
              <a:defRPr/>
            </a:pPr>
            <a:r>
              <a:rPr lang="en-GB" altLang="en-US" dirty="0" err="1" smtClean="0"/>
              <a:t>Grazende</a:t>
            </a:r>
            <a:r>
              <a:rPr lang="en-GB" altLang="en-US" dirty="0" smtClean="0"/>
              <a:t> </a:t>
            </a:r>
            <a:r>
              <a:rPr lang="en-GB" altLang="en-US" dirty="0" err="1" smtClean="0"/>
              <a:t>dieren</a:t>
            </a:r>
            <a:r>
              <a:rPr lang="en-GB" altLang="en-US" dirty="0" smtClean="0"/>
              <a:t> (</a:t>
            </a:r>
            <a:r>
              <a:rPr lang="en-GB" altLang="en-US" dirty="0" err="1" smtClean="0"/>
              <a:t>zowel</a:t>
            </a:r>
            <a:r>
              <a:rPr lang="en-GB" altLang="en-US" dirty="0" smtClean="0"/>
              <a:t> op </a:t>
            </a:r>
            <a:r>
              <a:rPr lang="en-GB" altLang="en-US" dirty="0" err="1" smtClean="0"/>
              <a:t>twijgen</a:t>
            </a:r>
            <a:r>
              <a:rPr lang="en-GB" altLang="en-US" dirty="0" smtClean="0"/>
              <a:t>, </a:t>
            </a:r>
            <a:r>
              <a:rPr lang="en-GB" altLang="en-US" dirty="0" err="1" smtClean="0"/>
              <a:t>bladeren</a:t>
            </a:r>
            <a:r>
              <a:rPr lang="en-GB" altLang="en-US" dirty="0" smtClean="0"/>
              <a:t> en </a:t>
            </a:r>
            <a:r>
              <a:rPr lang="en-GB" altLang="en-US" dirty="0" err="1" smtClean="0"/>
              <a:t>houtig</a:t>
            </a:r>
            <a:r>
              <a:rPr lang="en-GB" altLang="en-US" dirty="0" smtClean="0"/>
              <a:t> </a:t>
            </a:r>
            <a:r>
              <a:rPr lang="en-GB" altLang="en-US" dirty="0" err="1" smtClean="0"/>
              <a:t>materiaal</a:t>
            </a:r>
            <a:r>
              <a:rPr lang="en-GB" altLang="en-US" dirty="0" smtClean="0"/>
              <a:t>); </a:t>
            </a:r>
            <a:r>
              <a:rPr lang="en-GB" altLang="en-US" dirty="0" err="1" smtClean="0"/>
              <a:t>merk</a:t>
            </a:r>
            <a:r>
              <a:rPr lang="en-GB" altLang="en-US" dirty="0" smtClean="0"/>
              <a:t> op </a:t>
            </a:r>
            <a:r>
              <a:rPr lang="en-GB" altLang="en-US" dirty="0" err="1" smtClean="0"/>
              <a:t>dat</a:t>
            </a:r>
            <a:r>
              <a:rPr lang="en-GB" altLang="en-US" dirty="0" smtClean="0"/>
              <a:t> </a:t>
            </a:r>
            <a:r>
              <a:rPr lang="en-GB" altLang="en-US" dirty="0" err="1" smtClean="0"/>
              <a:t>ook</a:t>
            </a:r>
            <a:r>
              <a:rPr lang="en-GB" altLang="en-US" dirty="0" smtClean="0"/>
              <a:t> </a:t>
            </a:r>
            <a:r>
              <a:rPr lang="en-GB" altLang="en-US" dirty="0" err="1" smtClean="0"/>
              <a:t>ongewervelden</a:t>
            </a:r>
            <a:r>
              <a:rPr lang="en-GB" altLang="en-US" dirty="0" smtClean="0"/>
              <a:t> </a:t>
            </a:r>
            <a:r>
              <a:rPr lang="en-GB" altLang="en-US" dirty="0" err="1" smtClean="0"/>
              <a:t>hierbij</a:t>
            </a:r>
            <a:r>
              <a:rPr lang="en-GB" altLang="en-US" dirty="0" smtClean="0"/>
              <a:t> </a:t>
            </a:r>
            <a:r>
              <a:rPr lang="en-GB" altLang="en-US" dirty="0" err="1" smtClean="0"/>
              <a:t>horen</a:t>
            </a:r>
            <a:r>
              <a:rPr lang="en-GB" altLang="en-US" dirty="0" smtClean="0"/>
              <a:t>, </a:t>
            </a:r>
            <a:r>
              <a:rPr lang="en-GB" altLang="en-US" dirty="0" err="1" smtClean="0"/>
              <a:t>niet</a:t>
            </a:r>
            <a:r>
              <a:rPr lang="en-GB" altLang="en-US" dirty="0" smtClean="0"/>
              <a:t> </a:t>
            </a:r>
            <a:r>
              <a:rPr lang="en-GB" altLang="en-US" dirty="0" err="1" smtClean="0"/>
              <a:t>enkel</a:t>
            </a:r>
            <a:r>
              <a:rPr lang="en-GB" altLang="en-US" dirty="0" smtClean="0"/>
              <a:t> </a:t>
            </a:r>
            <a:r>
              <a:rPr lang="en-GB" altLang="en-US" dirty="0" err="1" smtClean="0"/>
              <a:t>grote</a:t>
            </a:r>
            <a:r>
              <a:rPr lang="en-GB" altLang="en-US" dirty="0" smtClean="0"/>
              <a:t> </a:t>
            </a:r>
            <a:r>
              <a:rPr lang="en-GB" altLang="en-US" dirty="0" err="1" smtClean="0"/>
              <a:t>zoogdieren</a:t>
            </a:r>
            <a:endParaRPr lang="en-GB" altLang="en-US" dirty="0" smtClean="0"/>
          </a:p>
          <a:p>
            <a:pPr marL="171450" indent="-171450">
              <a:buFont typeface="Arial" charset="0"/>
              <a:buChar char="•"/>
              <a:defRPr/>
            </a:pPr>
            <a:r>
              <a:rPr lang="en-GB" altLang="en-US" dirty="0" err="1" smtClean="0"/>
              <a:t>Natuurrampen</a:t>
            </a:r>
            <a:r>
              <a:rPr lang="en-GB" altLang="en-US" dirty="0" smtClean="0"/>
              <a:t> </a:t>
            </a:r>
            <a:r>
              <a:rPr lang="en-GB" altLang="en-US" dirty="0" err="1" smtClean="0"/>
              <a:t>zoals</a:t>
            </a:r>
            <a:r>
              <a:rPr lang="en-GB" altLang="en-US" dirty="0" smtClean="0"/>
              <a:t> </a:t>
            </a:r>
            <a:r>
              <a:rPr lang="en-GB" altLang="en-US" dirty="0" err="1" smtClean="0"/>
              <a:t>schade</a:t>
            </a:r>
            <a:r>
              <a:rPr lang="en-GB" altLang="en-US" dirty="0" smtClean="0"/>
              <a:t> door storm, </a:t>
            </a:r>
            <a:r>
              <a:rPr lang="en-GB" altLang="en-US" dirty="0" err="1" smtClean="0"/>
              <a:t>sneeuw</a:t>
            </a:r>
            <a:r>
              <a:rPr lang="en-GB" altLang="en-US" dirty="0" smtClean="0"/>
              <a:t>, </a:t>
            </a:r>
            <a:r>
              <a:rPr lang="en-GB" altLang="en-US" dirty="0" err="1" smtClean="0"/>
              <a:t>ijs</a:t>
            </a:r>
            <a:r>
              <a:rPr lang="en-GB" altLang="en-US" dirty="0" smtClean="0"/>
              <a:t>, </a:t>
            </a:r>
            <a:r>
              <a:rPr lang="en-GB" altLang="en-US" dirty="0" err="1" smtClean="0"/>
              <a:t>overstromingen</a:t>
            </a:r>
            <a:r>
              <a:rPr lang="en-GB" altLang="en-US" dirty="0" smtClean="0"/>
              <a:t>, </a:t>
            </a:r>
            <a:r>
              <a:rPr lang="en-GB" altLang="en-US" dirty="0" err="1" smtClean="0"/>
              <a:t>droogte</a:t>
            </a:r>
            <a:r>
              <a:rPr lang="en-GB" altLang="en-US" dirty="0" smtClean="0"/>
              <a:t>, …</a:t>
            </a:r>
          </a:p>
        </p:txBody>
      </p:sp>
      <p:sp>
        <p:nvSpPr>
          <p:cNvPr id="1198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6AED089-9D01-48AC-8B97-443B93B2C3C6}" type="slidenum">
              <a:rPr lang="en-GB" altLang="nl-BE" smtClean="0"/>
              <a:pPr eaLnBrk="1" hangingPunct="1">
                <a:spcBef>
                  <a:spcPct val="0"/>
                </a:spcBef>
              </a:pPr>
              <a:t>46</a:t>
            </a:fld>
            <a:endParaRPr lang="en-GB" altLang="nl-BE" smtClean="0"/>
          </a:p>
        </p:txBody>
      </p:sp>
      <p:sp>
        <p:nvSpPr>
          <p:cNvPr id="119813"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19814"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a:ln/>
        </p:spPr>
      </p:sp>
      <p:sp>
        <p:nvSpPr>
          <p:cNvPr id="1208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nl-BE" smtClean="0"/>
              <a:t>Verdeel de groep in drie en vraag elke groep om over één van deze vragen na te denken.</a:t>
            </a:r>
          </a:p>
          <a:p>
            <a:r>
              <a:rPr lang="en-GB" altLang="nl-BE" smtClean="0"/>
              <a:t>(als een groep vroeger klaar is, kunnen ze zich buigen over een tweede vraag)</a:t>
            </a:r>
          </a:p>
          <a:p>
            <a:endParaRPr lang="en-GB" altLang="nl-BE" smtClean="0"/>
          </a:p>
          <a:p>
            <a:r>
              <a:rPr lang="en-GB" altLang="nl-BE" smtClean="0"/>
              <a:t>Feedback op het einde met een woordvoerder per groep.</a:t>
            </a:r>
          </a:p>
          <a:p>
            <a:endParaRPr lang="en-GB" altLang="nl-BE" smtClean="0"/>
          </a:p>
          <a:p>
            <a:r>
              <a:rPr lang="en-GB" altLang="nl-BE" smtClean="0"/>
              <a:t>10 minuten voor deze oefening.</a:t>
            </a:r>
          </a:p>
        </p:txBody>
      </p:sp>
      <p:sp>
        <p:nvSpPr>
          <p:cNvPr id="1208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B055719-B085-455D-BB0D-53DEFF9107A1}" type="slidenum">
              <a:rPr lang="en-GB" altLang="nl-BE" smtClean="0"/>
              <a:pPr eaLnBrk="1" hangingPunct="1">
                <a:spcBef>
                  <a:spcPct val="0"/>
                </a:spcBef>
              </a:pPr>
              <a:t>47</a:t>
            </a:fld>
            <a:endParaRPr lang="en-GB" altLang="nl-BE" smtClean="0"/>
          </a:p>
        </p:txBody>
      </p:sp>
      <p:sp>
        <p:nvSpPr>
          <p:cNvPr id="120837"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20838"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33123"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GB" altLang="en-US" dirty="0" err="1" smtClean="0"/>
              <a:t>Deze</a:t>
            </a:r>
            <a:r>
              <a:rPr lang="en-GB" altLang="en-US" dirty="0" smtClean="0"/>
              <a:t> en de </a:t>
            </a:r>
            <a:r>
              <a:rPr lang="en-GB" altLang="en-US" dirty="0" err="1" smtClean="0"/>
              <a:t>volgende</a:t>
            </a:r>
            <a:r>
              <a:rPr lang="en-GB" altLang="en-US" dirty="0" smtClean="0"/>
              <a:t> slide </a:t>
            </a:r>
            <a:r>
              <a:rPr lang="en-GB" altLang="en-US" dirty="0" err="1" smtClean="0"/>
              <a:t>ronden</a:t>
            </a:r>
            <a:r>
              <a:rPr lang="en-GB" altLang="en-US" dirty="0" smtClean="0"/>
              <a:t> de </a:t>
            </a:r>
            <a:r>
              <a:rPr lang="en-GB" altLang="en-US" dirty="0" err="1" smtClean="0"/>
              <a:t>sessie</a:t>
            </a:r>
            <a:r>
              <a:rPr lang="en-GB" altLang="en-US" dirty="0" smtClean="0"/>
              <a:t> over </a:t>
            </a:r>
            <a:r>
              <a:rPr lang="en-GB" altLang="en-US" dirty="0" err="1" smtClean="0"/>
              <a:t>natuurlijke</a:t>
            </a:r>
            <a:r>
              <a:rPr lang="en-GB" altLang="en-US" dirty="0" smtClean="0"/>
              <a:t> </a:t>
            </a:r>
            <a:r>
              <a:rPr lang="en-GB" altLang="en-US" dirty="0" err="1" smtClean="0"/>
              <a:t>strategieën</a:t>
            </a:r>
            <a:r>
              <a:rPr lang="en-GB" altLang="en-US" dirty="0" smtClean="0"/>
              <a:t> </a:t>
            </a:r>
            <a:r>
              <a:rPr lang="en-GB" altLang="en-US" dirty="0" err="1" smtClean="0"/>
              <a:t>af</a:t>
            </a:r>
            <a:r>
              <a:rPr lang="en-GB" altLang="en-US" dirty="0" smtClean="0"/>
              <a:t>.</a:t>
            </a:r>
          </a:p>
          <a:p>
            <a:pPr>
              <a:defRPr/>
            </a:pPr>
            <a:r>
              <a:rPr lang="en-GB" altLang="en-US" dirty="0" err="1" smtClean="0"/>
              <a:t>Bomen</a:t>
            </a:r>
            <a:r>
              <a:rPr lang="en-GB" altLang="en-US" dirty="0" smtClean="0"/>
              <a:t> </a:t>
            </a:r>
            <a:r>
              <a:rPr lang="en-GB" altLang="en-US" dirty="0" err="1" smtClean="0"/>
              <a:t>kunnen</a:t>
            </a:r>
            <a:r>
              <a:rPr lang="en-GB" altLang="en-US" dirty="0" smtClean="0"/>
              <a:t> </a:t>
            </a:r>
            <a:r>
              <a:rPr lang="en-GB" altLang="en-US" dirty="0" err="1" smtClean="0"/>
              <a:t>zich</a:t>
            </a:r>
            <a:r>
              <a:rPr lang="en-GB" altLang="en-US" dirty="0" smtClean="0"/>
              <a:t> </a:t>
            </a:r>
            <a:r>
              <a:rPr lang="en-GB" altLang="en-US" dirty="0" err="1" smtClean="0"/>
              <a:t>aanpassen</a:t>
            </a:r>
            <a:r>
              <a:rPr lang="en-GB" altLang="en-US" dirty="0" smtClean="0"/>
              <a:t> door:</a:t>
            </a:r>
          </a:p>
          <a:p>
            <a:pPr marL="171450" indent="-171450">
              <a:buFont typeface="Arial" charset="0"/>
              <a:buChar char="•"/>
              <a:defRPr/>
            </a:pPr>
            <a:r>
              <a:rPr lang="en-GB" altLang="en-US" dirty="0" err="1" smtClean="0"/>
              <a:t>Uit</a:t>
            </a:r>
            <a:r>
              <a:rPr lang="en-GB" altLang="en-US" dirty="0" smtClean="0"/>
              <a:t> </a:t>
            </a:r>
            <a:r>
              <a:rPr lang="en-GB" altLang="en-US" dirty="0" err="1" smtClean="0"/>
              <a:t>te</a:t>
            </a:r>
            <a:r>
              <a:rPr lang="en-GB" altLang="en-US" dirty="0" smtClean="0"/>
              <a:t> </a:t>
            </a:r>
            <a:r>
              <a:rPr lang="en-GB" altLang="en-US" dirty="0" err="1" smtClean="0"/>
              <a:t>lopen</a:t>
            </a:r>
            <a:r>
              <a:rPr lang="en-GB" altLang="en-US" dirty="0" smtClean="0"/>
              <a:t> </a:t>
            </a:r>
            <a:r>
              <a:rPr lang="en-GB" altLang="en-US" dirty="0" err="1" smtClean="0"/>
              <a:t>aan</a:t>
            </a:r>
            <a:r>
              <a:rPr lang="en-GB" altLang="en-US" dirty="0" smtClean="0"/>
              <a:t> de basis: de </a:t>
            </a:r>
            <a:r>
              <a:rPr lang="en-GB" altLang="en-US" dirty="0" err="1" smtClean="0"/>
              <a:t>stam</a:t>
            </a:r>
            <a:r>
              <a:rPr lang="en-GB" altLang="en-US" dirty="0" smtClean="0"/>
              <a:t> van </a:t>
            </a:r>
            <a:r>
              <a:rPr lang="en-GB" altLang="en-US" dirty="0" err="1" smtClean="0"/>
              <a:t>een</a:t>
            </a:r>
            <a:r>
              <a:rPr lang="en-GB" altLang="en-US" dirty="0" smtClean="0"/>
              <a:t> </a:t>
            </a:r>
            <a:r>
              <a:rPr lang="en-GB" altLang="en-US" dirty="0" err="1" smtClean="0"/>
              <a:t>oude</a:t>
            </a:r>
            <a:r>
              <a:rPr lang="en-GB" altLang="en-US" dirty="0" smtClean="0"/>
              <a:t> </a:t>
            </a:r>
            <a:r>
              <a:rPr lang="en-GB" altLang="en-US" dirty="0" err="1" smtClean="0"/>
              <a:t>knotlinde</a:t>
            </a:r>
            <a:r>
              <a:rPr lang="en-GB" altLang="en-US" dirty="0" smtClean="0"/>
              <a:t> is </a:t>
            </a:r>
            <a:r>
              <a:rPr lang="en-GB" altLang="en-US" dirty="0" err="1" smtClean="0"/>
              <a:t>afgestorven</a:t>
            </a:r>
            <a:r>
              <a:rPr lang="en-GB" altLang="en-US" dirty="0" smtClean="0"/>
              <a:t>, maar de boom </a:t>
            </a:r>
            <a:r>
              <a:rPr lang="en-GB" altLang="en-US" dirty="0" err="1" smtClean="0"/>
              <a:t>loopt</a:t>
            </a:r>
            <a:r>
              <a:rPr lang="en-GB" altLang="en-US" dirty="0" smtClean="0"/>
              <a:t> </a:t>
            </a:r>
            <a:r>
              <a:rPr lang="en-GB" altLang="en-US" dirty="0" err="1" smtClean="0"/>
              <a:t>opnieuw</a:t>
            </a:r>
            <a:r>
              <a:rPr lang="en-GB" altLang="en-US" dirty="0" smtClean="0"/>
              <a:t> </a:t>
            </a:r>
            <a:r>
              <a:rPr lang="en-GB" altLang="en-US" dirty="0" err="1" smtClean="0"/>
              <a:t>uit</a:t>
            </a:r>
            <a:r>
              <a:rPr lang="en-GB" altLang="en-US" dirty="0" smtClean="0"/>
              <a:t> </a:t>
            </a:r>
            <a:r>
              <a:rPr lang="en-GB" altLang="en-US" dirty="0" err="1" smtClean="0"/>
              <a:t>aan</a:t>
            </a:r>
            <a:r>
              <a:rPr lang="en-GB" altLang="en-US" dirty="0" smtClean="0"/>
              <a:t> de basis.</a:t>
            </a:r>
          </a:p>
          <a:p>
            <a:pPr marL="171450" indent="-171450">
              <a:buFont typeface="Arial" charset="0"/>
              <a:buChar char="•"/>
              <a:defRPr/>
            </a:pPr>
            <a:r>
              <a:rPr lang="en-GB" altLang="en-US" dirty="0" err="1" smtClean="0"/>
              <a:t>Afleggers</a:t>
            </a:r>
            <a:r>
              <a:rPr lang="en-GB" altLang="en-US" dirty="0" smtClean="0"/>
              <a:t> </a:t>
            </a:r>
            <a:r>
              <a:rPr lang="en-GB" altLang="en-US" dirty="0" err="1" smtClean="0"/>
              <a:t>te</a:t>
            </a:r>
            <a:r>
              <a:rPr lang="en-GB" altLang="en-US" dirty="0" smtClean="0"/>
              <a:t> </a:t>
            </a:r>
            <a:r>
              <a:rPr lang="en-GB" altLang="en-US" dirty="0" err="1" smtClean="0"/>
              <a:t>vormen</a:t>
            </a:r>
            <a:r>
              <a:rPr lang="en-GB" altLang="en-US" dirty="0" smtClean="0"/>
              <a:t>: de boom </a:t>
            </a:r>
            <a:r>
              <a:rPr lang="en-GB" altLang="en-US" dirty="0" err="1" smtClean="0"/>
              <a:t>groeit</a:t>
            </a:r>
            <a:r>
              <a:rPr lang="en-GB" altLang="en-US" dirty="0" smtClean="0"/>
              <a:t> </a:t>
            </a:r>
            <a:r>
              <a:rPr lang="en-GB" altLang="en-US" dirty="0" err="1" smtClean="0"/>
              <a:t>verder</a:t>
            </a:r>
            <a:r>
              <a:rPr lang="en-GB" altLang="en-US" dirty="0" smtClean="0"/>
              <a:t> </a:t>
            </a:r>
            <a:r>
              <a:rPr lang="en-GB" altLang="en-US" dirty="0" err="1" smtClean="0"/>
              <a:t>waar</a:t>
            </a:r>
            <a:r>
              <a:rPr lang="en-GB" altLang="en-US" dirty="0" smtClean="0"/>
              <a:t> de </a:t>
            </a:r>
            <a:r>
              <a:rPr lang="en-GB" altLang="en-US" dirty="0" err="1" smtClean="0"/>
              <a:t>stam</a:t>
            </a:r>
            <a:r>
              <a:rPr lang="en-GB" altLang="en-US" dirty="0" smtClean="0"/>
              <a:t> de </a:t>
            </a:r>
            <a:r>
              <a:rPr lang="en-GB" altLang="en-US" dirty="0" err="1" smtClean="0"/>
              <a:t>grond</a:t>
            </a:r>
            <a:r>
              <a:rPr lang="en-GB" altLang="en-US" dirty="0" smtClean="0"/>
              <a:t> </a:t>
            </a:r>
            <a:r>
              <a:rPr lang="en-GB" altLang="en-US" dirty="0" err="1" smtClean="0"/>
              <a:t>raakt</a:t>
            </a:r>
            <a:r>
              <a:rPr lang="en-GB" altLang="en-US" dirty="0" smtClean="0"/>
              <a:t>. </a:t>
            </a:r>
            <a:r>
              <a:rPr lang="en-GB" altLang="en-US" dirty="0" err="1" smtClean="0"/>
              <a:t>Bij</a:t>
            </a:r>
            <a:r>
              <a:rPr lang="en-GB" altLang="en-US" dirty="0" smtClean="0"/>
              <a:t> </a:t>
            </a:r>
            <a:r>
              <a:rPr lang="en-GB" altLang="en-US" dirty="0" err="1" smtClean="0"/>
              <a:t>deze</a:t>
            </a:r>
            <a:r>
              <a:rPr lang="en-GB" altLang="en-US" dirty="0" smtClean="0"/>
              <a:t> </a:t>
            </a:r>
            <a:r>
              <a:rPr lang="en-GB" altLang="en-US" dirty="0" err="1" smtClean="0"/>
              <a:t>haagbeuk</a:t>
            </a:r>
            <a:r>
              <a:rPr lang="en-GB" altLang="en-US" dirty="0" smtClean="0"/>
              <a:t> is het </a:t>
            </a:r>
            <a:r>
              <a:rPr lang="en-GB" altLang="en-US" dirty="0" err="1" smtClean="0"/>
              <a:t>moeilijk</a:t>
            </a:r>
            <a:r>
              <a:rPr lang="en-GB" altLang="en-US" dirty="0" smtClean="0"/>
              <a:t> </a:t>
            </a:r>
            <a:r>
              <a:rPr lang="en-GB" altLang="en-US" dirty="0" err="1" smtClean="0"/>
              <a:t>te</a:t>
            </a:r>
            <a:r>
              <a:rPr lang="en-GB" altLang="en-US" dirty="0" smtClean="0"/>
              <a:t> </a:t>
            </a:r>
            <a:r>
              <a:rPr lang="en-GB" altLang="en-US" dirty="0" err="1" smtClean="0"/>
              <a:t>zien</a:t>
            </a:r>
            <a:r>
              <a:rPr lang="en-GB" altLang="en-US" dirty="0" smtClean="0"/>
              <a:t> </a:t>
            </a:r>
            <a:r>
              <a:rPr lang="en-GB" altLang="en-US" dirty="0" err="1" smtClean="0"/>
              <a:t>waar</a:t>
            </a:r>
            <a:r>
              <a:rPr lang="en-GB" altLang="en-US" dirty="0" smtClean="0"/>
              <a:t> de boom </a:t>
            </a:r>
            <a:r>
              <a:rPr lang="en-GB" altLang="en-US" dirty="0" err="1" smtClean="0"/>
              <a:t>begint</a:t>
            </a:r>
            <a:r>
              <a:rPr lang="en-GB" altLang="en-US" dirty="0" smtClean="0"/>
              <a:t> of </a:t>
            </a:r>
            <a:r>
              <a:rPr lang="en-GB" altLang="en-US" dirty="0" err="1" smtClean="0"/>
              <a:t>eindigt</a:t>
            </a:r>
            <a:r>
              <a:rPr lang="en-GB" altLang="en-US" dirty="0" smtClean="0"/>
              <a:t>.</a:t>
            </a:r>
          </a:p>
        </p:txBody>
      </p:sp>
      <p:sp>
        <p:nvSpPr>
          <p:cNvPr id="1218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6A6D71E-45FC-4239-9A37-F63FF1244C0F}" type="slidenum">
              <a:rPr lang="en-GB" altLang="nl-BE" smtClean="0"/>
              <a:pPr eaLnBrk="1" hangingPunct="1">
                <a:spcBef>
                  <a:spcPct val="0"/>
                </a:spcBef>
              </a:pPr>
              <a:t>48</a:t>
            </a:fld>
            <a:endParaRPr lang="en-GB" altLang="nl-BE" smtClean="0"/>
          </a:p>
        </p:txBody>
      </p:sp>
      <p:sp>
        <p:nvSpPr>
          <p:cNvPr id="121861"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21862"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760F25AE-978A-433B-9A5E-8D12D77E359E}" type="slidenum">
              <a:rPr lang="en-GB" altLang="nl-BE" smtClean="0"/>
              <a:pPr eaLnBrk="1" hangingPunct="1">
                <a:spcBef>
                  <a:spcPct val="0"/>
                </a:spcBef>
              </a:pPr>
              <a:t>49</a:t>
            </a:fld>
            <a:endParaRPr lang="en-GB" altLang="nl-BE" smtClean="0"/>
          </a:p>
        </p:txBody>
      </p:sp>
      <p:sp>
        <p:nvSpPr>
          <p:cNvPr id="122883" name="Rectangle 2"/>
          <p:cNvSpPr>
            <a:spLocks noGrp="1" noRot="1" noChangeAspect="1" noChangeArrowheads="1" noTextEdit="1"/>
          </p:cNvSpPr>
          <p:nvPr>
            <p:ph type="sldImg"/>
          </p:nvPr>
        </p:nvSpPr>
        <p:spPr>
          <a:xfrm>
            <a:off x="922338" y="741363"/>
            <a:ext cx="4953000" cy="3714750"/>
          </a:xfrm>
          <a:ln/>
        </p:spPr>
      </p:sp>
      <p:sp>
        <p:nvSpPr>
          <p:cNvPr id="122884" name="Rectangle 3"/>
          <p:cNvSpPr>
            <a:spLocks noGrp="1" noChangeArrowheads="1"/>
          </p:cNvSpPr>
          <p:nvPr>
            <p:ph type="body" idx="1"/>
          </p:nvPr>
        </p:nvSpPr>
        <p:spPr>
          <a:xfrm>
            <a:off x="906463" y="4705350"/>
            <a:ext cx="4981575" cy="4457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Naarmate de stam van een boom wegrot, kan hij nieuwe wortels vormen in het rottend hout om de mineralen op te nemen die vrijkomen door de rot.</a:t>
            </a:r>
          </a:p>
          <a:p>
            <a:pPr eaLnBrk="1" hangingPunct="1"/>
            <a:r>
              <a:rPr lang="en-US" altLang="en-US" smtClean="0"/>
              <a:t>Sommige bomen hebben doornen of scherpe bladeren om ze te beschermen tegen grazende dieren.</a:t>
            </a:r>
          </a:p>
          <a:p>
            <a:pPr eaLnBrk="1" hangingPunct="1"/>
            <a:endParaRPr lang="en-US" altLang="nl-BE" smtClean="0"/>
          </a:p>
          <a:p>
            <a:pPr eaLnBrk="1" hangingPunct="1"/>
            <a:endParaRPr lang="en-US" altLang="nl-BE" smtClean="0"/>
          </a:p>
        </p:txBody>
      </p:sp>
      <p:sp>
        <p:nvSpPr>
          <p:cNvPr id="122885"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22886"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Nu we voldoende achtergrondinformatie hebben over de natuurlijke strategieën van bomen en over de ondergrondse delen van bomen, kunnen we nadenken over manieren om bomen in bepaalde situaties te helpen.</a:t>
            </a:r>
          </a:p>
        </p:txBody>
      </p:sp>
      <p:sp>
        <p:nvSpPr>
          <p:cNvPr id="1239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A587B67-3098-4A97-8C34-9670C23C5580}" type="slidenum">
              <a:rPr lang="en-GB" altLang="nl-BE" smtClean="0"/>
              <a:pPr eaLnBrk="1" hangingPunct="1">
                <a:spcBef>
                  <a:spcPct val="0"/>
                </a:spcBef>
              </a:pPr>
              <a:t>50</a:t>
            </a:fld>
            <a:endParaRPr lang="en-GB" altLang="nl-BE" smtClean="0"/>
          </a:p>
        </p:txBody>
      </p:sp>
      <p:sp>
        <p:nvSpPr>
          <p:cNvPr id="123909"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23910"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ijdelijke aanduiding voor dia-afbeelding 1"/>
          <p:cNvSpPr>
            <a:spLocks noGrp="1" noRot="1" noChangeAspect="1" noTextEdit="1"/>
          </p:cNvSpPr>
          <p:nvPr>
            <p:ph type="sldImg"/>
          </p:nvPr>
        </p:nvSpPr>
        <p:spPr>
          <a:ln/>
        </p:spPr>
      </p:sp>
      <p:sp>
        <p:nvSpPr>
          <p:cNvPr id="124931" name="Tijdelijke aanduiding voor notiti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nl-BE" altLang="nl-BE" smtClean="0"/>
              <a:t>Het doel van beheer zou moeten zijn …</a:t>
            </a:r>
          </a:p>
        </p:txBody>
      </p:sp>
      <p:sp>
        <p:nvSpPr>
          <p:cNvPr id="124932" name="Tijdelijke aanduiding voor koptekst 3"/>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
        <p:nvSpPr>
          <p:cNvPr id="124933" name="Tijdelijke aanduiding voor datum 4"/>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24934" name="Tijdelijke aanduiding voor dianummer 5"/>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5B7D7A1-6EE5-4BB1-BD22-512B66CB6CD7}" type="slidenum">
              <a:rPr lang="en-GB" altLang="nl-BE" smtClean="0"/>
              <a:pPr eaLnBrk="1" hangingPunct="1">
                <a:spcBef>
                  <a:spcPct val="0"/>
                </a:spcBef>
              </a:pPr>
              <a:t>51</a:t>
            </a:fld>
            <a:endParaRPr lang="en-GB" altLang="nl-BE"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4563" eaLnBrk="0" hangingPunct="0">
              <a:spcBef>
                <a:spcPct val="30000"/>
              </a:spcBef>
              <a:defRPr sz="1200">
                <a:solidFill>
                  <a:schemeClr val="tx1"/>
                </a:solidFill>
                <a:latin typeface="Arial" charset="0"/>
              </a:defRPr>
            </a:lvl1pPr>
            <a:lvl2pPr marL="742950" indent="-285750" defTabSz="944563" eaLnBrk="0" hangingPunct="0">
              <a:spcBef>
                <a:spcPct val="30000"/>
              </a:spcBef>
              <a:defRPr sz="1200">
                <a:solidFill>
                  <a:schemeClr val="tx1"/>
                </a:solidFill>
                <a:latin typeface="Arial" charset="0"/>
              </a:defRPr>
            </a:lvl2pPr>
            <a:lvl3pPr marL="1143000" indent="-228600" defTabSz="944563" eaLnBrk="0" hangingPunct="0">
              <a:spcBef>
                <a:spcPct val="30000"/>
              </a:spcBef>
              <a:defRPr sz="1200">
                <a:solidFill>
                  <a:schemeClr val="tx1"/>
                </a:solidFill>
                <a:latin typeface="Arial" charset="0"/>
              </a:defRPr>
            </a:lvl3pPr>
            <a:lvl4pPr marL="1600200" indent="-228600" defTabSz="944563" eaLnBrk="0" hangingPunct="0">
              <a:spcBef>
                <a:spcPct val="30000"/>
              </a:spcBef>
              <a:defRPr sz="1200">
                <a:solidFill>
                  <a:schemeClr val="tx1"/>
                </a:solidFill>
                <a:latin typeface="Arial" charset="0"/>
              </a:defRPr>
            </a:lvl4pPr>
            <a:lvl5pPr marL="2057400" indent="-228600" defTabSz="944563" eaLnBrk="0" hangingPunct="0">
              <a:spcBef>
                <a:spcPct val="30000"/>
              </a:spcBef>
              <a:defRPr sz="1200">
                <a:solidFill>
                  <a:schemeClr val="tx1"/>
                </a:solidFill>
                <a:latin typeface="Arial" charset="0"/>
              </a:defRPr>
            </a:lvl5pPr>
            <a:lvl6pPr marL="2514600" indent="-228600" defTabSz="944563" eaLnBrk="0" fontAlgn="base" hangingPunct="0">
              <a:spcBef>
                <a:spcPct val="30000"/>
              </a:spcBef>
              <a:spcAft>
                <a:spcPct val="0"/>
              </a:spcAft>
              <a:defRPr sz="1200">
                <a:solidFill>
                  <a:schemeClr val="tx1"/>
                </a:solidFill>
                <a:latin typeface="Arial" charset="0"/>
              </a:defRPr>
            </a:lvl6pPr>
            <a:lvl7pPr marL="2971800" indent="-228600" defTabSz="944563" eaLnBrk="0" fontAlgn="base" hangingPunct="0">
              <a:spcBef>
                <a:spcPct val="30000"/>
              </a:spcBef>
              <a:spcAft>
                <a:spcPct val="0"/>
              </a:spcAft>
              <a:defRPr sz="1200">
                <a:solidFill>
                  <a:schemeClr val="tx1"/>
                </a:solidFill>
                <a:latin typeface="Arial" charset="0"/>
              </a:defRPr>
            </a:lvl7pPr>
            <a:lvl8pPr marL="3429000" indent="-228600" defTabSz="944563" eaLnBrk="0" fontAlgn="base" hangingPunct="0">
              <a:spcBef>
                <a:spcPct val="30000"/>
              </a:spcBef>
              <a:spcAft>
                <a:spcPct val="0"/>
              </a:spcAft>
              <a:defRPr sz="1200">
                <a:solidFill>
                  <a:schemeClr val="tx1"/>
                </a:solidFill>
                <a:latin typeface="Arial" charset="0"/>
              </a:defRPr>
            </a:lvl8pPr>
            <a:lvl9pPr marL="3886200" indent="-228600" defTabSz="9445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B38FD44-5F90-4740-B7FD-FCC5A93D726A}" type="slidenum">
              <a:rPr lang="sv-SE" altLang="nl-BE" smtClean="0">
                <a:ea typeface="ＭＳ Ｐゴシック" pitchFamily="34" charset="-128"/>
              </a:rPr>
              <a:pPr eaLnBrk="1" hangingPunct="1">
                <a:spcBef>
                  <a:spcPct val="0"/>
                </a:spcBef>
              </a:pPr>
              <a:t>52</a:t>
            </a:fld>
            <a:endParaRPr lang="sv-SE" altLang="nl-BE" smtClean="0">
              <a:ea typeface="ＭＳ Ｐゴシック" pitchFamily="34" charset="-128"/>
            </a:endParaRPr>
          </a:p>
        </p:txBody>
      </p:sp>
      <p:sp>
        <p:nvSpPr>
          <p:cNvPr id="125955" name="Rectangle 2"/>
          <p:cNvSpPr>
            <a:spLocks noGrp="1" noRot="1" noChangeAspect="1" noChangeArrowheads="1" noTextEdit="1"/>
          </p:cNvSpPr>
          <p:nvPr>
            <p:ph type="sldImg"/>
          </p:nvPr>
        </p:nvSpPr>
        <p:spPr>
          <a:ln/>
        </p:spPr>
      </p:sp>
      <p:sp>
        <p:nvSpPr>
          <p:cNvPr id="136196" name="Rectangle 3"/>
          <p:cNvSpPr>
            <a:spLocks noGrp="1" noChangeArrowheads="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r>
              <a:rPr lang="en-US" altLang="en-US" dirty="0" err="1" smtClean="0">
                <a:ea typeface="ＭＳ Ｐゴシック" pitchFamily="34" charset="-128"/>
              </a:rPr>
              <a:t>Waar</a:t>
            </a:r>
            <a:r>
              <a:rPr lang="en-US" altLang="en-US" dirty="0" smtClean="0">
                <a:ea typeface="ＭＳ Ｐゴシック" pitchFamily="34" charset="-128"/>
              </a:rPr>
              <a:t> </a:t>
            </a:r>
            <a:r>
              <a:rPr lang="en-US" altLang="en-US" dirty="0" err="1" smtClean="0">
                <a:ea typeface="ＭＳ Ｐゴシック" pitchFamily="34" charset="-128"/>
              </a:rPr>
              <a:t>veteraanbomen</a:t>
            </a:r>
            <a:r>
              <a:rPr lang="en-US" altLang="en-US" dirty="0" smtClean="0">
                <a:ea typeface="ＭＳ Ｐゴシック" pitchFamily="34" charset="-128"/>
              </a:rPr>
              <a:t> </a:t>
            </a:r>
            <a:r>
              <a:rPr lang="en-US" altLang="en-US" dirty="0" err="1" smtClean="0">
                <a:ea typeface="ＭＳ Ｐゴシック" pitchFamily="34" charset="-128"/>
              </a:rPr>
              <a:t>staan</a:t>
            </a:r>
            <a:r>
              <a:rPr lang="en-US" altLang="en-US" dirty="0" smtClean="0">
                <a:ea typeface="ＭＳ Ｐゴシック" pitchFamily="34" charset="-128"/>
              </a:rPr>
              <a:t> </a:t>
            </a:r>
            <a:r>
              <a:rPr lang="en-US" altLang="en-US" dirty="0" err="1" smtClean="0">
                <a:ea typeface="ＭＳ Ｐゴシック" pitchFamily="34" charset="-128"/>
              </a:rPr>
              <a:t>heeft</a:t>
            </a:r>
            <a:r>
              <a:rPr lang="en-US" altLang="en-US" dirty="0" smtClean="0">
                <a:ea typeface="ＭＳ Ｐゴシック" pitchFamily="34" charset="-128"/>
              </a:rPr>
              <a:t> </a:t>
            </a:r>
            <a:r>
              <a:rPr lang="en-US" altLang="en-US" dirty="0" err="1" smtClean="0">
                <a:ea typeface="ＭＳ Ｐゴシック" pitchFamily="34" charset="-128"/>
              </a:rPr>
              <a:t>een</a:t>
            </a:r>
            <a:r>
              <a:rPr lang="en-US" altLang="en-US" dirty="0" smtClean="0">
                <a:ea typeface="ＭＳ Ｐゴシック" pitchFamily="34" charset="-128"/>
              </a:rPr>
              <a:t> </a:t>
            </a:r>
            <a:r>
              <a:rPr lang="en-US" altLang="en-US" dirty="0" err="1" smtClean="0">
                <a:ea typeface="ＭＳ Ｐゴシック" pitchFamily="34" charset="-128"/>
              </a:rPr>
              <a:t>invloed</a:t>
            </a:r>
            <a:r>
              <a:rPr lang="en-US" altLang="en-US" dirty="0" smtClean="0">
                <a:ea typeface="ＭＳ Ｐゴシック" pitchFamily="34" charset="-128"/>
              </a:rPr>
              <a:t> op de </a:t>
            </a:r>
            <a:r>
              <a:rPr lang="en-US" altLang="en-US" dirty="0" err="1" smtClean="0">
                <a:ea typeface="ＭＳ Ｐゴシック" pitchFamily="34" charset="-128"/>
              </a:rPr>
              <a:t>beheerkeuzes</a:t>
            </a:r>
            <a:r>
              <a:rPr lang="en-US" altLang="en-US" dirty="0" smtClean="0">
                <a:ea typeface="ＭＳ Ｐゴシック" pitchFamily="34" charset="-128"/>
              </a:rPr>
              <a:t>. </a:t>
            </a:r>
            <a:r>
              <a:rPr lang="en-US" altLang="en-US" dirty="0" err="1" smtClean="0">
                <a:ea typeface="ＭＳ Ｐゴシック" pitchFamily="34" charset="-128"/>
              </a:rPr>
              <a:t>Cultuurhistorische</a:t>
            </a:r>
            <a:r>
              <a:rPr lang="en-US" altLang="en-US" dirty="0" smtClean="0">
                <a:ea typeface="ＭＳ Ｐゴシック" pitchFamily="34" charset="-128"/>
              </a:rPr>
              <a:t> </a:t>
            </a:r>
            <a:r>
              <a:rPr lang="en-US" altLang="en-US" dirty="0" err="1" smtClean="0">
                <a:ea typeface="ＭＳ Ｐゴシック" pitchFamily="34" charset="-128"/>
              </a:rPr>
              <a:t>aspecten</a:t>
            </a:r>
            <a:r>
              <a:rPr lang="en-US" altLang="en-US" dirty="0" smtClean="0">
                <a:ea typeface="ＭＳ Ｐゴシック" pitchFamily="34" charset="-128"/>
              </a:rPr>
              <a:t> </a:t>
            </a:r>
            <a:r>
              <a:rPr lang="en-US" altLang="en-US" dirty="0" err="1" smtClean="0">
                <a:ea typeface="ＭＳ Ｐゴシック" pitchFamily="34" charset="-128"/>
              </a:rPr>
              <a:t>moeten</a:t>
            </a:r>
            <a:r>
              <a:rPr lang="en-US" altLang="en-US" dirty="0" smtClean="0">
                <a:ea typeface="ＭＳ Ｐゴシック" pitchFamily="34" charset="-128"/>
              </a:rPr>
              <a:t> </a:t>
            </a:r>
            <a:r>
              <a:rPr lang="en-US" altLang="en-US" dirty="0" err="1" smtClean="0">
                <a:ea typeface="ＭＳ Ｐゴシック" pitchFamily="34" charset="-128"/>
              </a:rPr>
              <a:t>mee</a:t>
            </a:r>
            <a:r>
              <a:rPr lang="en-US" altLang="en-US" dirty="0" smtClean="0">
                <a:ea typeface="ＭＳ Ｐゴシック" pitchFamily="34" charset="-128"/>
              </a:rPr>
              <a:t> in </a:t>
            </a:r>
            <a:r>
              <a:rPr lang="en-US" altLang="en-US" dirty="0" err="1" smtClean="0">
                <a:ea typeface="ＭＳ Ｐゴシック" pitchFamily="34" charset="-128"/>
              </a:rPr>
              <a:t>rekening</a:t>
            </a:r>
            <a:r>
              <a:rPr lang="en-US" altLang="en-US" dirty="0" smtClean="0">
                <a:ea typeface="ＭＳ Ｐゴシック" pitchFamily="34" charset="-128"/>
              </a:rPr>
              <a:t> </a:t>
            </a:r>
            <a:r>
              <a:rPr lang="en-US" altLang="en-US" dirty="0" err="1" smtClean="0">
                <a:ea typeface="ＭＳ Ｐゴシック" pitchFamily="34" charset="-128"/>
              </a:rPr>
              <a:t>gebracht</a:t>
            </a:r>
            <a:r>
              <a:rPr lang="en-US" altLang="en-US" dirty="0" smtClean="0">
                <a:ea typeface="ＭＳ Ｐゴシック" pitchFamily="34" charset="-128"/>
              </a:rPr>
              <a:t> </a:t>
            </a:r>
            <a:r>
              <a:rPr lang="en-US" altLang="en-US" dirty="0" err="1" smtClean="0">
                <a:ea typeface="ＭＳ Ｐゴシック" pitchFamily="34" charset="-128"/>
              </a:rPr>
              <a:t>worden</a:t>
            </a:r>
            <a:r>
              <a:rPr lang="en-US" altLang="en-US" dirty="0" smtClean="0">
                <a:ea typeface="ＭＳ Ｐゴシック" pitchFamily="34" charset="-128"/>
              </a:rPr>
              <a:t>.</a:t>
            </a:r>
          </a:p>
          <a:p>
            <a:pPr eaLnBrk="1" hangingPunct="1">
              <a:defRPr/>
            </a:pPr>
            <a:r>
              <a:rPr lang="en-US" altLang="en-US" dirty="0" err="1" smtClean="0">
                <a:ea typeface="ＭＳ Ｐゴシック" pitchFamily="34" charset="-128"/>
              </a:rPr>
              <a:t>Sommige</a:t>
            </a:r>
            <a:r>
              <a:rPr lang="en-US" altLang="en-US" dirty="0" smtClean="0">
                <a:ea typeface="ＭＳ Ｐゴシック" pitchFamily="34" charset="-128"/>
              </a:rPr>
              <a:t> </a:t>
            </a:r>
            <a:r>
              <a:rPr lang="en-US" altLang="en-US" dirty="0" err="1" smtClean="0">
                <a:ea typeface="ＭＳ Ｐゴシック" pitchFamily="34" charset="-128"/>
              </a:rPr>
              <a:t>veteraanbomen</a:t>
            </a:r>
            <a:r>
              <a:rPr lang="en-US" altLang="en-US" dirty="0" smtClean="0">
                <a:ea typeface="ＭＳ Ｐゴシック" pitchFamily="34" charset="-128"/>
              </a:rPr>
              <a:t> </a:t>
            </a:r>
            <a:r>
              <a:rPr lang="en-US" altLang="en-US" dirty="0" err="1" smtClean="0">
                <a:ea typeface="ＭＳ Ｐゴシック" pitchFamily="34" charset="-128"/>
              </a:rPr>
              <a:t>staan</a:t>
            </a:r>
            <a:r>
              <a:rPr lang="en-US" altLang="en-US" dirty="0" smtClean="0">
                <a:ea typeface="ＭＳ Ｐゴシック" pitchFamily="34" charset="-128"/>
              </a:rPr>
              <a:t> in </a:t>
            </a:r>
            <a:r>
              <a:rPr lang="en-US" altLang="en-US" dirty="0" err="1" smtClean="0">
                <a:ea typeface="ＭＳ Ｐゴシック" pitchFamily="34" charset="-128"/>
              </a:rPr>
              <a:t>bossen</a:t>
            </a:r>
            <a:r>
              <a:rPr lang="en-US" altLang="en-US" dirty="0" smtClean="0">
                <a:ea typeface="ＭＳ Ｐゴシック" pitchFamily="34" charset="-128"/>
              </a:rPr>
              <a:t>, maar </a:t>
            </a:r>
            <a:r>
              <a:rPr lang="en-US" altLang="en-US" dirty="0" err="1" smtClean="0">
                <a:ea typeface="ＭＳ Ｐゴシック" pitchFamily="34" charset="-128"/>
              </a:rPr>
              <a:t>vaak</a:t>
            </a:r>
            <a:r>
              <a:rPr lang="en-US" altLang="en-US" dirty="0" smtClean="0">
                <a:ea typeface="ＭＳ Ｐゴシック" pitchFamily="34" charset="-128"/>
              </a:rPr>
              <a:t> </a:t>
            </a:r>
            <a:r>
              <a:rPr lang="en-US" altLang="en-US" dirty="0" err="1" smtClean="0">
                <a:ea typeface="ＭＳ Ｐゴシック" pitchFamily="34" charset="-128"/>
              </a:rPr>
              <a:t>staan</a:t>
            </a:r>
            <a:r>
              <a:rPr lang="en-US" altLang="en-US" dirty="0" smtClean="0">
                <a:ea typeface="ＭＳ Ｐゴシック" pitchFamily="34" charset="-128"/>
              </a:rPr>
              <a:t> </a:t>
            </a:r>
            <a:r>
              <a:rPr lang="en-US" altLang="en-US" dirty="0" err="1" smtClean="0">
                <a:ea typeface="ＭＳ Ｐゴシック" pitchFamily="34" charset="-128"/>
              </a:rPr>
              <a:t>ze</a:t>
            </a:r>
            <a:r>
              <a:rPr lang="en-US" altLang="en-US" dirty="0" smtClean="0">
                <a:ea typeface="ＭＳ Ｐゴシック" pitchFamily="34" charset="-128"/>
              </a:rPr>
              <a:t> </a:t>
            </a:r>
            <a:r>
              <a:rPr lang="en-US" altLang="en-US" dirty="0" err="1" smtClean="0">
                <a:ea typeface="ＭＳ Ｐゴシック" pitchFamily="34" charset="-128"/>
              </a:rPr>
              <a:t>ook</a:t>
            </a:r>
            <a:r>
              <a:rPr lang="en-US" altLang="en-US" dirty="0" smtClean="0">
                <a:ea typeface="ＭＳ Ｐゴシック" pitchFamily="34" charset="-128"/>
              </a:rPr>
              <a:t> in </a:t>
            </a:r>
            <a:r>
              <a:rPr lang="en-US" altLang="en-US" dirty="0" err="1" smtClean="0">
                <a:ea typeface="ＭＳ Ｐゴシック" pitchFamily="34" charset="-128"/>
              </a:rPr>
              <a:t>meer</a:t>
            </a:r>
            <a:r>
              <a:rPr lang="en-US" altLang="en-US" dirty="0" smtClean="0">
                <a:ea typeface="ＭＳ Ｐゴシック" pitchFamily="34" charset="-128"/>
              </a:rPr>
              <a:t> ‘</a:t>
            </a:r>
            <a:r>
              <a:rPr lang="en-US" altLang="en-US" dirty="0" err="1" smtClean="0">
                <a:ea typeface="ＭＳ Ｐゴシック" pitchFamily="34" charset="-128"/>
              </a:rPr>
              <a:t>menselijk</a:t>
            </a:r>
            <a:r>
              <a:rPr lang="en-US" altLang="en-US" dirty="0" smtClean="0">
                <a:ea typeface="ＭＳ Ｐゴシック" pitchFamily="34" charset="-128"/>
              </a:rPr>
              <a:t>’ </a:t>
            </a:r>
            <a:r>
              <a:rPr lang="en-US" altLang="en-US" dirty="0" err="1" smtClean="0">
                <a:ea typeface="ＭＳ Ｐゴシック" pitchFamily="34" charset="-128"/>
              </a:rPr>
              <a:t>landschappen</a:t>
            </a:r>
            <a:r>
              <a:rPr lang="en-US" altLang="en-US" dirty="0" smtClean="0">
                <a:ea typeface="ＭＳ Ｐゴシック" pitchFamily="34" charset="-128"/>
              </a:rPr>
              <a:t>, </a:t>
            </a:r>
            <a:r>
              <a:rPr lang="en-US" altLang="en-US" dirty="0" err="1" smtClean="0">
                <a:ea typeface="ＭＳ Ｐゴシック" pitchFamily="34" charset="-128"/>
              </a:rPr>
              <a:t>zoals</a:t>
            </a:r>
            <a:r>
              <a:rPr lang="en-US" altLang="en-US" dirty="0" smtClean="0">
                <a:ea typeface="ＭＳ Ｐゴシック" pitchFamily="34" charset="-128"/>
              </a:rPr>
              <a:t>:</a:t>
            </a:r>
          </a:p>
          <a:p>
            <a:pPr marL="171450" indent="-171450" eaLnBrk="1" hangingPunct="1">
              <a:buFont typeface="Arial" charset="0"/>
              <a:buChar char="•"/>
              <a:defRPr/>
            </a:pPr>
            <a:r>
              <a:rPr lang="en-US" altLang="en-US" dirty="0" err="1" smtClean="0">
                <a:ea typeface="ＭＳ Ｐゴシック" pitchFamily="34" charset="-128"/>
              </a:rPr>
              <a:t>Dreven</a:t>
            </a:r>
            <a:endParaRPr lang="en-US" altLang="en-US" dirty="0" smtClean="0">
              <a:ea typeface="ＭＳ Ｐゴシック" pitchFamily="34" charset="-128"/>
            </a:endParaRPr>
          </a:p>
          <a:p>
            <a:pPr marL="171450" indent="-171450" eaLnBrk="1" hangingPunct="1">
              <a:buFont typeface="Arial" charset="0"/>
              <a:buChar char="•"/>
              <a:defRPr/>
            </a:pPr>
            <a:r>
              <a:rPr lang="en-US" altLang="en-US" dirty="0" err="1" smtClean="0">
                <a:ea typeface="ＭＳ Ｐゴシック" pitchFamily="34" charset="-128"/>
              </a:rPr>
              <a:t>Bosweiden</a:t>
            </a:r>
            <a:endParaRPr lang="en-US" altLang="en-US" dirty="0" smtClean="0">
              <a:ea typeface="ＭＳ Ｐゴシック" pitchFamily="34" charset="-128"/>
            </a:endParaRPr>
          </a:p>
          <a:p>
            <a:pPr marL="171450" indent="-171450" eaLnBrk="1" hangingPunct="1">
              <a:buFont typeface="Arial" charset="0"/>
              <a:buChar char="•"/>
              <a:defRPr/>
            </a:pPr>
            <a:r>
              <a:rPr lang="en-US" altLang="en-US" dirty="0" err="1" smtClean="0">
                <a:ea typeface="ＭＳ Ｐゴシック" pitchFamily="34" charset="-128"/>
              </a:rPr>
              <a:t>Begraafplaatsen</a:t>
            </a:r>
            <a:endParaRPr lang="en-US" altLang="en-US" dirty="0" smtClean="0">
              <a:ea typeface="ＭＳ Ｐゴシック" pitchFamily="34" charset="-128"/>
            </a:endParaRPr>
          </a:p>
          <a:p>
            <a:pPr marL="171450" indent="-171450" eaLnBrk="1" hangingPunct="1">
              <a:buFont typeface="Arial" charset="0"/>
              <a:buChar char="•"/>
              <a:defRPr/>
            </a:pPr>
            <a:r>
              <a:rPr lang="en-US" altLang="en-US" dirty="0" err="1" smtClean="0">
                <a:ea typeface="ＭＳ Ｐゴシック" pitchFamily="34" charset="-128"/>
              </a:rPr>
              <a:t>Parken</a:t>
            </a:r>
            <a:endParaRPr lang="en-US" altLang="en-US" dirty="0" smtClean="0">
              <a:ea typeface="ＭＳ Ｐゴシック" pitchFamily="34" charset="-128"/>
            </a:endParaRPr>
          </a:p>
          <a:p>
            <a:pPr marL="171450" indent="-171450" eaLnBrk="1" hangingPunct="1">
              <a:buFont typeface="Arial" charset="0"/>
              <a:buChar char="•"/>
              <a:defRPr/>
            </a:pPr>
            <a:r>
              <a:rPr lang="en-US" altLang="en-US" dirty="0" smtClean="0">
                <a:ea typeface="ＭＳ Ｐゴシック" pitchFamily="34" charset="-128"/>
              </a:rPr>
              <a:t>Private </a:t>
            </a:r>
            <a:r>
              <a:rPr lang="en-US" altLang="en-US" dirty="0" err="1" smtClean="0">
                <a:ea typeface="ＭＳ Ｐゴシック" pitchFamily="34" charset="-128"/>
              </a:rPr>
              <a:t>tuinen</a:t>
            </a:r>
            <a:endParaRPr lang="en-US" altLang="en-US" dirty="0" smtClean="0">
              <a:ea typeface="ＭＳ Ｐゴシック" pitchFamily="34" charset="-128"/>
            </a:endParaRPr>
          </a:p>
          <a:p>
            <a:pPr marL="171450" indent="-171450" eaLnBrk="1" hangingPunct="1">
              <a:buFont typeface="Arial" charset="0"/>
              <a:buChar char="•"/>
              <a:defRPr/>
            </a:pPr>
            <a:r>
              <a:rPr lang="en-US" altLang="en-US" dirty="0" err="1" smtClean="0">
                <a:ea typeface="ＭＳ Ｐゴシック" pitchFamily="34" charset="-128"/>
              </a:rPr>
              <a:t>Boerderijen</a:t>
            </a:r>
            <a:endParaRPr lang="en-US" altLang="en-US" dirty="0" smtClean="0">
              <a:ea typeface="ＭＳ Ｐゴシック" pitchFamily="34" charset="-128"/>
            </a:endParaRPr>
          </a:p>
          <a:p>
            <a:pPr marL="171450" indent="-171450" eaLnBrk="1" hangingPunct="1">
              <a:buFont typeface="Arial" charset="0"/>
              <a:buChar char="•"/>
              <a:defRPr/>
            </a:pPr>
            <a:r>
              <a:rPr lang="en-US" altLang="en-US" dirty="0" smtClean="0">
                <a:ea typeface="ＭＳ Ｐゴシック" pitchFamily="34" charset="-128"/>
              </a:rPr>
              <a:t>Hagen</a:t>
            </a:r>
          </a:p>
          <a:p>
            <a:pPr marL="171450" indent="-171450" eaLnBrk="1" hangingPunct="1">
              <a:buFont typeface="Arial" charset="0"/>
              <a:buChar char="•"/>
              <a:defRPr/>
            </a:pPr>
            <a:r>
              <a:rPr lang="en-US" altLang="en-US" dirty="0" err="1" smtClean="0">
                <a:ea typeface="ＭＳ Ｐゴシック" pitchFamily="34" charset="-128"/>
              </a:rPr>
              <a:t>Steden</a:t>
            </a:r>
            <a:endParaRPr lang="en-US" altLang="en-US" dirty="0" smtClean="0">
              <a:ea typeface="ＭＳ Ｐゴシック" pitchFamily="34" charset="-128"/>
            </a:endParaRPr>
          </a:p>
          <a:p>
            <a:pPr marL="171450" indent="-171450" eaLnBrk="1" hangingPunct="1">
              <a:buFont typeface="Arial" charset="0"/>
              <a:buChar char="•"/>
              <a:defRPr/>
            </a:pPr>
            <a:r>
              <a:rPr lang="en-US" altLang="en-US" dirty="0" smtClean="0">
                <a:ea typeface="ＭＳ Ｐゴシック" pitchFamily="34" charset="-128"/>
              </a:rPr>
              <a:t>…</a:t>
            </a:r>
          </a:p>
          <a:p>
            <a:pPr eaLnBrk="1" hangingPunct="1">
              <a:defRPr/>
            </a:pPr>
            <a:endParaRPr lang="en-US" altLang="en-US" dirty="0" smtClean="0">
              <a:ea typeface="ＭＳ Ｐゴシック" pitchFamily="34" charset="-128"/>
            </a:endParaRPr>
          </a:p>
          <a:p>
            <a:pPr eaLnBrk="1" hangingPunct="1">
              <a:defRPr/>
            </a:pPr>
            <a:endParaRPr lang="en-US" dirty="0" smtClean="0">
              <a:ea typeface="ＭＳ Ｐゴシック" pitchFamily="34" charset="-128"/>
            </a:endParaRPr>
          </a:p>
          <a:p>
            <a:pPr eaLnBrk="1" hangingPunct="1">
              <a:defRPr/>
            </a:pPr>
            <a:endParaRPr lang="en-US" dirty="0" smtClean="0">
              <a:ea typeface="ＭＳ Ｐゴシック" pitchFamily="34" charset="-128"/>
            </a:endParaRPr>
          </a:p>
        </p:txBody>
      </p:sp>
      <p:sp>
        <p:nvSpPr>
          <p:cNvPr id="125957"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25958"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a:ln/>
        </p:spPr>
      </p:sp>
      <p:sp>
        <p:nvSpPr>
          <p:cNvPr id="1269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Beheer van de bomen in het verleden was niet per se verkeerd, maar kan wel grote gevolgen hebben voor de toekomst van de boom</a:t>
            </a:r>
          </a:p>
          <a:p>
            <a:r>
              <a:rPr lang="en-US" altLang="en-US" smtClean="0"/>
              <a:t>Bv. Bij verwaarloosde knotbomen</a:t>
            </a:r>
          </a:p>
        </p:txBody>
      </p:sp>
      <p:sp>
        <p:nvSpPr>
          <p:cNvPr id="1269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1672499-BE6A-41FC-9133-432707935AA0}" type="slidenum">
              <a:rPr lang="en-GB" altLang="nl-BE" smtClean="0"/>
              <a:pPr eaLnBrk="1" hangingPunct="1">
                <a:spcBef>
                  <a:spcPct val="0"/>
                </a:spcBef>
              </a:pPr>
              <a:t>53</a:t>
            </a:fld>
            <a:endParaRPr lang="en-GB" altLang="nl-BE" smtClean="0"/>
          </a:p>
        </p:txBody>
      </p:sp>
      <p:sp>
        <p:nvSpPr>
          <p:cNvPr id="126981"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26982"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spcBef>
                <a:spcPct val="30000"/>
              </a:spcBef>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74A4631D-727B-47DE-AC1D-1ACA3C905CC5}" type="slidenum">
              <a:rPr lang="en-GB" altLang="en-US" smtClean="0"/>
              <a:pPr eaLnBrk="1" hangingPunct="1">
                <a:spcBef>
                  <a:spcPct val="0"/>
                </a:spcBef>
              </a:pPr>
              <a:t>54</a:t>
            </a:fld>
            <a:endParaRPr lang="en-GB" altLang="en-US" smtClean="0"/>
          </a:p>
        </p:txBody>
      </p:sp>
      <p:sp>
        <p:nvSpPr>
          <p:cNvPr id="128003" name="Rectangle 2"/>
          <p:cNvSpPr>
            <a:spLocks noGrp="1" noRot="1" noChangeAspect="1" noChangeArrowheads="1" noTextEdit="1"/>
          </p:cNvSpPr>
          <p:nvPr>
            <p:ph type="sldImg"/>
          </p:nvPr>
        </p:nvSpPr>
        <p:spPr>
          <a:xfrm>
            <a:off x="922338" y="739775"/>
            <a:ext cx="4953000" cy="3716338"/>
          </a:xfrm>
          <a:ln/>
        </p:spPr>
      </p:sp>
      <p:sp>
        <p:nvSpPr>
          <p:cNvPr id="128004" name="Rectangle 3"/>
          <p:cNvSpPr>
            <a:spLocks noGrp="1" noChangeArrowheads="1"/>
          </p:cNvSpPr>
          <p:nvPr>
            <p:ph type="body" idx="1"/>
          </p:nvPr>
        </p:nvSpPr>
        <p:spPr>
          <a:xfrm>
            <a:off x="679450" y="4705350"/>
            <a:ext cx="5435600" cy="44608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Meer problemen … deze zijn vanzelfsprekend</a:t>
            </a: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a:ln/>
        </p:spPr>
      </p:sp>
      <p:sp>
        <p:nvSpPr>
          <p:cNvPr id="1290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290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spcBef>
                <a:spcPct val="30000"/>
              </a:spcBef>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7C45FEA5-84F5-4206-8218-B2B4D238A050}" type="slidenum">
              <a:rPr lang="en-GB" altLang="en-US" smtClean="0"/>
              <a:pPr eaLnBrk="1" hangingPunct="1">
                <a:spcBef>
                  <a:spcPct val="0"/>
                </a:spcBef>
              </a:pPr>
              <a:t>55</a:t>
            </a:fld>
            <a:endParaRPr lang="en-GB" altLang="en-U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a:ln/>
        </p:spPr>
      </p:sp>
      <p:sp>
        <p:nvSpPr>
          <p:cNvPr id="134147"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sv-SE" altLang="en-US" dirty="0" smtClean="0"/>
              <a:t>Problemen kunnen ook de individuele boom overstijgen, problemen op site-niveau beïnvloeden het beheer en/of de waarde van veteraanbomen, bv.:</a:t>
            </a:r>
          </a:p>
          <a:p>
            <a:pPr marL="171450" indent="-171450">
              <a:buFont typeface="Arial" charset="0"/>
              <a:buChar char="•"/>
              <a:defRPr/>
            </a:pPr>
            <a:r>
              <a:rPr lang="sv-SE" altLang="en-US" dirty="0" smtClean="0"/>
              <a:t>Een generatiekloof (veel oude bomen, weinig vervangers) is niet noodzakelijk een probleem voor de boom zelf, maar is wel een groot probleem vanuit ecologisch standpunt (voor alle geassocieerde organismen)</a:t>
            </a:r>
          </a:p>
          <a:p>
            <a:pPr marL="171450" indent="-171450">
              <a:buFont typeface="Arial" charset="0"/>
              <a:buChar char="•"/>
              <a:defRPr/>
            </a:pPr>
            <a:r>
              <a:rPr lang="sv-SE" altLang="en-US" dirty="0" smtClean="0"/>
              <a:t>Schaduw kan het gevolg zijn van aanplanting of natuurlijke verjonging, bv. Bij het wegvallen van begrazing</a:t>
            </a:r>
          </a:p>
        </p:txBody>
      </p:sp>
      <p:sp>
        <p:nvSpPr>
          <p:cNvPr id="1300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spcBef>
                <a:spcPct val="30000"/>
              </a:spcBef>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3F15E5A3-E5D2-4C5A-9DF8-513982E8B6BC}" type="slidenum">
              <a:rPr lang="en-GB" altLang="en-US" smtClean="0"/>
              <a:pPr eaLnBrk="1" hangingPunct="1">
                <a:spcBef>
                  <a:spcPct val="0"/>
                </a:spcBef>
              </a:pPr>
              <a:t>56</a:t>
            </a:fld>
            <a:endParaRPr lang="en-GB" altLang="en-U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C5C7904-D5BC-4E34-8FE3-D415192F6946}" type="slidenum">
              <a:rPr lang="en-GB" altLang="nl-BE" smtClean="0"/>
              <a:pPr eaLnBrk="1" hangingPunct="1">
                <a:spcBef>
                  <a:spcPct val="0"/>
                </a:spcBef>
              </a:pPr>
              <a:t>57</a:t>
            </a:fld>
            <a:endParaRPr lang="en-GB" altLang="nl-BE" smtClean="0"/>
          </a:p>
        </p:txBody>
      </p:sp>
      <p:sp>
        <p:nvSpPr>
          <p:cNvPr id="131075" name="Rectangle 2"/>
          <p:cNvSpPr>
            <a:spLocks noGrp="1" noRot="1" noChangeAspect="1" noChangeArrowheads="1" noTextEdit="1"/>
          </p:cNvSpPr>
          <p:nvPr>
            <p:ph type="sldImg"/>
          </p:nvPr>
        </p:nvSpPr>
        <p:spPr>
          <a:ln/>
        </p:spPr>
      </p:sp>
      <p:sp>
        <p:nvSpPr>
          <p:cNvPr id="13107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Veteraanbomen verschillen van jongere bomen omdat…</a:t>
            </a:r>
          </a:p>
          <a:p>
            <a:pPr eaLnBrk="1" hangingPunct="1"/>
            <a:endParaRPr lang="en-US" altLang="en-US" smtClean="0"/>
          </a:p>
          <a:p>
            <a:pPr eaLnBrk="1" hangingPunct="1"/>
            <a:r>
              <a:rPr lang="en-US" altLang="en-US" smtClean="0"/>
              <a:t>Vaak hebben de functionele delen van een veteraanboom wel nog een zeer hoge vitaliteit. Het voornaamste aspect van hun kwetsbaarheid is het feit dat ze in een fase van kroonreductie zitten, eerder dan in een expansieve groeifase. Maar dit hoeft niet per se samen te gaan met een lage vitaliteit of slechte conditie.</a:t>
            </a:r>
          </a:p>
        </p:txBody>
      </p:sp>
      <p:sp>
        <p:nvSpPr>
          <p:cNvPr id="131077"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31078"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spcBef>
                <a:spcPct val="30000"/>
              </a:spcBef>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446C99E-817F-4559-9EC3-25934F284A9E}" type="slidenum">
              <a:rPr lang="en-GB" altLang="en-US" smtClean="0"/>
              <a:pPr eaLnBrk="1" hangingPunct="1">
                <a:spcBef>
                  <a:spcPct val="0"/>
                </a:spcBef>
              </a:pPr>
              <a:t>58</a:t>
            </a:fld>
            <a:endParaRPr lang="en-GB" altLang="en-US" smtClean="0"/>
          </a:p>
        </p:txBody>
      </p:sp>
      <p:sp>
        <p:nvSpPr>
          <p:cNvPr id="132099" name="Rectangle 2"/>
          <p:cNvSpPr>
            <a:spLocks noGrp="1" noRot="1" noChangeAspect="1" noChangeArrowheads="1" noTextEdit="1"/>
          </p:cNvSpPr>
          <p:nvPr>
            <p:ph type="sldImg"/>
          </p:nvPr>
        </p:nvSpPr>
        <p:spPr>
          <a:ln/>
        </p:spPr>
      </p:sp>
      <p:sp>
        <p:nvSpPr>
          <p:cNvPr id="1321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Een oud eik in een begraasde bosweide vraagt waarschijnlijk geen beheer. De kroon is (natuurlijk) gereduceerd en er is geen concurrentie.  </a:t>
            </a: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ijdelijke aanduiding voor dia-afbeelding 1"/>
          <p:cNvSpPr>
            <a:spLocks noGrp="1" noRot="1" noChangeAspect="1" noTextEdit="1"/>
          </p:cNvSpPr>
          <p:nvPr>
            <p:ph type="sldImg"/>
          </p:nvPr>
        </p:nvSpPr>
        <p:spPr>
          <a:ln/>
        </p:spPr>
      </p:sp>
      <p:sp>
        <p:nvSpPr>
          <p:cNvPr id="133123" name="Tijdelijke aanduiding voor notiti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Deze tamme kastanje staat naast een weg door het bos. De weg wordt gebruikt door een toeristentreintje en de boom wordt omringd door jonge beuken. De kastanje is beschadigd bij de aanleg en het beheer van de weg en wordt beschaduwd door de jonge bomen.</a:t>
            </a:r>
          </a:p>
          <a:p>
            <a:endParaRPr lang="nl-BE" altLang="nl-BE" smtClean="0"/>
          </a:p>
        </p:txBody>
      </p:sp>
      <p:sp>
        <p:nvSpPr>
          <p:cNvPr id="133124" name="Tijdelijke aanduiding voor koptekst 3"/>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
        <p:nvSpPr>
          <p:cNvPr id="133125" name="Tijdelijke aanduiding voor datum 4"/>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33126" name="Tijdelijke aanduiding voor dianummer 5"/>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BB58B14-1F10-4B69-A9C7-65DA36062116}" type="slidenum">
              <a:rPr lang="en-GB" altLang="nl-BE" smtClean="0"/>
              <a:pPr eaLnBrk="1" hangingPunct="1">
                <a:spcBef>
                  <a:spcPct val="0"/>
                </a:spcBef>
              </a:pPr>
              <a:t>59</a:t>
            </a:fld>
            <a:endParaRPr lang="en-GB" altLang="nl-BE"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ijdelijke aanduiding voor dia-afbeelding 1"/>
          <p:cNvSpPr>
            <a:spLocks noGrp="1" noRot="1" noChangeAspect="1" noTextEdit="1"/>
          </p:cNvSpPr>
          <p:nvPr>
            <p:ph type="sldImg"/>
          </p:nvPr>
        </p:nvSpPr>
        <p:spPr>
          <a:ln/>
        </p:spPr>
      </p:sp>
      <p:sp>
        <p:nvSpPr>
          <p:cNvPr id="134147" name="Tijdelijke aanduiding voor notiti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Calibri" pitchFamily="34" charset="0"/>
              </a:rPr>
              <a:t>Welke impact heeft vroeger beheer?</a:t>
            </a:r>
          </a:p>
          <a:p>
            <a:r>
              <a:rPr lang="en-GB" altLang="en-US" smtClean="0">
                <a:latin typeface="Calibri" pitchFamily="34" charset="0"/>
              </a:rPr>
              <a:t>Zijn er landschappelijke redenen om de bomen te beheren?</a:t>
            </a:r>
          </a:p>
          <a:p>
            <a:r>
              <a:rPr lang="en-GB" altLang="en-US" smtClean="0">
                <a:latin typeface="Calibri" pitchFamily="34" charset="0"/>
              </a:rPr>
              <a:t>Als de bomen breken of omvallen, heeft dit een invloed op de natuurwaarde van de site?</a:t>
            </a:r>
          </a:p>
          <a:p>
            <a:endParaRPr lang="nl-BE" altLang="nl-BE" smtClean="0"/>
          </a:p>
        </p:txBody>
      </p:sp>
      <p:sp>
        <p:nvSpPr>
          <p:cNvPr id="134148" name="Tijdelijke aanduiding voor koptekst 3"/>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
        <p:nvSpPr>
          <p:cNvPr id="134149" name="Tijdelijke aanduiding voor datum 4"/>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34150" name="Tijdelijke aanduiding voor dianummer 5"/>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25367C9-172C-4B2C-9325-D71FB36505FC}" type="slidenum">
              <a:rPr lang="en-GB" altLang="nl-BE" smtClean="0"/>
              <a:pPr eaLnBrk="1" hangingPunct="1">
                <a:spcBef>
                  <a:spcPct val="0"/>
                </a:spcBef>
              </a:pPr>
              <a:t>60</a:t>
            </a:fld>
            <a:endParaRPr lang="en-GB" altLang="nl-BE"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ijdelijke aanduiding voor dia-afbeelding 1"/>
          <p:cNvSpPr>
            <a:spLocks noGrp="1" noRot="1" noChangeAspect="1" noTextEdit="1"/>
          </p:cNvSpPr>
          <p:nvPr>
            <p:ph type="sldImg"/>
          </p:nvPr>
        </p:nvSpPr>
        <p:spPr>
          <a:ln/>
        </p:spPr>
      </p:sp>
      <p:sp>
        <p:nvSpPr>
          <p:cNvPr id="135171" name="Tijdelijke aanduiding voor notiti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Als je beslist dat er werken aan de boom of in de omgeving moeten gebeuren, maak je het best een beheerplan op.</a:t>
            </a:r>
          </a:p>
          <a:p>
            <a:r>
              <a:rPr lang="en-GB" altLang="en-US" smtClean="0"/>
              <a:t>Idealiter krijgt zowel de hele site als elke boom een beheerplan.</a:t>
            </a:r>
          </a:p>
          <a:p>
            <a:r>
              <a:rPr lang="en-GB" altLang="en-US" smtClean="0"/>
              <a:t>Het beheerplan voor een individuele boom kan zeer eenvoudig zijn, bv. een lijntje in een excel-document. Het is vooral het voorafgaande denkproces om een ‘plan’ te maken dat zeer zinvol is.</a:t>
            </a:r>
          </a:p>
        </p:txBody>
      </p:sp>
      <p:sp>
        <p:nvSpPr>
          <p:cNvPr id="135172" name="Tijdelijke aanduiding voor koptekst 3"/>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
        <p:nvSpPr>
          <p:cNvPr id="135173" name="Tijdelijke aanduiding voor datum 4"/>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35174" name="Tijdelijke aanduiding voor dianummer 5"/>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65C3C41-6609-4B22-AA4B-9AACDAC2F3A4}" type="slidenum">
              <a:rPr lang="en-GB" altLang="nl-BE" smtClean="0"/>
              <a:pPr eaLnBrk="1" hangingPunct="1">
                <a:spcBef>
                  <a:spcPct val="0"/>
                </a:spcBef>
              </a:pPr>
              <a:t>61</a:t>
            </a:fld>
            <a:endParaRPr lang="en-GB" altLang="nl-BE"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7425" eaLnBrk="0" hangingPunct="0">
              <a:spcBef>
                <a:spcPct val="30000"/>
              </a:spcBef>
              <a:defRPr sz="1200">
                <a:solidFill>
                  <a:schemeClr val="tx1"/>
                </a:solidFill>
                <a:latin typeface="Arial" charset="0"/>
              </a:defRPr>
            </a:lvl1pPr>
            <a:lvl2pPr marL="742950" indent="-285750" defTabSz="987425" eaLnBrk="0" hangingPunct="0">
              <a:spcBef>
                <a:spcPct val="30000"/>
              </a:spcBef>
              <a:defRPr sz="1200">
                <a:solidFill>
                  <a:schemeClr val="tx1"/>
                </a:solidFill>
                <a:latin typeface="Arial" charset="0"/>
              </a:defRPr>
            </a:lvl2pPr>
            <a:lvl3pPr marL="1143000" indent="-228600" defTabSz="987425" eaLnBrk="0" hangingPunct="0">
              <a:spcBef>
                <a:spcPct val="30000"/>
              </a:spcBef>
              <a:defRPr sz="1200">
                <a:solidFill>
                  <a:schemeClr val="tx1"/>
                </a:solidFill>
                <a:latin typeface="Arial" charset="0"/>
              </a:defRPr>
            </a:lvl3pPr>
            <a:lvl4pPr marL="1600200" indent="-228600" defTabSz="987425" eaLnBrk="0" hangingPunct="0">
              <a:spcBef>
                <a:spcPct val="30000"/>
              </a:spcBef>
              <a:defRPr sz="1200">
                <a:solidFill>
                  <a:schemeClr val="tx1"/>
                </a:solidFill>
                <a:latin typeface="Arial" charset="0"/>
              </a:defRPr>
            </a:lvl4pPr>
            <a:lvl5pPr marL="2057400" indent="-228600" defTabSz="987425" eaLnBrk="0" hangingPunct="0">
              <a:spcBef>
                <a:spcPct val="30000"/>
              </a:spcBef>
              <a:defRPr sz="1200">
                <a:solidFill>
                  <a:schemeClr val="tx1"/>
                </a:solidFill>
                <a:latin typeface="Arial" charset="0"/>
              </a:defRPr>
            </a:lvl5pPr>
            <a:lvl6pPr marL="2514600" indent="-228600" defTabSz="987425" eaLnBrk="0" fontAlgn="base" hangingPunct="0">
              <a:spcBef>
                <a:spcPct val="30000"/>
              </a:spcBef>
              <a:spcAft>
                <a:spcPct val="0"/>
              </a:spcAft>
              <a:defRPr sz="1200">
                <a:solidFill>
                  <a:schemeClr val="tx1"/>
                </a:solidFill>
                <a:latin typeface="Arial" charset="0"/>
              </a:defRPr>
            </a:lvl6pPr>
            <a:lvl7pPr marL="2971800" indent="-228600" defTabSz="987425" eaLnBrk="0" fontAlgn="base" hangingPunct="0">
              <a:spcBef>
                <a:spcPct val="30000"/>
              </a:spcBef>
              <a:spcAft>
                <a:spcPct val="0"/>
              </a:spcAft>
              <a:defRPr sz="1200">
                <a:solidFill>
                  <a:schemeClr val="tx1"/>
                </a:solidFill>
                <a:latin typeface="Arial" charset="0"/>
              </a:defRPr>
            </a:lvl7pPr>
            <a:lvl8pPr marL="3429000" indent="-228600" defTabSz="987425" eaLnBrk="0" fontAlgn="base" hangingPunct="0">
              <a:spcBef>
                <a:spcPct val="30000"/>
              </a:spcBef>
              <a:spcAft>
                <a:spcPct val="0"/>
              </a:spcAft>
              <a:defRPr sz="1200">
                <a:solidFill>
                  <a:schemeClr val="tx1"/>
                </a:solidFill>
                <a:latin typeface="Arial" charset="0"/>
              </a:defRPr>
            </a:lvl8pPr>
            <a:lvl9pPr marL="3886200" indent="-228600" defTabSz="987425"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BA5B022-9C7C-41C3-869D-64700C5D9E50}" type="slidenum">
              <a:rPr lang="en-GB" altLang="en-US" smtClean="0"/>
              <a:pPr eaLnBrk="1" hangingPunct="1">
                <a:spcBef>
                  <a:spcPct val="0"/>
                </a:spcBef>
              </a:pPr>
              <a:t>62</a:t>
            </a:fld>
            <a:endParaRPr lang="en-GB" altLang="en-US" smtClean="0"/>
          </a:p>
        </p:txBody>
      </p:sp>
      <p:sp>
        <p:nvSpPr>
          <p:cNvPr id="136195" name="Rectangle 2"/>
          <p:cNvSpPr>
            <a:spLocks noGrp="1" noRot="1" noChangeAspect="1" noChangeArrowheads="1" noTextEdit="1"/>
          </p:cNvSpPr>
          <p:nvPr>
            <p:ph type="sldImg"/>
          </p:nvPr>
        </p:nvSpPr>
        <p:spPr>
          <a:xfrm>
            <a:off x="923925" y="741363"/>
            <a:ext cx="4948238" cy="3713162"/>
          </a:xfrm>
          <a:ln/>
        </p:spPr>
      </p:sp>
      <p:sp>
        <p:nvSpPr>
          <p:cNvPr id="136196" name="Rectangle 3"/>
          <p:cNvSpPr>
            <a:spLocks noGrp="1" noChangeArrowheads="1"/>
          </p:cNvSpPr>
          <p:nvPr>
            <p:ph type="body" idx="1"/>
          </p:nvPr>
        </p:nvSpPr>
        <p:spPr>
          <a:xfrm>
            <a:off x="908050" y="4705350"/>
            <a:ext cx="4978400" cy="44592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Toon hier de video over de vrijstelling van veteraanbomen. Als dit niet werkt, kun je onderstaande info gebruiken.</a:t>
            </a:r>
          </a:p>
          <a:p>
            <a:pPr eaLnBrk="1" hangingPunct="1"/>
            <a:endParaRPr lang="en-US" altLang="en-US" smtClean="0"/>
          </a:p>
          <a:p>
            <a:pPr eaLnBrk="1" hangingPunct="1"/>
            <a:r>
              <a:rPr lang="en-US" altLang="en-US" smtClean="0"/>
              <a:t>De oplossing is niet gewoon alle bomen rond de veteraanboom wegzagen…</a:t>
            </a:r>
          </a:p>
          <a:p>
            <a:pPr eaLnBrk="1" hangingPunct="1"/>
            <a:r>
              <a:rPr lang="en-US" altLang="en-US" smtClean="0"/>
              <a:t>Vermijd te snelle en overmatige blootstelling van de veteraanbomen, zowel aan licht als aan wind. Dit kan leiden tot sterke opwarming van de schors, gecombineerd met verminderde afkoeling doordat de verdamping vermindert door droogtestress in de bladeren. Het uitdrogen van de bodem door evapo-transpiratie kan voor bijkomende droogtestress zorgen. De boom zal ook meer blootgesteld worden aan wind. Behoud enkele bomen aan de belangrijkste windrichting. Meeldauw kan de problemen met vocht nog versterken.</a:t>
            </a:r>
          </a:p>
          <a:p>
            <a:pPr eaLnBrk="1" hangingPunct="1"/>
            <a:endParaRPr lang="en-US" altLang="en-US" smtClean="0"/>
          </a:p>
          <a:p>
            <a:pPr eaLnBrk="1" hangingPunct="1"/>
            <a:r>
              <a:rPr lang="en-US" altLang="en-US" smtClean="0"/>
              <a:t>Stel vrij in fases</a:t>
            </a:r>
          </a:p>
          <a:p>
            <a:pPr eaLnBrk="1" hangingPunct="1"/>
            <a:r>
              <a:rPr lang="en-US" altLang="en-US" smtClean="0"/>
              <a:t>Bescherm de wortels</a:t>
            </a:r>
          </a:p>
          <a:p>
            <a:pPr eaLnBrk="1" hangingPunct="1"/>
            <a:r>
              <a:rPr lang="en-US" altLang="en-US" smtClean="0"/>
              <a:t>Wacht met snoeien</a:t>
            </a:r>
          </a:p>
          <a:p>
            <a:pPr eaLnBrk="1" hangingPunct="1"/>
            <a:r>
              <a:rPr lang="en-US" altLang="en-US" smtClean="0"/>
              <a:t>Plan het bijkomende beheer, bv. Begrazing</a:t>
            </a:r>
          </a:p>
          <a:p>
            <a:pPr eaLnBrk="1" hangingPunct="1"/>
            <a:r>
              <a:rPr lang="en-US" altLang="en-US" smtClean="0"/>
              <a:t>Wees creatief!</a:t>
            </a: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a:ln/>
        </p:spPr>
      </p:sp>
      <p:sp>
        <p:nvSpPr>
          <p:cNvPr id="1372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Toon de video over het beheer van de omgeving van veteraanbomen. Als dat niet werkt, kun je onderstaande info gebruiken.</a:t>
            </a:r>
          </a:p>
          <a:p>
            <a:endParaRPr lang="en-GB" altLang="en-US" smtClean="0"/>
          </a:p>
          <a:p>
            <a:r>
              <a:rPr lang="en-GB" altLang="en-US" smtClean="0"/>
              <a:t>Problemen: </a:t>
            </a:r>
          </a:p>
          <a:p>
            <a:r>
              <a:rPr lang="en-GB" altLang="en-US" smtClean="0"/>
              <a:t>Intensieve begrazing, wortelschade door machines, stadsuitbreiding, bosbouwmachines</a:t>
            </a:r>
          </a:p>
          <a:p>
            <a:endParaRPr lang="en-GB" altLang="en-US" smtClean="0"/>
          </a:p>
          <a:p>
            <a:r>
              <a:rPr lang="en-GB" altLang="en-US" smtClean="0"/>
              <a:t>Oplossingen:</a:t>
            </a:r>
          </a:p>
          <a:p>
            <a:r>
              <a:rPr lang="en-GB" altLang="en-US" smtClean="0"/>
              <a:t>HAAL DE OORZAAK WEG, takkenril, mulch, meer extensieve begrazing</a:t>
            </a:r>
          </a:p>
        </p:txBody>
      </p:sp>
      <p:sp>
        <p:nvSpPr>
          <p:cNvPr id="1372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spcBef>
                <a:spcPct val="30000"/>
              </a:spcBef>
              <a:defRPr sz="1200">
                <a:solidFill>
                  <a:schemeClr val="tx1"/>
                </a:solidFill>
                <a:latin typeface="Arial" charset="0"/>
              </a:defRPr>
            </a:lvl1pPr>
            <a:lvl2pPr marL="742950" indent="-285750" defTabSz="990600" eaLnBrk="0" hangingPunct="0">
              <a:spcBef>
                <a:spcPct val="30000"/>
              </a:spcBef>
              <a:defRPr sz="1200">
                <a:solidFill>
                  <a:schemeClr val="tx1"/>
                </a:solidFill>
                <a:latin typeface="Arial" charset="0"/>
              </a:defRPr>
            </a:lvl2pPr>
            <a:lvl3pPr marL="1143000" indent="-228600" defTabSz="990600" eaLnBrk="0" hangingPunct="0">
              <a:spcBef>
                <a:spcPct val="30000"/>
              </a:spcBef>
              <a:defRPr sz="1200">
                <a:solidFill>
                  <a:schemeClr val="tx1"/>
                </a:solidFill>
                <a:latin typeface="Arial" charset="0"/>
              </a:defRPr>
            </a:lvl3pPr>
            <a:lvl4pPr marL="1600200" indent="-228600" defTabSz="990600" eaLnBrk="0" hangingPunct="0">
              <a:spcBef>
                <a:spcPct val="30000"/>
              </a:spcBef>
              <a:defRPr sz="1200">
                <a:solidFill>
                  <a:schemeClr val="tx1"/>
                </a:solidFill>
                <a:latin typeface="Arial" charset="0"/>
              </a:defRPr>
            </a:lvl4pPr>
            <a:lvl5pPr marL="2057400" indent="-228600" defTabSz="990600" eaLnBrk="0" hangingPunct="0">
              <a:spcBef>
                <a:spcPct val="30000"/>
              </a:spcBef>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8966F42-DF45-49AC-B28A-E2975B5251CC}" type="slidenum">
              <a:rPr lang="en-GB" altLang="en-US" smtClean="0"/>
              <a:pPr eaLnBrk="1" hangingPunct="1">
                <a:spcBef>
                  <a:spcPct val="0"/>
                </a:spcBef>
              </a:pPr>
              <a:t>63</a:t>
            </a:fld>
            <a:endParaRPr lang="en-GB" altLang="en-U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TextEdit="1"/>
          </p:cNvSpPr>
          <p:nvPr>
            <p:ph type="sldImg"/>
          </p:nvPr>
        </p:nvSpPr>
        <p:spPr>
          <a:ln/>
        </p:spPr>
      </p:sp>
      <p:sp>
        <p:nvSpPr>
          <p:cNvPr id="1382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Verdeel de groep in kleine groepjes. Elk groepje heeft een blad met foto’s van een boom erop.</a:t>
            </a:r>
          </a:p>
          <a:p>
            <a:r>
              <a:rPr lang="en-GB" altLang="en-US" smtClean="0"/>
              <a:t>De groepjes discussiëren over wat zij zouden doen.</a:t>
            </a:r>
          </a:p>
          <a:p>
            <a:r>
              <a:rPr lang="en-GB" altLang="en-US" smtClean="0"/>
              <a:t>Elk groepje deelt zijn mening met de rest van de groep.</a:t>
            </a:r>
          </a:p>
          <a:p>
            <a:r>
              <a:rPr lang="en-GB" altLang="en-US" smtClean="0"/>
              <a:t>Open een aparte powerpoint met de bomen die je wil bespreken.</a:t>
            </a:r>
          </a:p>
          <a:p>
            <a:r>
              <a:rPr lang="en-GB" altLang="en-US" smtClean="0"/>
              <a:t>Gebruik de bomen op deze slide als voorbeeld van wat je verwacht:</a:t>
            </a:r>
          </a:p>
          <a:p>
            <a:r>
              <a:rPr lang="en-GB" altLang="en-US" smtClean="0"/>
              <a:t>De linkerboom is een linde met 5 stammen. Eén van de stammen is op de schuur gevallen, de boom staat naast een rustige veldweg. De boom heeft een kroonreductie nodig.</a:t>
            </a:r>
          </a:p>
          <a:p>
            <a:r>
              <a:rPr lang="en-GB" altLang="en-US" smtClean="0"/>
              <a:t>De rechterboom staat al meer dan 50 jaar ingesloten in een sparrenbos. De eerste vrijstelling is gebeurd, verdere vrijstelling nodig. De boom is in slechte conditie, dus mogelijk komen de werken te laat. Overweeg of het nog de moeite is om in te grijpen.</a:t>
            </a:r>
          </a:p>
        </p:txBody>
      </p:sp>
      <p:sp>
        <p:nvSpPr>
          <p:cNvPr id="1382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spcBef>
                <a:spcPct val="30000"/>
              </a:spcBef>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589E8E93-7E6A-4CF5-A934-FE9284AE5F59}" type="slidenum">
              <a:rPr lang="en-GB" altLang="en-US" smtClean="0"/>
              <a:pPr eaLnBrk="1" hangingPunct="1">
                <a:spcBef>
                  <a:spcPct val="0"/>
                </a:spcBef>
              </a:pPr>
              <a:t>64</a:t>
            </a:fld>
            <a:endParaRPr lang="en-GB" altLang="en-U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lnSpcReduction="10000"/>
          </a:bodyPr>
          <a:lstStyle/>
          <a:p>
            <a:pPr eaLnBrk="1" hangingPunct="1">
              <a:lnSpc>
                <a:spcPct val="80000"/>
              </a:lnSpc>
              <a:defRPr/>
            </a:pPr>
            <a:r>
              <a:rPr lang="sv-SE" dirty="0" smtClean="0"/>
              <a:t>Moet er echt iets gebeuren?</a:t>
            </a:r>
          </a:p>
          <a:p>
            <a:pPr eaLnBrk="1" hangingPunct="1">
              <a:lnSpc>
                <a:spcPct val="80000"/>
              </a:lnSpc>
              <a:defRPr/>
            </a:pPr>
            <a:r>
              <a:rPr lang="sv-SE" dirty="0" smtClean="0"/>
              <a:t>Kleine reducties kunnen een groot verschil maken</a:t>
            </a:r>
          </a:p>
          <a:p>
            <a:pPr eaLnBrk="1" hangingPunct="1">
              <a:lnSpc>
                <a:spcPct val="80000"/>
              </a:lnSpc>
              <a:defRPr/>
            </a:pPr>
            <a:r>
              <a:rPr lang="sv-SE" dirty="0" smtClean="0"/>
              <a:t>Bomen moeten met een hoge waarschijnlijkheid goed reageren</a:t>
            </a:r>
          </a:p>
          <a:p>
            <a:pPr eaLnBrk="1" hangingPunct="1">
              <a:lnSpc>
                <a:spcPct val="80000"/>
              </a:lnSpc>
              <a:defRPr/>
            </a:pPr>
            <a:r>
              <a:rPr lang="sv-SE" dirty="0" smtClean="0"/>
              <a:t>Vermijd: het verwijderen van (bijna) alle takken ineens, dit zal de kans op overleven sterk verkleinen, zelfs bij soorten die normaal goed reageren, zoals wilg of populier.</a:t>
            </a:r>
          </a:p>
          <a:p>
            <a:pPr eaLnBrk="1" hangingPunct="1">
              <a:lnSpc>
                <a:spcPct val="80000"/>
              </a:lnSpc>
              <a:defRPr/>
            </a:pPr>
            <a:endParaRPr lang="sv-SE" dirty="0" smtClean="0"/>
          </a:p>
          <a:p>
            <a:pPr eaLnBrk="1" hangingPunct="1">
              <a:lnSpc>
                <a:spcPct val="80000"/>
              </a:lnSpc>
              <a:defRPr/>
            </a:pPr>
            <a:r>
              <a:rPr lang="sv-SE" dirty="0" smtClean="0"/>
              <a:t>Het is beter om de boom gefaseerd terug te snoeien. </a:t>
            </a:r>
          </a:p>
          <a:p>
            <a:pPr eaLnBrk="1" hangingPunct="1">
              <a:lnSpc>
                <a:spcPct val="80000"/>
              </a:lnSpc>
              <a:defRPr/>
            </a:pPr>
            <a:r>
              <a:rPr lang="sv-SE" dirty="0" smtClean="0"/>
              <a:t>De foto rechts toont een boom met de hypothetische snoeibeurten. Dit is slechts een zeer ruwe indicatie, want de reële plaats van snoei zal bepaald worden door de reactie van de boom. Houd ook rekening met de kroonvorm, snoei niet noodzakelijk even symmetrisch als bij deze boom aangegeven staat.</a:t>
            </a:r>
          </a:p>
          <a:p>
            <a:pPr eaLnBrk="1" hangingPunct="1">
              <a:lnSpc>
                <a:spcPct val="80000"/>
              </a:lnSpc>
              <a:defRPr/>
            </a:pPr>
            <a:endParaRPr lang="sv-SE" dirty="0" smtClean="0"/>
          </a:p>
          <a:p>
            <a:pPr eaLnBrk="1" hangingPunct="1">
              <a:lnSpc>
                <a:spcPct val="80000"/>
              </a:lnSpc>
              <a:defRPr/>
            </a:pPr>
            <a:r>
              <a:rPr lang="sv-SE" dirty="0" smtClean="0"/>
              <a:t>Elk werk aan de boom moet geëvalueerd worden alvorens je verder gaat, om er zeker van te zijn dat de boom goed reageert.</a:t>
            </a:r>
          </a:p>
        </p:txBody>
      </p:sp>
      <p:sp>
        <p:nvSpPr>
          <p:cNvPr id="1392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spcBef>
                <a:spcPct val="30000"/>
              </a:spcBef>
              <a:defRPr sz="1200">
                <a:solidFill>
                  <a:schemeClr val="tx1"/>
                </a:solidFill>
                <a:latin typeface="Arial" charset="0"/>
              </a:defRPr>
            </a:lvl1pPr>
            <a:lvl2pPr marL="742950" indent="-285750" defTabSz="990600" eaLnBrk="0" hangingPunct="0">
              <a:spcBef>
                <a:spcPct val="30000"/>
              </a:spcBef>
              <a:defRPr sz="1200">
                <a:solidFill>
                  <a:schemeClr val="tx1"/>
                </a:solidFill>
                <a:latin typeface="Arial" charset="0"/>
              </a:defRPr>
            </a:lvl2pPr>
            <a:lvl3pPr marL="1143000" indent="-228600" defTabSz="990600" eaLnBrk="0" hangingPunct="0">
              <a:spcBef>
                <a:spcPct val="30000"/>
              </a:spcBef>
              <a:defRPr sz="1200">
                <a:solidFill>
                  <a:schemeClr val="tx1"/>
                </a:solidFill>
                <a:latin typeface="Arial" charset="0"/>
              </a:defRPr>
            </a:lvl3pPr>
            <a:lvl4pPr marL="1600200" indent="-228600" defTabSz="990600" eaLnBrk="0" hangingPunct="0">
              <a:spcBef>
                <a:spcPct val="30000"/>
              </a:spcBef>
              <a:defRPr sz="1200">
                <a:solidFill>
                  <a:schemeClr val="tx1"/>
                </a:solidFill>
                <a:latin typeface="Arial" charset="0"/>
              </a:defRPr>
            </a:lvl4pPr>
            <a:lvl5pPr marL="2057400" indent="-228600" defTabSz="990600" eaLnBrk="0" hangingPunct="0">
              <a:spcBef>
                <a:spcPct val="30000"/>
              </a:spcBef>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8C6FFEF-0DC7-4D5E-A285-73F866889F2C}" type="slidenum">
              <a:rPr lang="en-GB" altLang="en-US" smtClean="0"/>
              <a:pPr eaLnBrk="1" hangingPunct="1">
                <a:spcBef>
                  <a:spcPct val="0"/>
                </a:spcBef>
              </a:pPr>
              <a:t>65</a:t>
            </a:fld>
            <a:endParaRPr lang="en-GB" alt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TextEdit="1"/>
          </p:cNvSpPr>
          <p:nvPr>
            <p:ph type="sldImg"/>
          </p:nvPr>
        </p:nvSpPr>
        <p:spPr>
          <a:ln/>
        </p:spPr>
      </p:sp>
      <p:sp>
        <p:nvSpPr>
          <p:cNvPr id="145411"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GB" altLang="en-US" dirty="0" err="1" smtClean="0"/>
              <a:t>Beëindig</a:t>
            </a:r>
            <a:r>
              <a:rPr lang="en-GB" altLang="en-US" dirty="0" smtClean="0"/>
              <a:t> de </a:t>
            </a:r>
            <a:r>
              <a:rPr lang="en-GB" altLang="en-US" dirty="0" err="1" smtClean="0"/>
              <a:t>presentatie</a:t>
            </a:r>
            <a:r>
              <a:rPr lang="en-GB" altLang="en-US" dirty="0" smtClean="0"/>
              <a:t> over </a:t>
            </a:r>
            <a:r>
              <a:rPr lang="en-GB" altLang="en-US" dirty="0" err="1" smtClean="0"/>
              <a:t>beheer</a:t>
            </a:r>
            <a:r>
              <a:rPr lang="en-GB" altLang="en-US" dirty="0" smtClean="0"/>
              <a:t> met </a:t>
            </a:r>
            <a:r>
              <a:rPr lang="en-GB" altLang="en-US" dirty="0" err="1" smtClean="0"/>
              <a:t>een</a:t>
            </a:r>
            <a:r>
              <a:rPr lang="en-GB" altLang="en-US" dirty="0" smtClean="0"/>
              <a:t> reminder </a:t>
            </a:r>
            <a:r>
              <a:rPr lang="en-GB" altLang="en-US" dirty="0" err="1" smtClean="0"/>
              <a:t>dat</a:t>
            </a:r>
            <a:r>
              <a:rPr lang="en-GB" altLang="en-US" dirty="0" smtClean="0"/>
              <a:t> </a:t>
            </a:r>
            <a:r>
              <a:rPr lang="en-GB" altLang="en-US" dirty="0" err="1" smtClean="0"/>
              <a:t>toekomstige</a:t>
            </a:r>
            <a:r>
              <a:rPr lang="en-GB" altLang="en-US" dirty="0" smtClean="0"/>
              <a:t> </a:t>
            </a:r>
            <a:r>
              <a:rPr lang="en-GB" altLang="en-US" dirty="0" err="1" smtClean="0"/>
              <a:t>generaties</a:t>
            </a:r>
            <a:r>
              <a:rPr lang="en-GB" altLang="en-US" dirty="0" smtClean="0"/>
              <a:t> </a:t>
            </a:r>
            <a:r>
              <a:rPr lang="en-GB" altLang="en-US" dirty="0" err="1" smtClean="0"/>
              <a:t>veteraanbomen</a:t>
            </a:r>
            <a:r>
              <a:rPr lang="en-GB" altLang="en-US" dirty="0" smtClean="0"/>
              <a:t> </a:t>
            </a:r>
            <a:r>
              <a:rPr lang="en-GB" altLang="en-US" dirty="0" err="1" smtClean="0"/>
              <a:t>nodig</a:t>
            </a:r>
            <a:r>
              <a:rPr lang="en-GB" altLang="en-US" dirty="0" smtClean="0"/>
              <a:t> </a:t>
            </a:r>
            <a:r>
              <a:rPr lang="en-GB" altLang="en-US" dirty="0" err="1" smtClean="0"/>
              <a:t>zijn</a:t>
            </a:r>
            <a:r>
              <a:rPr lang="en-GB" altLang="en-US" dirty="0" smtClean="0"/>
              <a:t>.</a:t>
            </a:r>
          </a:p>
          <a:p>
            <a:pPr>
              <a:defRPr/>
            </a:pPr>
            <a:r>
              <a:rPr lang="en-GB" altLang="en-US" dirty="0" err="1" smtClean="0"/>
              <a:t>Deze</a:t>
            </a:r>
            <a:r>
              <a:rPr lang="en-GB" altLang="en-US" dirty="0" smtClean="0"/>
              <a:t> slide </a:t>
            </a:r>
            <a:r>
              <a:rPr lang="en-GB" altLang="en-US" dirty="0" err="1" smtClean="0"/>
              <a:t>toont</a:t>
            </a:r>
            <a:r>
              <a:rPr lang="en-GB" altLang="en-US" dirty="0" smtClean="0"/>
              <a:t> </a:t>
            </a:r>
            <a:r>
              <a:rPr lang="en-GB" altLang="en-US" dirty="0" err="1" smtClean="0"/>
              <a:t>nieuw</a:t>
            </a:r>
            <a:r>
              <a:rPr lang="en-GB" altLang="en-US" dirty="0" smtClean="0"/>
              <a:t> </a:t>
            </a:r>
            <a:r>
              <a:rPr lang="en-GB" altLang="en-US" dirty="0" err="1" smtClean="0"/>
              <a:t>aangeplante</a:t>
            </a:r>
            <a:r>
              <a:rPr lang="en-GB" altLang="en-US" dirty="0" smtClean="0"/>
              <a:t> </a:t>
            </a:r>
            <a:r>
              <a:rPr lang="en-GB" altLang="en-US" dirty="0" err="1" smtClean="0"/>
              <a:t>bomen</a:t>
            </a:r>
            <a:r>
              <a:rPr lang="en-GB" altLang="en-US" dirty="0" smtClean="0"/>
              <a:t>, </a:t>
            </a:r>
            <a:r>
              <a:rPr lang="en-GB" altLang="en-US" dirty="0" err="1" smtClean="0"/>
              <a:t>wat</a:t>
            </a:r>
            <a:r>
              <a:rPr lang="en-GB" altLang="en-US" dirty="0" smtClean="0"/>
              <a:t> </a:t>
            </a:r>
            <a:r>
              <a:rPr lang="en-GB" altLang="en-US" dirty="0" err="1" smtClean="0"/>
              <a:t>fantastisch</a:t>
            </a:r>
            <a:r>
              <a:rPr lang="en-GB" altLang="en-US" dirty="0" smtClean="0"/>
              <a:t> is. Maar jammer </a:t>
            </a:r>
            <a:r>
              <a:rPr lang="en-GB" altLang="en-US" dirty="0" err="1" smtClean="0"/>
              <a:t>genoeg</a:t>
            </a:r>
            <a:r>
              <a:rPr lang="en-GB" altLang="en-US" dirty="0" smtClean="0"/>
              <a:t> </a:t>
            </a:r>
            <a:r>
              <a:rPr lang="en-GB" altLang="en-US" dirty="0" err="1" smtClean="0"/>
              <a:t>staan</a:t>
            </a:r>
            <a:r>
              <a:rPr lang="en-GB" altLang="en-US" dirty="0" smtClean="0"/>
              <a:t> </a:t>
            </a:r>
            <a:r>
              <a:rPr lang="en-GB" altLang="en-US" dirty="0" err="1" smtClean="0"/>
              <a:t>veel</a:t>
            </a:r>
            <a:r>
              <a:rPr lang="en-GB" altLang="en-US" dirty="0" smtClean="0"/>
              <a:t> van de </a:t>
            </a:r>
            <a:r>
              <a:rPr lang="en-GB" altLang="en-US" dirty="0" err="1" smtClean="0"/>
              <a:t>bomen</a:t>
            </a:r>
            <a:r>
              <a:rPr lang="en-GB" altLang="en-US" dirty="0" smtClean="0"/>
              <a:t> </a:t>
            </a:r>
            <a:r>
              <a:rPr lang="en-GB" altLang="en-US" dirty="0" err="1" smtClean="0"/>
              <a:t>veel</a:t>
            </a:r>
            <a:r>
              <a:rPr lang="en-GB" altLang="en-US" dirty="0" smtClean="0"/>
              <a:t> </a:t>
            </a:r>
            <a:r>
              <a:rPr lang="en-GB" altLang="en-US" dirty="0" err="1" smtClean="0"/>
              <a:t>te</a:t>
            </a:r>
            <a:r>
              <a:rPr lang="en-GB" altLang="en-US" dirty="0" smtClean="0"/>
              <a:t> </a:t>
            </a:r>
            <a:r>
              <a:rPr lang="en-GB" altLang="en-US" dirty="0" err="1" smtClean="0"/>
              <a:t>dicht</a:t>
            </a:r>
            <a:r>
              <a:rPr lang="en-GB" altLang="en-US" dirty="0" smtClean="0"/>
              <a:t> </a:t>
            </a:r>
            <a:r>
              <a:rPr lang="en-GB" altLang="en-US" dirty="0" err="1" smtClean="0"/>
              <a:t>bij</a:t>
            </a:r>
            <a:r>
              <a:rPr lang="en-GB" altLang="en-US" dirty="0" smtClean="0"/>
              <a:t> de </a:t>
            </a:r>
            <a:r>
              <a:rPr lang="en-GB" altLang="en-US" dirty="0" err="1" smtClean="0"/>
              <a:t>veteraanboom</a:t>
            </a:r>
            <a:r>
              <a:rPr lang="en-GB" altLang="en-US" dirty="0" smtClean="0"/>
              <a:t> die </a:t>
            </a:r>
            <a:r>
              <a:rPr lang="en-GB" altLang="en-US" dirty="0" err="1" smtClean="0"/>
              <a:t>ze</a:t>
            </a:r>
            <a:r>
              <a:rPr lang="en-GB" altLang="en-US" dirty="0" smtClean="0"/>
              <a:t> </a:t>
            </a:r>
            <a:r>
              <a:rPr lang="en-GB" altLang="en-US" dirty="0" err="1" smtClean="0"/>
              <a:t>moeten</a:t>
            </a:r>
            <a:r>
              <a:rPr lang="en-GB" altLang="en-US" dirty="0" smtClean="0"/>
              <a:t> </a:t>
            </a:r>
            <a:r>
              <a:rPr lang="en-GB" altLang="en-US" dirty="0" err="1" smtClean="0"/>
              <a:t>vervangen</a:t>
            </a:r>
            <a:r>
              <a:rPr lang="en-GB" altLang="en-US" dirty="0" smtClean="0"/>
              <a:t>. </a:t>
            </a:r>
            <a:r>
              <a:rPr lang="en-GB" altLang="en-US" dirty="0" err="1" smtClean="0"/>
              <a:t>Idealiter</a:t>
            </a:r>
            <a:r>
              <a:rPr lang="en-GB" altLang="en-US" dirty="0" smtClean="0"/>
              <a:t> </a:t>
            </a:r>
            <a:r>
              <a:rPr lang="en-GB" altLang="en-US" dirty="0" err="1" smtClean="0"/>
              <a:t>worden</a:t>
            </a:r>
            <a:r>
              <a:rPr lang="en-GB" altLang="en-US" dirty="0" smtClean="0"/>
              <a:t> </a:t>
            </a:r>
            <a:r>
              <a:rPr lang="en-GB" altLang="en-US" dirty="0" err="1" smtClean="0"/>
              <a:t>vervangbomen</a:t>
            </a:r>
            <a:r>
              <a:rPr lang="en-GB" altLang="en-US" dirty="0" smtClean="0"/>
              <a:t> </a:t>
            </a:r>
            <a:r>
              <a:rPr lang="en-GB" altLang="en-US" dirty="0" err="1" smtClean="0"/>
              <a:t>minstens</a:t>
            </a:r>
            <a:r>
              <a:rPr lang="en-GB" altLang="en-US" dirty="0" smtClean="0"/>
              <a:t> 35m </a:t>
            </a:r>
            <a:r>
              <a:rPr lang="en-GB" altLang="en-US" dirty="0" err="1" smtClean="0"/>
              <a:t>weg</a:t>
            </a:r>
            <a:r>
              <a:rPr lang="en-GB" altLang="en-US" dirty="0" smtClean="0"/>
              <a:t> </a:t>
            </a:r>
            <a:r>
              <a:rPr lang="en-GB" altLang="en-US" dirty="0" err="1" smtClean="0"/>
              <a:t>geplant</a:t>
            </a:r>
            <a:r>
              <a:rPr lang="en-GB" altLang="en-US" dirty="0" smtClean="0"/>
              <a:t> van de </a:t>
            </a:r>
            <a:r>
              <a:rPr lang="en-GB" altLang="en-US" dirty="0" err="1" smtClean="0"/>
              <a:t>veteraanbomen</a:t>
            </a:r>
            <a:r>
              <a:rPr lang="en-GB" altLang="en-US" dirty="0" smtClean="0"/>
              <a:t>, </a:t>
            </a:r>
            <a:r>
              <a:rPr lang="en-GB" altLang="en-US" dirty="0" err="1" smtClean="0"/>
              <a:t>zodat</a:t>
            </a:r>
            <a:r>
              <a:rPr lang="en-GB" altLang="en-US" dirty="0" smtClean="0"/>
              <a:t> </a:t>
            </a:r>
            <a:r>
              <a:rPr lang="en-GB" altLang="en-US" dirty="0" err="1" smtClean="0"/>
              <a:t>ze</a:t>
            </a:r>
            <a:r>
              <a:rPr lang="en-GB" altLang="en-US" dirty="0" smtClean="0"/>
              <a:t> </a:t>
            </a:r>
            <a:r>
              <a:rPr lang="en-GB" altLang="en-US" dirty="0" err="1" smtClean="0"/>
              <a:t>genoeg</a:t>
            </a:r>
            <a:r>
              <a:rPr lang="en-GB" altLang="en-US" dirty="0" smtClean="0"/>
              <a:t> </a:t>
            </a:r>
            <a:r>
              <a:rPr lang="en-GB" altLang="en-US" dirty="0" err="1" smtClean="0"/>
              <a:t>ruimte</a:t>
            </a:r>
            <a:r>
              <a:rPr lang="en-GB" altLang="en-US" dirty="0" smtClean="0"/>
              <a:t> </a:t>
            </a:r>
            <a:r>
              <a:rPr lang="en-GB" altLang="en-US" dirty="0" err="1" smtClean="0"/>
              <a:t>hebben</a:t>
            </a:r>
            <a:r>
              <a:rPr lang="en-GB" altLang="en-US" dirty="0" smtClean="0"/>
              <a:t> om de </a:t>
            </a:r>
            <a:r>
              <a:rPr lang="en-GB" altLang="en-US" dirty="0" err="1" smtClean="0"/>
              <a:t>veteranen</a:t>
            </a:r>
            <a:r>
              <a:rPr lang="en-GB" altLang="en-US" dirty="0" smtClean="0"/>
              <a:t> van de </a:t>
            </a:r>
            <a:r>
              <a:rPr lang="en-GB" altLang="en-US" dirty="0" err="1" smtClean="0"/>
              <a:t>toekomst</a:t>
            </a:r>
            <a:r>
              <a:rPr lang="en-GB" altLang="en-US" dirty="0" smtClean="0"/>
              <a:t> </a:t>
            </a:r>
            <a:r>
              <a:rPr lang="en-GB" altLang="en-US" dirty="0" err="1" smtClean="0"/>
              <a:t>te</a:t>
            </a:r>
            <a:r>
              <a:rPr lang="en-GB" altLang="en-US" dirty="0" smtClean="0"/>
              <a:t> </a:t>
            </a:r>
            <a:r>
              <a:rPr lang="en-GB" altLang="en-US" dirty="0" err="1" smtClean="0"/>
              <a:t>worden</a:t>
            </a:r>
            <a:r>
              <a:rPr lang="en-GB" altLang="en-US" dirty="0" smtClean="0"/>
              <a:t>.</a:t>
            </a:r>
          </a:p>
          <a:p>
            <a:pPr>
              <a:defRPr/>
            </a:pPr>
            <a:r>
              <a:rPr lang="en-GB" altLang="en-US" dirty="0" err="1" smtClean="0"/>
              <a:t>Denk</a:t>
            </a:r>
            <a:r>
              <a:rPr lang="en-GB" altLang="en-US" dirty="0" smtClean="0"/>
              <a:t> </a:t>
            </a:r>
            <a:r>
              <a:rPr lang="en-GB" altLang="en-US" dirty="0" err="1" smtClean="0"/>
              <a:t>eraan</a:t>
            </a:r>
            <a:r>
              <a:rPr lang="en-GB" altLang="en-US" dirty="0" smtClean="0"/>
              <a:t>:</a:t>
            </a:r>
          </a:p>
          <a:p>
            <a:pPr marL="171450" indent="-171450">
              <a:buFont typeface="Arial" charset="0"/>
              <a:buChar char="•"/>
              <a:defRPr/>
            </a:pPr>
            <a:r>
              <a:rPr lang="en-GB" altLang="en-US" dirty="0" err="1" smtClean="0"/>
              <a:t>behoud</a:t>
            </a:r>
            <a:r>
              <a:rPr lang="en-GB" altLang="en-US" dirty="0" smtClean="0"/>
              <a:t> </a:t>
            </a:r>
            <a:r>
              <a:rPr lang="en-GB" altLang="en-US" dirty="0" err="1" smtClean="0"/>
              <a:t>bestaande</a:t>
            </a:r>
            <a:r>
              <a:rPr lang="en-GB" altLang="en-US" dirty="0" smtClean="0"/>
              <a:t> </a:t>
            </a:r>
            <a:r>
              <a:rPr lang="en-GB" altLang="en-US" dirty="0" err="1" smtClean="0"/>
              <a:t>oude</a:t>
            </a:r>
            <a:r>
              <a:rPr lang="en-GB" altLang="en-US" dirty="0" smtClean="0"/>
              <a:t> </a:t>
            </a:r>
            <a:r>
              <a:rPr lang="en-GB" altLang="en-US" dirty="0" err="1" smtClean="0"/>
              <a:t>bomen</a:t>
            </a:r>
            <a:r>
              <a:rPr lang="en-GB" altLang="en-US" dirty="0" smtClean="0"/>
              <a:t> </a:t>
            </a:r>
            <a:r>
              <a:rPr lang="en-GB" altLang="en-US" dirty="0" err="1" smtClean="0"/>
              <a:t>zoveel</a:t>
            </a:r>
            <a:r>
              <a:rPr lang="en-GB" altLang="en-US" dirty="0" smtClean="0"/>
              <a:t> </a:t>
            </a:r>
            <a:r>
              <a:rPr lang="en-GB" altLang="en-US" dirty="0" err="1" smtClean="0"/>
              <a:t>mogelijk</a:t>
            </a:r>
            <a:endParaRPr lang="en-GB" altLang="en-US" dirty="0" smtClean="0"/>
          </a:p>
          <a:p>
            <a:pPr marL="171450" indent="-171450">
              <a:buFont typeface="Arial" charset="0"/>
              <a:buChar char="•"/>
              <a:defRPr/>
            </a:pPr>
            <a:r>
              <a:rPr lang="en-GB" altLang="en-US" dirty="0" err="1" smtClean="0"/>
              <a:t>Verzeker</a:t>
            </a:r>
            <a:r>
              <a:rPr lang="en-GB" altLang="en-US" dirty="0" smtClean="0"/>
              <a:t> </a:t>
            </a:r>
            <a:r>
              <a:rPr lang="en-GB" altLang="en-US" dirty="0" err="1" smtClean="0"/>
              <a:t>toekomstige</a:t>
            </a:r>
            <a:r>
              <a:rPr lang="en-GB" altLang="en-US" dirty="0" smtClean="0"/>
              <a:t> </a:t>
            </a:r>
            <a:r>
              <a:rPr lang="en-GB" altLang="en-US" dirty="0" err="1" smtClean="0"/>
              <a:t>generaties</a:t>
            </a:r>
            <a:r>
              <a:rPr lang="en-GB" altLang="en-US" dirty="0" smtClean="0"/>
              <a:t> door </a:t>
            </a:r>
            <a:r>
              <a:rPr lang="en-GB" altLang="en-US" dirty="0" err="1" smtClean="0"/>
              <a:t>natuurlijke</a:t>
            </a:r>
            <a:r>
              <a:rPr lang="en-GB" altLang="en-US" dirty="0" smtClean="0"/>
              <a:t> </a:t>
            </a:r>
            <a:r>
              <a:rPr lang="en-GB" altLang="en-US" dirty="0" err="1" smtClean="0"/>
              <a:t>verjonging</a:t>
            </a:r>
            <a:r>
              <a:rPr lang="en-GB" altLang="en-US" dirty="0" smtClean="0"/>
              <a:t> of </a:t>
            </a:r>
            <a:r>
              <a:rPr lang="en-GB" altLang="en-US" dirty="0" err="1" smtClean="0"/>
              <a:t>aanplanting</a:t>
            </a:r>
            <a:endParaRPr lang="en-GB" altLang="en-US" dirty="0" smtClean="0"/>
          </a:p>
          <a:p>
            <a:pPr marL="171450" indent="-171450">
              <a:buFont typeface="Arial" charset="0"/>
              <a:buChar char="•"/>
              <a:defRPr/>
            </a:pPr>
            <a:r>
              <a:rPr lang="en-GB" altLang="en-US" dirty="0" err="1" smtClean="0"/>
              <a:t>Zorg</a:t>
            </a:r>
            <a:r>
              <a:rPr lang="en-GB" altLang="en-US" dirty="0" smtClean="0"/>
              <a:t> </a:t>
            </a:r>
            <a:r>
              <a:rPr lang="en-GB" altLang="en-US" dirty="0" err="1" smtClean="0"/>
              <a:t>dat</a:t>
            </a:r>
            <a:r>
              <a:rPr lang="en-GB" altLang="en-US" dirty="0" smtClean="0"/>
              <a:t> </a:t>
            </a:r>
            <a:r>
              <a:rPr lang="en-GB" altLang="en-US" dirty="0" err="1" smtClean="0"/>
              <a:t>jonge</a:t>
            </a:r>
            <a:r>
              <a:rPr lang="en-GB" altLang="en-US" dirty="0" smtClean="0"/>
              <a:t> </a:t>
            </a:r>
            <a:r>
              <a:rPr lang="en-GB" altLang="en-US" dirty="0" err="1" smtClean="0"/>
              <a:t>bomen</a:t>
            </a:r>
            <a:r>
              <a:rPr lang="en-GB" altLang="en-US" dirty="0" smtClean="0"/>
              <a:t> </a:t>
            </a:r>
            <a:r>
              <a:rPr lang="en-GB" altLang="en-US" dirty="0" err="1" smtClean="0"/>
              <a:t>genoeg</a:t>
            </a:r>
            <a:r>
              <a:rPr lang="en-GB" altLang="en-US" dirty="0" smtClean="0"/>
              <a:t> </a:t>
            </a:r>
            <a:r>
              <a:rPr lang="en-GB" altLang="en-US" dirty="0" err="1" smtClean="0"/>
              <a:t>licht</a:t>
            </a:r>
            <a:r>
              <a:rPr lang="en-GB" altLang="en-US" dirty="0" smtClean="0"/>
              <a:t> en </a:t>
            </a:r>
            <a:r>
              <a:rPr lang="en-GB" altLang="en-US" dirty="0" err="1" smtClean="0"/>
              <a:t>ruimte</a:t>
            </a:r>
            <a:r>
              <a:rPr lang="en-GB" altLang="en-US" dirty="0" smtClean="0"/>
              <a:t> </a:t>
            </a:r>
            <a:r>
              <a:rPr lang="en-GB" altLang="en-US" dirty="0" err="1" smtClean="0"/>
              <a:t>hebben</a:t>
            </a:r>
            <a:endParaRPr lang="en-GB" altLang="en-US" dirty="0" smtClean="0"/>
          </a:p>
          <a:p>
            <a:pPr marL="171450" indent="-171450">
              <a:buFont typeface="Arial" charset="0"/>
              <a:buChar char="•"/>
              <a:defRPr/>
            </a:pPr>
            <a:r>
              <a:rPr lang="en-GB" altLang="en-US" dirty="0" smtClean="0"/>
              <a:t>Plant </a:t>
            </a:r>
            <a:r>
              <a:rPr lang="en-GB" altLang="en-US" dirty="0" err="1" smtClean="0"/>
              <a:t>niet</a:t>
            </a:r>
            <a:r>
              <a:rPr lang="en-GB" altLang="en-US" dirty="0" smtClean="0"/>
              <a:t> </a:t>
            </a:r>
            <a:r>
              <a:rPr lang="en-GB" altLang="en-US" dirty="0" err="1" smtClean="0"/>
              <a:t>te</a:t>
            </a:r>
            <a:r>
              <a:rPr lang="en-GB" altLang="en-US" dirty="0" smtClean="0"/>
              <a:t> </a:t>
            </a:r>
            <a:r>
              <a:rPr lang="en-GB" altLang="en-US" dirty="0" err="1" smtClean="0"/>
              <a:t>dicht</a:t>
            </a:r>
            <a:r>
              <a:rPr lang="en-GB" altLang="en-US" dirty="0" smtClean="0"/>
              <a:t> </a:t>
            </a:r>
            <a:r>
              <a:rPr lang="en-GB" altLang="en-US" dirty="0" err="1" smtClean="0"/>
              <a:t>bij</a:t>
            </a:r>
            <a:r>
              <a:rPr lang="en-GB" altLang="en-US" dirty="0" smtClean="0"/>
              <a:t> </a:t>
            </a:r>
            <a:r>
              <a:rPr lang="en-GB" altLang="en-US" dirty="0" err="1" smtClean="0"/>
              <a:t>veteraanbomen</a:t>
            </a:r>
            <a:r>
              <a:rPr lang="en-GB" altLang="en-US" dirty="0" smtClean="0"/>
              <a:t>, 35m </a:t>
            </a:r>
            <a:r>
              <a:rPr lang="en-GB" altLang="en-US" dirty="0" err="1" smtClean="0"/>
              <a:t>uit</a:t>
            </a:r>
            <a:r>
              <a:rPr lang="en-GB" altLang="en-US" dirty="0" smtClean="0"/>
              <a:t> </a:t>
            </a:r>
            <a:r>
              <a:rPr lang="en-GB" altLang="en-US" dirty="0" err="1" smtClean="0"/>
              <a:t>elkaar</a:t>
            </a:r>
            <a:r>
              <a:rPr lang="en-GB" altLang="en-US" dirty="0" smtClean="0"/>
              <a:t> en </a:t>
            </a:r>
            <a:r>
              <a:rPr lang="en-GB" altLang="en-US" dirty="0" err="1" smtClean="0"/>
              <a:t>bij</a:t>
            </a:r>
            <a:r>
              <a:rPr lang="en-GB" altLang="en-US" dirty="0" smtClean="0"/>
              <a:t> de </a:t>
            </a:r>
            <a:r>
              <a:rPr lang="en-GB" altLang="en-US" dirty="0" err="1" smtClean="0"/>
              <a:t>veteraanbomen</a:t>
            </a:r>
            <a:r>
              <a:rPr lang="en-GB" altLang="en-US" dirty="0" smtClean="0"/>
              <a:t> </a:t>
            </a:r>
            <a:r>
              <a:rPr lang="en-GB" altLang="en-US" dirty="0" err="1" smtClean="0"/>
              <a:t>vandaan</a:t>
            </a:r>
            <a:endParaRPr lang="en-GB" altLang="en-US" dirty="0" smtClean="0"/>
          </a:p>
        </p:txBody>
      </p:sp>
      <p:sp>
        <p:nvSpPr>
          <p:cNvPr id="1402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spcBef>
                <a:spcPct val="30000"/>
              </a:spcBef>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F8F40A2-651E-44DF-9FDC-BC3BAE4FD411}" type="slidenum">
              <a:rPr lang="en-GB" altLang="en-US" smtClean="0"/>
              <a:pPr eaLnBrk="1" hangingPunct="1">
                <a:spcBef>
                  <a:spcPct val="0"/>
                </a:spcBef>
              </a:pPr>
              <a:t>66</a:t>
            </a:fld>
            <a:endParaRPr lang="en-GB" altLang="en-U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Image Placeholder 1"/>
          <p:cNvSpPr>
            <a:spLocks noGrp="1" noRot="1" noChangeAspect="1" noTextEdit="1"/>
          </p:cNvSpPr>
          <p:nvPr>
            <p:ph type="sldImg"/>
          </p:nvPr>
        </p:nvSpPr>
        <p:spPr>
          <a:ln/>
        </p:spPr>
      </p:sp>
      <p:sp>
        <p:nvSpPr>
          <p:cNvPr id="1413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nl-BE" altLang="nl-BE" smtClean="0"/>
          </a:p>
        </p:txBody>
      </p:sp>
      <p:sp>
        <p:nvSpPr>
          <p:cNvPr id="1413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5C8348C-68EC-4FD4-8617-AC99FD7A2AD9}" type="slidenum">
              <a:rPr lang="en-GB" altLang="nl-BE" smtClean="0"/>
              <a:pPr eaLnBrk="1" hangingPunct="1">
                <a:spcBef>
                  <a:spcPct val="0"/>
                </a:spcBef>
              </a:pPr>
              <a:t>67</a:t>
            </a:fld>
            <a:endParaRPr lang="en-GB" altLang="nl-BE" smtClean="0"/>
          </a:p>
        </p:txBody>
      </p:sp>
      <p:sp>
        <p:nvSpPr>
          <p:cNvPr id="141317"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41318"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lide Image Placeholder 1"/>
          <p:cNvSpPr>
            <a:spLocks noGrp="1" noRot="1" noChangeAspect="1" noTextEdit="1"/>
          </p:cNvSpPr>
          <p:nvPr>
            <p:ph type="sldImg"/>
          </p:nvPr>
        </p:nvSpPr>
        <p:spPr>
          <a:ln/>
        </p:spPr>
      </p:sp>
      <p:sp>
        <p:nvSpPr>
          <p:cNvPr id="1423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 laatste slides besluiten de dag met wat bedenkingen over de bescherming van veteraanbomen</a:t>
            </a:r>
          </a:p>
          <a:p>
            <a:endParaRPr lang="en-GB" altLang="en-US" smtClean="0"/>
          </a:p>
          <a:p>
            <a:r>
              <a:rPr lang="sv-SE" altLang="en-US" smtClean="0"/>
              <a:t>Enkele jaren terug is in het Deurganckdok in Antwerpen een middeleeuwse eiken kogge gevonden, die nu gerestaureerd en beschermd wordt. Maar ook levende bomen, soms ouder dan beschermde monumenten, verdienen bescherming.</a:t>
            </a:r>
          </a:p>
        </p:txBody>
      </p:sp>
      <p:sp>
        <p:nvSpPr>
          <p:cNvPr id="1423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0188B9B-112F-49A7-80D2-8A2AB3E8C2BA}" type="slidenum">
              <a:rPr lang="en-GB" altLang="nl-BE" smtClean="0"/>
              <a:pPr eaLnBrk="1" hangingPunct="1">
                <a:spcBef>
                  <a:spcPct val="0"/>
                </a:spcBef>
              </a:pPr>
              <a:t>68</a:t>
            </a:fld>
            <a:endParaRPr lang="en-GB" altLang="nl-BE" smtClean="0"/>
          </a:p>
        </p:txBody>
      </p:sp>
      <p:sp>
        <p:nvSpPr>
          <p:cNvPr id="142341"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42342"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Image Placeholder 1"/>
          <p:cNvSpPr>
            <a:spLocks noGrp="1" noRot="1" noChangeAspect="1" noTextEdit="1"/>
          </p:cNvSpPr>
          <p:nvPr>
            <p:ph type="sldImg"/>
          </p:nvPr>
        </p:nvSpPr>
        <p:spPr>
          <a:ln/>
        </p:spPr>
      </p:sp>
      <p:sp>
        <p:nvSpPr>
          <p:cNvPr id="1433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Wetgeving en subsidiëring is specifiek voor elke land. Verwijs ook naar de video over risicobeheer bij veteraanbomen. De video kan getoond worden als er tijd is.</a:t>
            </a:r>
          </a:p>
        </p:txBody>
      </p:sp>
      <p:sp>
        <p:nvSpPr>
          <p:cNvPr id="1433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spcBef>
                <a:spcPct val="30000"/>
              </a:spcBef>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09E208A-FF98-4AB8-BEF2-9B964D27E74B}" type="slidenum">
              <a:rPr lang="en-GB" altLang="en-US" smtClean="0"/>
              <a:pPr eaLnBrk="1" hangingPunct="1">
                <a:spcBef>
                  <a:spcPct val="0"/>
                </a:spcBef>
              </a:pPr>
              <a:t>69</a:t>
            </a:fld>
            <a:endParaRPr lang="en-GB" altLang="en-US"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3A38524D-CC3E-49F5-A66B-9DD5CB817E66}" type="slidenum">
              <a:rPr lang="en-GB" altLang="nl-BE" smtClean="0"/>
              <a:pPr eaLnBrk="1" hangingPunct="1">
                <a:spcBef>
                  <a:spcPct val="0"/>
                </a:spcBef>
              </a:pPr>
              <a:t>70</a:t>
            </a:fld>
            <a:endParaRPr lang="en-GB" altLang="nl-BE" smtClean="0"/>
          </a:p>
        </p:txBody>
      </p:sp>
      <p:sp>
        <p:nvSpPr>
          <p:cNvPr id="144387" name="Rectangle 2"/>
          <p:cNvSpPr>
            <a:spLocks noGrp="1" noRot="1" noChangeAspect="1" noChangeArrowheads="1" noTextEdit="1"/>
          </p:cNvSpPr>
          <p:nvPr>
            <p:ph type="sldImg"/>
          </p:nvPr>
        </p:nvSpPr>
        <p:spPr>
          <a:xfrm>
            <a:off x="922338" y="742950"/>
            <a:ext cx="4949825" cy="3713163"/>
          </a:xfrm>
          <a:ln/>
        </p:spPr>
      </p:sp>
      <p:sp>
        <p:nvSpPr>
          <p:cNvPr id="174084" name="Rectangle 3"/>
          <p:cNvSpPr>
            <a:spLocks noGrp="1" noChangeArrowheads="1"/>
          </p:cNvSpPr>
          <p:nvPr>
            <p:ph type="body" idx="1"/>
          </p:nvPr>
        </p:nvSpPr>
        <p:spPr>
          <a:xfrm>
            <a:off x="906463" y="4705350"/>
            <a:ext cx="4981575" cy="44577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r>
              <a:rPr lang="en-US" dirty="0" err="1" smtClean="0"/>
              <a:t>Samenvatting</a:t>
            </a:r>
            <a:r>
              <a:rPr lang="en-US" dirty="0" smtClean="0"/>
              <a:t> van de dag:</a:t>
            </a:r>
          </a:p>
          <a:p>
            <a:pPr marL="171450" indent="-171450" eaLnBrk="1" hangingPunct="1">
              <a:buFont typeface="Arial" charset="0"/>
              <a:buChar char="•"/>
              <a:defRPr/>
            </a:pPr>
            <a:r>
              <a:rPr lang="en-US" dirty="0" err="1" smtClean="0"/>
              <a:t>Veteraanbomen</a:t>
            </a:r>
            <a:r>
              <a:rPr lang="en-US" dirty="0" smtClean="0"/>
              <a:t> </a:t>
            </a:r>
            <a:r>
              <a:rPr lang="en-US" dirty="0" err="1" smtClean="0"/>
              <a:t>hebben</a:t>
            </a:r>
            <a:r>
              <a:rPr lang="en-US" dirty="0" smtClean="0"/>
              <a:t> </a:t>
            </a:r>
            <a:r>
              <a:rPr lang="en-US" dirty="0" err="1" smtClean="0"/>
              <a:t>een</a:t>
            </a:r>
            <a:r>
              <a:rPr lang="en-US" dirty="0" smtClean="0"/>
              <a:t> </a:t>
            </a:r>
            <a:r>
              <a:rPr lang="en-US" dirty="0" err="1" smtClean="0"/>
              <a:t>grote</a:t>
            </a:r>
            <a:r>
              <a:rPr lang="en-US" dirty="0" smtClean="0"/>
              <a:t> </a:t>
            </a:r>
            <a:r>
              <a:rPr lang="en-US" dirty="0" err="1" smtClean="0"/>
              <a:t>ecologische</a:t>
            </a:r>
            <a:r>
              <a:rPr lang="en-US" dirty="0" smtClean="0"/>
              <a:t> </a:t>
            </a:r>
            <a:r>
              <a:rPr lang="en-US" dirty="0" err="1" smtClean="0"/>
              <a:t>waarde</a:t>
            </a:r>
            <a:endParaRPr lang="en-US" dirty="0" smtClean="0"/>
          </a:p>
          <a:p>
            <a:pPr marL="171450" indent="-171450" eaLnBrk="1" hangingPunct="1">
              <a:buFont typeface="Arial" charset="0"/>
              <a:buChar char="•"/>
              <a:defRPr/>
            </a:pPr>
            <a:r>
              <a:rPr lang="en-US" dirty="0" smtClean="0"/>
              <a:t>Het </a:t>
            </a:r>
            <a:r>
              <a:rPr lang="en-US" dirty="0" err="1" smtClean="0"/>
              <a:t>verouderingsproces</a:t>
            </a:r>
            <a:r>
              <a:rPr lang="en-US" dirty="0" smtClean="0"/>
              <a:t> van </a:t>
            </a:r>
            <a:r>
              <a:rPr lang="en-US" dirty="0" err="1" smtClean="0"/>
              <a:t>bomen</a:t>
            </a:r>
            <a:r>
              <a:rPr lang="en-US" dirty="0" smtClean="0"/>
              <a:t> </a:t>
            </a:r>
            <a:r>
              <a:rPr lang="en-US" dirty="0" err="1" smtClean="0"/>
              <a:t>zorgt</a:t>
            </a:r>
            <a:r>
              <a:rPr lang="en-US" dirty="0" smtClean="0"/>
              <a:t> </a:t>
            </a:r>
            <a:r>
              <a:rPr lang="en-US" dirty="0" err="1" smtClean="0"/>
              <a:t>voor</a:t>
            </a:r>
            <a:r>
              <a:rPr lang="en-US" dirty="0" smtClean="0"/>
              <a:t> de </a:t>
            </a:r>
            <a:r>
              <a:rPr lang="en-US" dirty="0" err="1" smtClean="0"/>
              <a:t>kenmerken</a:t>
            </a:r>
            <a:r>
              <a:rPr lang="en-US" dirty="0" smtClean="0"/>
              <a:t> die de </a:t>
            </a:r>
            <a:r>
              <a:rPr lang="en-US" dirty="0" err="1" smtClean="0"/>
              <a:t>bomen</a:t>
            </a:r>
            <a:r>
              <a:rPr lang="en-US" dirty="0" smtClean="0"/>
              <a:t> </a:t>
            </a:r>
            <a:r>
              <a:rPr lang="en-US" dirty="0" err="1" smtClean="0"/>
              <a:t>een</a:t>
            </a:r>
            <a:r>
              <a:rPr lang="en-US" dirty="0" smtClean="0"/>
              <a:t> </a:t>
            </a:r>
            <a:r>
              <a:rPr lang="en-US" dirty="0" err="1" smtClean="0"/>
              <a:t>ecologische</a:t>
            </a:r>
            <a:r>
              <a:rPr lang="en-US" dirty="0" smtClean="0"/>
              <a:t> </a:t>
            </a:r>
            <a:r>
              <a:rPr lang="en-US" dirty="0" err="1" smtClean="0"/>
              <a:t>waarde</a:t>
            </a:r>
            <a:r>
              <a:rPr lang="en-US" dirty="0" smtClean="0"/>
              <a:t> </a:t>
            </a:r>
            <a:r>
              <a:rPr lang="en-US" dirty="0" err="1" smtClean="0"/>
              <a:t>geven</a:t>
            </a:r>
            <a:endParaRPr lang="en-US" dirty="0" smtClean="0"/>
          </a:p>
          <a:p>
            <a:pPr marL="171450" indent="-171450" eaLnBrk="1" hangingPunct="1">
              <a:buFont typeface="Arial" charset="0"/>
              <a:buChar char="•"/>
              <a:defRPr/>
            </a:pPr>
            <a:r>
              <a:rPr lang="en-US" dirty="0" smtClean="0"/>
              <a:t>Maar … het is </a:t>
            </a:r>
            <a:r>
              <a:rPr lang="en-US" dirty="0" err="1" smtClean="0"/>
              <a:t>nodig</a:t>
            </a:r>
            <a:r>
              <a:rPr lang="en-US" dirty="0" smtClean="0"/>
              <a:t> om de </a:t>
            </a:r>
            <a:r>
              <a:rPr lang="en-US" dirty="0" err="1" smtClean="0"/>
              <a:t>veteraanbomen</a:t>
            </a:r>
            <a:r>
              <a:rPr lang="en-US" dirty="0" smtClean="0"/>
              <a:t> </a:t>
            </a:r>
            <a:r>
              <a:rPr lang="en-US" dirty="0" err="1" smtClean="0"/>
              <a:t>zolang</a:t>
            </a:r>
            <a:r>
              <a:rPr lang="en-US" dirty="0" smtClean="0"/>
              <a:t> </a:t>
            </a:r>
            <a:r>
              <a:rPr lang="en-US" dirty="0" err="1" smtClean="0"/>
              <a:t>mogelijk</a:t>
            </a:r>
            <a:r>
              <a:rPr lang="en-US" dirty="0" smtClean="0"/>
              <a:t> in </a:t>
            </a:r>
            <a:r>
              <a:rPr lang="en-US" dirty="0" err="1" smtClean="0"/>
              <a:t>leven</a:t>
            </a:r>
            <a:r>
              <a:rPr lang="en-US" dirty="0" smtClean="0"/>
              <a:t> </a:t>
            </a:r>
            <a:r>
              <a:rPr lang="en-US" dirty="0" err="1" smtClean="0"/>
              <a:t>te</a:t>
            </a:r>
            <a:r>
              <a:rPr lang="en-US" dirty="0" smtClean="0"/>
              <a:t> </a:t>
            </a:r>
            <a:r>
              <a:rPr lang="en-US" dirty="0" err="1" smtClean="0"/>
              <a:t>houden</a:t>
            </a:r>
            <a:r>
              <a:rPr lang="en-US" dirty="0" smtClean="0"/>
              <a:t>, </a:t>
            </a:r>
            <a:r>
              <a:rPr lang="en-US" dirty="0" err="1" smtClean="0"/>
              <a:t>zodat</a:t>
            </a:r>
            <a:r>
              <a:rPr lang="en-US" dirty="0" smtClean="0"/>
              <a:t> </a:t>
            </a:r>
            <a:r>
              <a:rPr lang="en-US" dirty="0" err="1" smtClean="0"/>
              <a:t>ze</a:t>
            </a:r>
            <a:r>
              <a:rPr lang="en-US" dirty="0" smtClean="0"/>
              <a:t> </a:t>
            </a:r>
            <a:r>
              <a:rPr lang="en-US" dirty="0" err="1" smtClean="0"/>
              <a:t>geschikte</a:t>
            </a:r>
            <a:r>
              <a:rPr lang="en-US" dirty="0" smtClean="0"/>
              <a:t> </a:t>
            </a:r>
            <a:r>
              <a:rPr lang="en-US" dirty="0" err="1" smtClean="0"/>
              <a:t>biotopen</a:t>
            </a:r>
            <a:r>
              <a:rPr lang="en-US" dirty="0" smtClean="0"/>
              <a:t> </a:t>
            </a:r>
            <a:r>
              <a:rPr lang="en-US" dirty="0" err="1" smtClean="0"/>
              <a:t>blijven</a:t>
            </a:r>
            <a:r>
              <a:rPr lang="en-US" dirty="0" smtClean="0"/>
              <a:t> </a:t>
            </a:r>
            <a:r>
              <a:rPr lang="en-US" dirty="0" err="1" smtClean="0"/>
              <a:t>leveren</a:t>
            </a:r>
            <a:endParaRPr lang="en-US" dirty="0" smtClean="0"/>
          </a:p>
          <a:p>
            <a:pPr marL="171450" indent="-171450" eaLnBrk="1" hangingPunct="1">
              <a:buFont typeface="Arial" charset="0"/>
              <a:buChar char="•"/>
              <a:defRPr/>
            </a:pPr>
            <a:r>
              <a:rPr lang="en-US" dirty="0" err="1" smtClean="0"/>
              <a:t>Daarom</a:t>
            </a:r>
            <a:r>
              <a:rPr lang="en-US" dirty="0" smtClean="0"/>
              <a:t> </a:t>
            </a:r>
            <a:r>
              <a:rPr lang="en-US" dirty="0" err="1" smtClean="0"/>
              <a:t>moet</a:t>
            </a:r>
            <a:r>
              <a:rPr lang="en-US" dirty="0" smtClean="0"/>
              <a:t> je </a:t>
            </a:r>
            <a:r>
              <a:rPr lang="en-US" dirty="0" err="1" smtClean="0"/>
              <a:t>eerst</a:t>
            </a:r>
            <a:r>
              <a:rPr lang="en-US" dirty="0" smtClean="0"/>
              <a:t> de boom </a:t>
            </a:r>
            <a:r>
              <a:rPr lang="en-US" dirty="0" err="1" smtClean="0"/>
              <a:t>zelf</a:t>
            </a:r>
            <a:r>
              <a:rPr lang="en-US" dirty="0" smtClean="0"/>
              <a:t> en </a:t>
            </a:r>
            <a:r>
              <a:rPr lang="en-US" dirty="0" err="1" smtClean="0"/>
              <a:t>zijn</a:t>
            </a:r>
            <a:r>
              <a:rPr lang="en-US" dirty="0" smtClean="0"/>
              <a:t> </a:t>
            </a:r>
            <a:r>
              <a:rPr lang="en-US" dirty="0" err="1" smtClean="0"/>
              <a:t>omgeving</a:t>
            </a:r>
            <a:r>
              <a:rPr lang="en-US" dirty="0" smtClean="0"/>
              <a:t> </a:t>
            </a:r>
            <a:r>
              <a:rPr lang="en-US" dirty="0" err="1" smtClean="0"/>
              <a:t>beoordelen</a:t>
            </a:r>
            <a:endParaRPr lang="en-US" dirty="0" smtClean="0"/>
          </a:p>
          <a:p>
            <a:pPr marL="171450" indent="-171450" eaLnBrk="1" hangingPunct="1">
              <a:buFont typeface="Arial" charset="0"/>
              <a:buChar char="•"/>
              <a:defRPr/>
            </a:pPr>
            <a:r>
              <a:rPr lang="en-US" dirty="0" smtClean="0"/>
              <a:t>Plan </a:t>
            </a:r>
            <a:r>
              <a:rPr lang="en-US" dirty="0" err="1" smtClean="0"/>
              <a:t>werken</a:t>
            </a:r>
            <a:r>
              <a:rPr lang="en-US" dirty="0" smtClean="0"/>
              <a:t> </a:t>
            </a:r>
            <a:r>
              <a:rPr lang="en-US" dirty="0" err="1" smtClean="0"/>
              <a:t>zorgvuldig</a:t>
            </a:r>
            <a:r>
              <a:rPr lang="en-US" dirty="0" smtClean="0"/>
              <a:t> en </a:t>
            </a:r>
            <a:r>
              <a:rPr lang="en-US" dirty="0" err="1" smtClean="0"/>
              <a:t>denk</a:t>
            </a:r>
            <a:r>
              <a:rPr lang="en-US" dirty="0" smtClean="0"/>
              <a:t> </a:t>
            </a:r>
            <a:r>
              <a:rPr lang="en-US" dirty="0" err="1" smtClean="0"/>
              <a:t>na</a:t>
            </a:r>
            <a:r>
              <a:rPr lang="en-US" dirty="0" smtClean="0"/>
              <a:t> over de </a:t>
            </a:r>
            <a:r>
              <a:rPr lang="en-US" dirty="0" err="1" smtClean="0"/>
              <a:t>gevolgen</a:t>
            </a:r>
            <a:r>
              <a:rPr lang="en-US" dirty="0" smtClean="0"/>
              <a:t> van je </a:t>
            </a:r>
            <a:r>
              <a:rPr lang="en-US" dirty="0" err="1" smtClean="0"/>
              <a:t>acties</a:t>
            </a:r>
            <a:endParaRPr lang="en-US" dirty="0" smtClean="0"/>
          </a:p>
          <a:p>
            <a:pPr marL="171450" indent="-171450" eaLnBrk="1" hangingPunct="1">
              <a:buFont typeface="Arial" charset="0"/>
              <a:buChar char="•"/>
              <a:defRPr/>
            </a:pPr>
            <a:r>
              <a:rPr lang="en-US" dirty="0" err="1" smtClean="0"/>
              <a:t>Probeer</a:t>
            </a:r>
            <a:r>
              <a:rPr lang="en-US" dirty="0" smtClean="0"/>
              <a:t> </a:t>
            </a:r>
            <a:r>
              <a:rPr lang="en-US" dirty="0" err="1" smtClean="0"/>
              <a:t>bomen</a:t>
            </a:r>
            <a:r>
              <a:rPr lang="en-US" dirty="0" smtClean="0"/>
              <a:t> </a:t>
            </a:r>
            <a:r>
              <a:rPr lang="en-US" dirty="0" err="1" smtClean="0"/>
              <a:t>beschermd</a:t>
            </a:r>
            <a:r>
              <a:rPr lang="en-US" dirty="0" smtClean="0"/>
              <a:t> </a:t>
            </a:r>
            <a:r>
              <a:rPr lang="en-US" dirty="0" err="1" smtClean="0"/>
              <a:t>te</a:t>
            </a:r>
            <a:r>
              <a:rPr lang="en-US" dirty="0" smtClean="0"/>
              <a:t> </a:t>
            </a:r>
            <a:r>
              <a:rPr lang="en-US" dirty="0" err="1" smtClean="0"/>
              <a:t>krijgen</a:t>
            </a:r>
            <a:r>
              <a:rPr lang="en-US" dirty="0" smtClean="0"/>
              <a:t> (</a:t>
            </a:r>
            <a:r>
              <a:rPr lang="en-US" dirty="0" err="1" smtClean="0"/>
              <a:t>indien</a:t>
            </a:r>
            <a:r>
              <a:rPr lang="en-US" dirty="0" smtClean="0"/>
              <a:t> </a:t>
            </a:r>
            <a:r>
              <a:rPr lang="en-US" dirty="0" err="1" smtClean="0"/>
              <a:t>niet</a:t>
            </a:r>
            <a:r>
              <a:rPr lang="en-US" dirty="0" smtClean="0"/>
              <a:t> </a:t>
            </a:r>
            <a:r>
              <a:rPr lang="en-US" dirty="0" err="1" smtClean="0"/>
              <a:t>wettelijk</a:t>
            </a:r>
            <a:r>
              <a:rPr lang="en-US" dirty="0" smtClean="0"/>
              <a:t> </a:t>
            </a:r>
            <a:r>
              <a:rPr lang="en-US" dirty="0" err="1" smtClean="0"/>
              <a:t>beschermd</a:t>
            </a:r>
            <a:r>
              <a:rPr lang="en-US" dirty="0" smtClean="0"/>
              <a:t>, </a:t>
            </a:r>
            <a:r>
              <a:rPr lang="en-US" dirty="0" err="1" smtClean="0"/>
              <a:t>dan</a:t>
            </a:r>
            <a:r>
              <a:rPr lang="en-US" dirty="0" smtClean="0"/>
              <a:t> </a:t>
            </a:r>
            <a:r>
              <a:rPr lang="en-US" dirty="0" err="1" smtClean="0"/>
              <a:t>minstens</a:t>
            </a:r>
            <a:r>
              <a:rPr lang="en-US" dirty="0" smtClean="0"/>
              <a:t> door </a:t>
            </a:r>
            <a:r>
              <a:rPr lang="en-US" dirty="0" err="1" smtClean="0"/>
              <a:t>lokale</a:t>
            </a:r>
            <a:r>
              <a:rPr lang="en-US" dirty="0" smtClean="0"/>
              <a:t> </a:t>
            </a:r>
            <a:r>
              <a:rPr lang="en-US" dirty="0" err="1" smtClean="0"/>
              <a:t>overeenkomsten</a:t>
            </a:r>
            <a:r>
              <a:rPr lang="en-US" dirty="0" smtClean="0"/>
              <a:t>)</a:t>
            </a:r>
          </a:p>
          <a:p>
            <a:pPr marL="171450" indent="-171450" eaLnBrk="1" hangingPunct="1">
              <a:buFont typeface="Arial" charset="0"/>
              <a:buChar char="•"/>
              <a:defRPr/>
            </a:pPr>
            <a:r>
              <a:rPr lang="en-US" dirty="0" err="1" smtClean="0"/>
              <a:t>Denk</a:t>
            </a:r>
            <a:r>
              <a:rPr lang="en-US" dirty="0" smtClean="0"/>
              <a:t> </a:t>
            </a:r>
            <a:r>
              <a:rPr lang="en-US" dirty="0" err="1" smtClean="0"/>
              <a:t>eraan</a:t>
            </a:r>
            <a:r>
              <a:rPr lang="en-US" dirty="0" smtClean="0"/>
              <a:t> </a:t>
            </a:r>
            <a:r>
              <a:rPr lang="en-US" dirty="0" err="1" smtClean="0"/>
              <a:t>dat</a:t>
            </a:r>
            <a:r>
              <a:rPr lang="en-US" dirty="0" smtClean="0"/>
              <a:t> </a:t>
            </a:r>
            <a:r>
              <a:rPr lang="en-US" dirty="0" err="1" smtClean="0"/>
              <a:t>er</a:t>
            </a:r>
            <a:r>
              <a:rPr lang="en-US" dirty="0" smtClean="0"/>
              <a:t> </a:t>
            </a:r>
            <a:r>
              <a:rPr lang="en-US" dirty="0" err="1" smtClean="0"/>
              <a:t>ook</a:t>
            </a:r>
            <a:r>
              <a:rPr lang="en-US" dirty="0" smtClean="0"/>
              <a:t> </a:t>
            </a:r>
            <a:r>
              <a:rPr lang="en-US" dirty="0" err="1" smtClean="0"/>
              <a:t>veteranen</a:t>
            </a:r>
            <a:r>
              <a:rPr lang="en-US" dirty="0" smtClean="0"/>
              <a:t> van de </a:t>
            </a:r>
            <a:r>
              <a:rPr lang="en-US" dirty="0" err="1" smtClean="0"/>
              <a:t>toekomst</a:t>
            </a:r>
            <a:r>
              <a:rPr lang="en-US" dirty="0" smtClean="0"/>
              <a:t> </a:t>
            </a:r>
            <a:r>
              <a:rPr lang="en-US" dirty="0" err="1" smtClean="0"/>
              <a:t>nodig</a:t>
            </a:r>
            <a:r>
              <a:rPr lang="en-US" dirty="0" smtClean="0"/>
              <a:t> </a:t>
            </a:r>
            <a:r>
              <a:rPr lang="en-US" dirty="0" err="1" smtClean="0"/>
              <a:t>zijn</a:t>
            </a:r>
            <a:r>
              <a:rPr lang="en-US" dirty="0" smtClean="0"/>
              <a:t>!</a:t>
            </a:r>
          </a:p>
          <a:p>
            <a:pPr eaLnBrk="1" hangingPunct="1">
              <a:defRPr/>
            </a:pPr>
            <a:endParaRPr lang="en-US" dirty="0" smtClean="0"/>
          </a:p>
          <a:p>
            <a:pPr eaLnBrk="1" hangingPunct="1">
              <a:defRPr/>
            </a:pPr>
            <a:endParaRPr lang="en-US" dirty="0" smtClean="0"/>
          </a:p>
        </p:txBody>
      </p:sp>
      <p:sp>
        <p:nvSpPr>
          <p:cNvPr id="144389"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44390"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Image Placeholder 1"/>
          <p:cNvSpPr>
            <a:spLocks noGrp="1" noRot="1" noChangeAspect="1" noTextEdit="1"/>
          </p:cNvSpPr>
          <p:nvPr>
            <p:ph type="sldImg"/>
          </p:nvPr>
        </p:nvSpPr>
        <p:spPr>
          <a:ln/>
        </p:spPr>
      </p:sp>
      <p:sp>
        <p:nvSpPr>
          <p:cNvPr id="1454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nl-BE" altLang="nl-BE" smtClean="0"/>
          </a:p>
        </p:txBody>
      </p:sp>
      <p:sp>
        <p:nvSpPr>
          <p:cNvPr id="1454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3CA3257-AD3C-496F-A570-C40BF8D9706C}" type="slidenum">
              <a:rPr lang="en-GB" altLang="nl-BE" smtClean="0"/>
              <a:pPr eaLnBrk="1" hangingPunct="1">
                <a:spcBef>
                  <a:spcPct val="0"/>
                </a:spcBef>
              </a:pPr>
              <a:t>71</a:t>
            </a:fld>
            <a:endParaRPr lang="en-GB" altLang="nl-BE" smtClean="0"/>
          </a:p>
        </p:txBody>
      </p:sp>
      <p:sp>
        <p:nvSpPr>
          <p:cNvPr id="145413"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45414"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Image Placeholder 1"/>
          <p:cNvSpPr>
            <a:spLocks noGrp="1" noRot="1" noChangeAspect="1" noTextEdit="1"/>
          </p:cNvSpPr>
          <p:nvPr>
            <p:ph type="sldImg"/>
          </p:nvPr>
        </p:nvSpPr>
        <p:spPr>
          <a:ln/>
        </p:spPr>
      </p:sp>
      <p:sp>
        <p:nvSpPr>
          <p:cNvPr id="1464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464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spcBef>
                <a:spcPct val="30000"/>
              </a:spcBef>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0CA6B7B-C24B-4A2E-B8D0-AF04FF52CFD1}" type="slidenum">
              <a:rPr lang="en-GB" altLang="en-US" smtClean="0"/>
              <a:pPr eaLnBrk="1" hangingPunct="1">
                <a:spcBef>
                  <a:spcPct val="0"/>
                </a:spcBef>
              </a:pPr>
              <a:t>72</a:t>
            </a:fld>
            <a:endParaRPr lang="en-GB" altLang="en-US"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1700" eaLnBrk="0" hangingPunct="0">
              <a:spcBef>
                <a:spcPct val="30000"/>
              </a:spcBef>
              <a:defRPr sz="1200">
                <a:solidFill>
                  <a:schemeClr val="tx1"/>
                </a:solidFill>
                <a:latin typeface="Arial" charset="0"/>
              </a:defRPr>
            </a:lvl1pPr>
            <a:lvl2pPr marL="742950" indent="-285750" defTabSz="901700" eaLnBrk="0" hangingPunct="0">
              <a:spcBef>
                <a:spcPct val="30000"/>
              </a:spcBef>
              <a:defRPr sz="1200">
                <a:solidFill>
                  <a:schemeClr val="tx1"/>
                </a:solidFill>
                <a:latin typeface="Arial" charset="0"/>
              </a:defRPr>
            </a:lvl2pPr>
            <a:lvl3pPr marL="1143000" indent="-228600" defTabSz="901700" eaLnBrk="0" hangingPunct="0">
              <a:spcBef>
                <a:spcPct val="30000"/>
              </a:spcBef>
              <a:defRPr sz="1200">
                <a:solidFill>
                  <a:schemeClr val="tx1"/>
                </a:solidFill>
                <a:latin typeface="Arial" charset="0"/>
              </a:defRPr>
            </a:lvl3pPr>
            <a:lvl4pPr marL="1600200" indent="-228600" defTabSz="901700" eaLnBrk="0" hangingPunct="0">
              <a:spcBef>
                <a:spcPct val="30000"/>
              </a:spcBef>
              <a:defRPr sz="1200">
                <a:solidFill>
                  <a:schemeClr val="tx1"/>
                </a:solidFill>
                <a:latin typeface="Arial" charset="0"/>
              </a:defRPr>
            </a:lvl4pPr>
            <a:lvl5pPr marL="2057400" indent="-228600" defTabSz="901700" eaLnBrk="0" hangingPunct="0">
              <a:spcBef>
                <a:spcPct val="30000"/>
              </a:spcBef>
              <a:defRPr sz="1200">
                <a:solidFill>
                  <a:schemeClr val="tx1"/>
                </a:solidFill>
                <a:latin typeface="Arial" charset="0"/>
              </a:defRPr>
            </a:lvl5pPr>
            <a:lvl6pPr marL="2514600" indent="-228600" defTabSz="901700" eaLnBrk="0" fontAlgn="base" hangingPunct="0">
              <a:spcBef>
                <a:spcPct val="30000"/>
              </a:spcBef>
              <a:spcAft>
                <a:spcPct val="0"/>
              </a:spcAft>
              <a:defRPr sz="1200">
                <a:solidFill>
                  <a:schemeClr val="tx1"/>
                </a:solidFill>
                <a:latin typeface="Arial" charset="0"/>
              </a:defRPr>
            </a:lvl6pPr>
            <a:lvl7pPr marL="2971800" indent="-228600" defTabSz="901700" eaLnBrk="0" fontAlgn="base" hangingPunct="0">
              <a:spcBef>
                <a:spcPct val="30000"/>
              </a:spcBef>
              <a:spcAft>
                <a:spcPct val="0"/>
              </a:spcAft>
              <a:defRPr sz="1200">
                <a:solidFill>
                  <a:schemeClr val="tx1"/>
                </a:solidFill>
                <a:latin typeface="Arial" charset="0"/>
              </a:defRPr>
            </a:lvl7pPr>
            <a:lvl8pPr marL="3429000" indent="-228600" defTabSz="901700" eaLnBrk="0" fontAlgn="base" hangingPunct="0">
              <a:spcBef>
                <a:spcPct val="30000"/>
              </a:spcBef>
              <a:spcAft>
                <a:spcPct val="0"/>
              </a:spcAft>
              <a:defRPr sz="1200">
                <a:solidFill>
                  <a:schemeClr val="tx1"/>
                </a:solidFill>
                <a:latin typeface="Arial" charset="0"/>
              </a:defRPr>
            </a:lvl8pPr>
            <a:lvl9pPr marL="3886200" indent="-228600" defTabSz="9017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E0622BF-0C2E-4857-B60A-4528325096FF}" type="slidenum">
              <a:rPr lang="sv-SE" altLang="nl-BE" smtClean="0"/>
              <a:pPr eaLnBrk="1" hangingPunct="1">
                <a:spcBef>
                  <a:spcPct val="0"/>
                </a:spcBef>
              </a:pPr>
              <a:t>74</a:t>
            </a:fld>
            <a:endParaRPr lang="sv-SE" altLang="nl-BE" smtClean="0"/>
          </a:p>
        </p:txBody>
      </p:sp>
      <p:sp>
        <p:nvSpPr>
          <p:cNvPr id="147459" name="Rectangle 2"/>
          <p:cNvSpPr>
            <a:spLocks noGrp="1" noRot="1" noChangeAspect="1" noChangeArrowheads="1" noTextEdit="1"/>
          </p:cNvSpPr>
          <p:nvPr>
            <p:ph type="sldImg"/>
          </p:nvPr>
        </p:nvSpPr>
        <p:spPr>
          <a:ln/>
        </p:spPr>
      </p:sp>
      <p:sp>
        <p:nvSpPr>
          <p:cNvPr id="14746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nl-BE" smtClean="0"/>
              <a:t>Deel certificaten uit terwijl cursisten evaluatieformulieren invullen</a:t>
            </a:r>
          </a:p>
        </p:txBody>
      </p:sp>
      <p:sp>
        <p:nvSpPr>
          <p:cNvPr id="147461" name="Tijdelijke aanduiding voor datum 1"/>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BE" altLang="nl-BE" smtClean="0"/>
              <a:t>3 September 2013</a:t>
            </a:r>
            <a:endParaRPr lang="en-GB" altLang="nl-BE" smtClean="0"/>
          </a:p>
        </p:txBody>
      </p:sp>
      <p:sp>
        <p:nvSpPr>
          <p:cNvPr id="147462" name="Tijdelijke aanduiding voor koptekst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Arial" charset="0"/>
              </a:defRPr>
            </a:lvl1pPr>
            <a:lvl2pPr marL="742950" indent="-285750" defTabSz="946150" eaLnBrk="0" hangingPunct="0">
              <a:spcBef>
                <a:spcPct val="30000"/>
              </a:spcBef>
              <a:defRPr sz="1200">
                <a:solidFill>
                  <a:schemeClr val="tx1"/>
                </a:solidFill>
                <a:latin typeface="Arial" charset="0"/>
              </a:defRPr>
            </a:lvl2pPr>
            <a:lvl3pPr marL="1143000" indent="-228600" defTabSz="946150" eaLnBrk="0" hangingPunct="0">
              <a:spcBef>
                <a:spcPct val="30000"/>
              </a:spcBef>
              <a:defRPr sz="1200">
                <a:solidFill>
                  <a:schemeClr val="tx1"/>
                </a:solidFill>
                <a:latin typeface="Arial" charset="0"/>
              </a:defRPr>
            </a:lvl3pPr>
            <a:lvl4pPr marL="1600200" indent="-228600" defTabSz="946150" eaLnBrk="0" hangingPunct="0">
              <a:spcBef>
                <a:spcPct val="30000"/>
              </a:spcBef>
              <a:defRPr sz="1200">
                <a:solidFill>
                  <a:schemeClr val="tx1"/>
                </a:solidFill>
                <a:latin typeface="Arial" charset="0"/>
              </a:defRPr>
            </a:lvl4pPr>
            <a:lvl5pPr marL="2057400" indent="-228600" defTabSz="946150" eaLnBrk="0" hangingPunct="0">
              <a:spcBef>
                <a:spcPct val="30000"/>
              </a:spcBef>
              <a:defRPr sz="1200">
                <a:solidFill>
                  <a:schemeClr val="tx1"/>
                </a:solidFill>
                <a:latin typeface="Arial" charset="0"/>
              </a:defRPr>
            </a:lvl5pPr>
            <a:lvl6pPr marL="2514600" indent="-228600" defTabSz="946150" eaLnBrk="0" fontAlgn="base" hangingPunct="0">
              <a:spcBef>
                <a:spcPct val="30000"/>
              </a:spcBef>
              <a:spcAft>
                <a:spcPct val="0"/>
              </a:spcAft>
              <a:defRPr sz="1200">
                <a:solidFill>
                  <a:schemeClr val="tx1"/>
                </a:solidFill>
                <a:latin typeface="Arial" charset="0"/>
              </a:defRPr>
            </a:lvl6pPr>
            <a:lvl7pPr marL="2971800" indent="-228600" defTabSz="946150" eaLnBrk="0" fontAlgn="base" hangingPunct="0">
              <a:spcBef>
                <a:spcPct val="30000"/>
              </a:spcBef>
              <a:spcAft>
                <a:spcPct val="0"/>
              </a:spcAft>
              <a:defRPr sz="1200">
                <a:solidFill>
                  <a:schemeClr val="tx1"/>
                </a:solidFill>
                <a:latin typeface="Arial" charset="0"/>
              </a:defRPr>
            </a:lvl7pPr>
            <a:lvl8pPr marL="3429000" indent="-228600" defTabSz="946150" eaLnBrk="0" fontAlgn="base" hangingPunct="0">
              <a:spcBef>
                <a:spcPct val="30000"/>
              </a:spcBef>
              <a:spcAft>
                <a:spcPct val="0"/>
              </a:spcAft>
              <a:defRPr sz="1200">
                <a:solidFill>
                  <a:schemeClr val="tx1"/>
                </a:solidFill>
                <a:latin typeface="Arial" charset="0"/>
              </a:defRPr>
            </a:lvl8pPr>
            <a:lvl9pPr marL="3886200" indent="-228600" defTabSz="94615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en-US" altLang="nl-BE" smtClean="0"/>
              <a:t>VETree basic workshop - Exercice 1: defining a veteran tree</a:t>
            </a:r>
            <a:endParaRPr lang="en-GB" altLang="nl-BE"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BE"/>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BE"/>
          </a:p>
        </p:txBody>
      </p:sp>
      <p:sp>
        <p:nvSpPr>
          <p:cNvPr id="4" name="Tijdelijke aanduiding voor datum 3"/>
          <p:cNvSpPr>
            <a:spLocks noGrp="1"/>
          </p:cNvSpPr>
          <p:nvPr>
            <p:ph type="dt" sz="half" idx="10"/>
          </p:nvPr>
        </p:nvSpPr>
        <p:spPr/>
        <p:txBody>
          <a:bodyPr/>
          <a:lstStyle>
            <a:lvl1pPr>
              <a:defRPr/>
            </a:lvl1pPr>
          </a:lstStyle>
          <a:p>
            <a:pPr>
              <a:defRPr/>
            </a:pPr>
            <a:endParaRPr lang="en-GB"/>
          </a:p>
        </p:txBody>
      </p:sp>
      <p:sp>
        <p:nvSpPr>
          <p:cNvPr id="5" name="Tijdelijke aanduiding voor voettekst 4"/>
          <p:cNvSpPr>
            <a:spLocks noGrp="1"/>
          </p:cNvSpPr>
          <p:nvPr>
            <p:ph type="ftr" sz="quarter" idx="11"/>
          </p:nvPr>
        </p:nvSpPr>
        <p:spPr/>
        <p:txBody>
          <a:bodyPr/>
          <a:lstStyle>
            <a:lvl1pPr>
              <a:defRPr/>
            </a:lvl1pPr>
          </a:lstStyle>
          <a:p>
            <a:pPr>
              <a:defRPr/>
            </a:pPr>
            <a:endParaRPr lang="en-GB"/>
          </a:p>
        </p:txBody>
      </p:sp>
      <p:sp>
        <p:nvSpPr>
          <p:cNvPr id="6" name="Tijdelijke aanduiding voor dianummer 5"/>
          <p:cNvSpPr>
            <a:spLocks noGrp="1"/>
          </p:cNvSpPr>
          <p:nvPr>
            <p:ph type="sldNum" sz="quarter" idx="12"/>
          </p:nvPr>
        </p:nvSpPr>
        <p:spPr/>
        <p:txBody>
          <a:bodyPr/>
          <a:lstStyle>
            <a:lvl1pPr>
              <a:defRPr/>
            </a:lvl1pPr>
          </a:lstStyle>
          <a:p>
            <a:pPr>
              <a:defRPr/>
            </a:pPr>
            <a:fld id="{3923E13C-71FB-42A6-B17C-44D4000C7D2A}" type="slidenum">
              <a:rPr lang="en-GB"/>
              <a:pPr>
                <a:defRPr/>
              </a:pPr>
              <a:t>‹nr.›</a:t>
            </a:fld>
            <a:endParaRPr lang="en-GB"/>
          </a:p>
        </p:txBody>
      </p:sp>
    </p:spTree>
    <p:extLst>
      <p:ext uri="{BB962C8B-B14F-4D97-AF65-F5344CB8AC3E}">
        <p14:creationId xmlns:p14="http://schemas.microsoft.com/office/powerpoint/2010/main" val="22812548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pPr>
              <a:defRPr/>
            </a:pPr>
            <a:endParaRPr lang="en-GB"/>
          </a:p>
        </p:txBody>
      </p:sp>
      <p:sp>
        <p:nvSpPr>
          <p:cNvPr id="5" name="Tijdelijke aanduiding voor voettekst 4"/>
          <p:cNvSpPr>
            <a:spLocks noGrp="1"/>
          </p:cNvSpPr>
          <p:nvPr>
            <p:ph type="ftr" sz="quarter" idx="11"/>
          </p:nvPr>
        </p:nvSpPr>
        <p:spPr/>
        <p:txBody>
          <a:bodyPr/>
          <a:lstStyle>
            <a:lvl1pPr>
              <a:defRPr/>
            </a:lvl1pPr>
          </a:lstStyle>
          <a:p>
            <a:pPr>
              <a:defRPr/>
            </a:pPr>
            <a:endParaRPr lang="en-GB"/>
          </a:p>
        </p:txBody>
      </p:sp>
      <p:sp>
        <p:nvSpPr>
          <p:cNvPr id="6" name="Tijdelijke aanduiding voor dianummer 5"/>
          <p:cNvSpPr>
            <a:spLocks noGrp="1"/>
          </p:cNvSpPr>
          <p:nvPr>
            <p:ph type="sldNum" sz="quarter" idx="12"/>
          </p:nvPr>
        </p:nvSpPr>
        <p:spPr/>
        <p:txBody>
          <a:bodyPr/>
          <a:lstStyle>
            <a:lvl1pPr>
              <a:defRPr/>
            </a:lvl1pPr>
          </a:lstStyle>
          <a:p>
            <a:pPr>
              <a:defRPr/>
            </a:pPr>
            <a:fld id="{B8D0C633-9A9B-4BAC-86E3-BEC2DE907E1F}" type="slidenum">
              <a:rPr lang="en-GB"/>
              <a:pPr>
                <a:defRPr/>
              </a:pPr>
              <a:t>‹nr.›</a:t>
            </a:fld>
            <a:endParaRPr lang="en-GB"/>
          </a:p>
        </p:txBody>
      </p:sp>
    </p:spTree>
    <p:extLst>
      <p:ext uri="{BB962C8B-B14F-4D97-AF65-F5344CB8AC3E}">
        <p14:creationId xmlns:p14="http://schemas.microsoft.com/office/powerpoint/2010/main" val="3834144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BE"/>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lvl1pPr>
              <a:defRPr/>
            </a:lvl1pPr>
          </a:lstStyle>
          <a:p>
            <a:pPr>
              <a:defRPr/>
            </a:pPr>
            <a:endParaRPr lang="en-GB"/>
          </a:p>
        </p:txBody>
      </p:sp>
      <p:sp>
        <p:nvSpPr>
          <p:cNvPr id="5" name="Tijdelijke aanduiding voor voettekst 4"/>
          <p:cNvSpPr>
            <a:spLocks noGrp="1"/>
          </p:cNvSpPr>
          <p:nvPr>
            <p:ph type="ftr" sz="quarter" idx="11"/>
          </p:nvPr>
        </p:nvSpPr>
        <p:spPr/>
        <p:txBody>
          <a:bodyPr/>
          <a:lstStyle>
            <a:lvl1pPr>
              <a:defRPr/>
            </a:lvl1pPr>
          </a:lstStyle>
          <a:p>
            <a:pPr>
              <a:defRPr/>
            </a:pPr>
            <a:endParaRPr lang="en-GB"/>
          </a:p>
        </p:txBody>
      </p:sp>
      <p:sp>
        <p:nvSpPr>
          <p:cNvPr id="6" name="Tijdelijke aanduiding voor dianummer 5"/>
          <p:cNvSpPr>
            <a:spLocks noGrp="1"/>
          </p:cNvSpPr>
          <p:nvPr>
            <p:ph type="sldNum" sz="quarter" idx="12"/>
          </p:nvPr>
        </p:nvSpPr>
        <p:spPr/>
        <p:txBody>
          <a:bodyPr/>
          <a:lstStyle>
            <a:lvl1pPr>
              <a:defRPr/>
            </a:lvl1pPr>
          </a:lstStyle>
          <a:p>
            <a:pPr>
              <a:defRPr/>
            </a:pPr>
            <a:fld id="{011A92C5-725C-4236-86EB-9D96CC6CA8AE}" type="slidenum">
              <a:rPr lang="en-GB"/>
              <a:pPr>
                <a:defRPr/>
              </a:pPr>
              <a:t>‹nr.›</a:t>
            </a:fld>
            <a:endParaRPr lang="en-GB"/>
          </a:p>
        </p:txBody>
      </p:sp>
    </p:spTree>
    <p:extLst>
      <p:ext uri="{BB962C8B-B14F-4D97-AF65-F5344CB8AC3E}">
        <p14:creationId xmlns:p14="http://schemas.microsoft.com/office/powerpoint/2010/main" val="1955208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datum 3"/>
          <p:cNvSpPr>
            <a:spLocks noGrp="1"/>
          </p:cNvSpPr>
          <p:nvPr>
            <p:ph type="dt" sz="half" idx="10"/>
          </p:nvPr>
        </p:nvSpPr>
        <p:spPr/>
        <p:txBody>
          <a:bodyPr/>
          <a:lstStyle>
            <a:lvl1pPr>
              <a:defRPr/>
            </a:lvl1pPr>
          </a:lstStyle>
          <a:p>
            <a:pPr>
              <a:defRPr/>
            </a:pPr>
            <a:endParaRPr lang="en-GB"/>
          </a:p>
        </p:txBody>
      </p:sp>
      <p:sp>
        <p:nvSpPr>
          <p:cNvPr id="6" name="Tijdelijke aanduiding voor voettekst 4"/>
          <p:cNvSpPr>
            <a:spLocks noGrp="1"/>
          </p:cNvSpPr>
          <p:nvPr>
            <p:ph type="ftr" sz="quarter" idx="11"/>
          </p:nvPr>
        </p:nvSpPr>
        <p:spPr/>
        <p:txBody>
          <a:bodyPr/>
          <a:lstStyle>
            <a:lvl1pPr>
              <a:defRPr/>
            </a:lvl1pPr>
          </a:lstStyle>
          <a:p>
            <a:pPr>
              <a:defRPr/>
            </a:pPr>
            <a:endParaRPr lang="en-GB"/>
          </a:p>
        </p:txBody>
      </p:sp>
      <p:sp>
        <p:nvSpPr>
          <p:cNvPr id="7" name="Tijdelijke aanduiding voor dianummer 5"/>
          <p:cNvSpPr>
            <a:spLocks noGrp="1"/>
          </p:cNvSpPr>
          <p:nvPr>
            <p:ph type="sldNum" sz="quarter" idx="12"/>
          </p:nvPr>
        </p:nvSpPr>
        <p:spPr/>
        <p:txBody>
          <a:bodyPr/>
          <a:lstStyle>
            <a:lvl1pPr>
              <a:defRPr/>
            </a:lvl1pPr>
          </a:lstStyle>
          <a:p>
            <a:pPr>
              <a:defRPr/>
            </a:pPr>
            <a:fld id="{7097BFC9-1195-490B-AC2C-75646CE9FDF9}" type="slidenum">
              <a:rPr lang="en-GB"/>
              <a:pPr>
                <a:defRPr/>
              </a:pPr>
              <a:t>‹nr.›</a:t>
            </a:fld>
            <a:endParaRPr lang="en-GB"/>
          </a:p>
        </p:txBody>
      </p:sp>
    </p:spTree>
    <p:extLst>
      <p:ext uri="{BB962C8B-B14F-4D97-AF65-F5344CB8AC3E}">
        <p14:creationId xmlns:p14="http://schemas.microsoft.com/office/powerpoint/2010/main" val="3761185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BE"/>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7" name="Tijdelijke aanduiding voor datum 3"/>
          <p:cNvSpPr>
            <a:spLocks noGrp="1"/>
          </p:cNvSpPr>
          <p:nvPr>
            <p:ph type="dt" sz="half" idx="10"/>
          </p:nvPr>
        </p:nvSpPr>
        <p:spPr/>
        <p:txBody>
          <a:bodyPr/>
          <a:lstStyle>
            <a:lvl1pPr>
              <a:defRPr/>
            </a:lvl1pPr>
          </a:lstStyle>
          <a:p>
            <a:pPr>
              <a:defRPr/>
            </a:pPr>
            <a:endParaRPr lang="en-GB"/>
          </a:p>
        </p:txBody>
      </p:sp>
      <p:sp>
        <p:nvSpPr>
          <p:cNvPr id="8" name="Tijdelijke aanduiding voor voettekst 4"/>
          <p:cNvSpPr>
            <a:spLocks noGrp="1"/>
          </p:cNvSpPr>
          <p:nvPr>
            <p:ph type="ftr" sz="quarter" idx="11"/>
          </p:nvPr>
        </p:nvSpPr>
        <p:spPr/>
        <p:txBody>
          <a:bodyPr/>
          <a:lstStyle>
            <a:lvl1pPr>
              <a:defRPr/>
            </a:lvl1pPr>
          </a:lstStyle>
          <a:p>
            <a:pPr>
              <a:defRPr/>
            </a:pPr>
            <a:endParaRPr lang="en-GB"/>
          </a:p>
        </p:txBody>
      </p:sp>
      <p:sp>
        <p:nvSpPr>
          <p:cNvPr id="9" name="Tijdelijke aanduiding voor dianummer 5"/>
          <p:cNvSpPr>
            <a:spLocks noGrp="1"/>
          </p:cNvSpPr>
          <p:nvPr>
            <p:ph type="sldNum" sz="quarter" idx="12"/>
          </p:nvPr>
        </p:nvSpPr>
        <p:spPr/>
        <p:txBody>
          <a:bodyPr/>
          <a:lstStyle>
            <a:lvl1pPr>
              <a:defRPr/>
            </a:lvl1pPr>
          </a:lstStyle>
          <a:p>
            <a:pPr>
              <a:defRPr/>
            </a:pPr>
            <a:fld id="{2E69AE1C-F25F-41C5-B69B-63E557E79A01}" type="slidenum">
              <a:rPr lang="en-GB"/>
              <a:pPr>
                <a:defRPr/>
              </a:pPr>
              <a:t>‹nr.›</a:t>
            </a:fld>
            <a:endParaRPr lang="en-GB"/>
          </a:p>
        </p:txBody>
      </p:sp>
    </p:spTree>
    <p:extLst>
      <p:ext uri="{BB962C8B-B14F-4D97-AF65-F5344CB8AC3E}">
        <p14:creationId xmlns:p14="http://schemas.microsoft.com/office/powerpoint/2010/main" val="2587602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datum 3"/>
          <p:cNvSpPr>
            <a:spLocks noGrp="1"/>
          </p:cNvSpPr>
          <p:nvPr>
            <p:ph type="dt" sz="half" idx="10"/>
          </p:nvPr>
        </p:nvSpPr>
        <p:spPr/>
        <p:txBody>
          <a:bodyPr/>
          <a:lstStyle>
            <a:lvl1pPr>
              <a:defRPr/>
            </a:lvl1pPr>
          </a:lstStyle>
          <a:p>
            <a:pPr>
              <a:defRPr/>
            </a:pPr>
            <a:endParaRPr lang="en-GB"/>
          </a:p>
        </p:txBody>
      </p:sp>
      <p:sp>
        <p:nvSpPr>
          <p:cNvPr id="4" name="Tijdelijke aanduiding voor voettekst 4"/>
          <p:cNvSpPr>
            <a:spLocks noGrp="1"/>
          </p:cNvSpPr>
          <p:nvPr>
            <p:ph type="ftr" sz="quarter" idx="11"/>
          </p:nvPr>
        </p:nvSpPr>
        <p:spPr/>
        <p:txBody>
          <a:bodyPr/>
          <a:lstStyle>
            <a:lvl1pPr>
              <a:defRPr/>
            </a:lvl1pPr>
          </a:lstStyle>
          <a:p>
            <a:pPr>
              <a:defRPr/>
            </a:pPr>
            <a:endParaRPr lang="en-GB"/>
          </a:p>
        </p:txBody>
      </p:sp>
      <p:sp>
        <p:nvSpPr>
          <p:cNvPr id="5" name="Tijdelijke aanduiding voor dianummer 5"/>
          <p:cNvSpPr>
            <a:spLocks noGrp="1"/>
          </p:cNvSpPr>
          <p:nvPr>
            <p:ph type="sldNum" sz="quarter" idx="12"/>
          </p:nvPr>
        </p:nvSpPr>
        <p:spPr/>
        <p:txBody>
          <a:bodyPr/>
          <a:lstStyle>
            <a:lvl1pPr>
              <a:defRPr/>
            </a:lvl1pPr>
          </a:lstStyle>
          <a:p>
            <a:pPr>
              <a:defRPr/>
            </a:pPr>
            <a:fld id="{EAE0C0C9-1BAB-47DD-B4B2-AE5FE60DD622}" type="slidenum">
              <a:rPr lang="en-GB"/>
              <a:pPr>
                <a:defRPr/>
              </a:pPr>
              <a:t>‹nr.›</a:t>
            </a:fld>
            <a:endParaRPr lang="en-GB"/>
          </a:p>
        </p:txBody>
      </p:sp>
    </p:spTree>
    <p:extLst>
      <p:ext uri="{BB962C8B-B14F-4D97-AF65-F5344CB8AC3E}">
        <p14:creationId xmlns:p14="http://schemas.microsoft.com/office/powerpoint/2010/main" val="1258061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3"/>
          <p:cNvSpPr>
            <a:spLocks noGrp="1"/>
          </p:cNvSpPr>
          <p:nvPr>
            <p:ph type="dt" sz="half" idx="10"/>
          </p:nvPr>
        </p:nvSpPr>
        <p:spPr/>
        <p:txBody>
          <a:bodyPr/>
          <a:lstStyle>
            <a:lvl1pPr>
              <a:defRPr/>
            </a:lvl1pPr>
          </a:lstStyle>
          <a:p>
            <a:pPr>
              <a:defRPr/>
            </a:pPr>
            <a:endParaRPr lang="en-GB"/>
          </a:p>
        </p:txBody>
      </p:sp>
      <p:sp>
        <p:nvSpPr>
          <p:cNvPr id="3" name="Tijdelijke aanduiding voor voettekst 4"/>
          <p:cNvSpPr>
            <a:spLocks noGrp="1"/>
          </p:cNvSpPr>
          <p:nvPr>
            <p:ph type="ftr" sz="quarter" idx="11"/>
          </p:nvPr>
        </p:nvSpPr>
        <p:spPr/>
        <p:txBody>
          <a:bodyPr/>
          <a:lstStyle>
            <a:lvl1pPr>
              <a:defRPr/>
            </a:lvl1pPr>
          </a:lstStyle>
          <a:p>
            <a:pPr>
              <a:defRPr/>
            </a:pPr>
            <a:endParaRPr lang="en-GB"/>
          </a:p>
        </p:txBody>
      </p:sp>
      <p:sp>
        <p:nvSpPr>
          <p:cNvPr id="4" name="Tijdelijke aanduiding voor dianummer 5"/>
          <p:cNvSpPr>
            <a:spLocks noGrp="1"/>
          </p:cNvSpPr>
          <p:nvPr>
            <p:ph type="sldNum" sz="quarter" idx="12"/>
          </p:nvPr>
        </p:nvSpPr>
        <p:spPr/>
        <p:txBody>
          <a:bodyPr/>
          <a:lstStyle>
            <a:lvl1pPr>
              <a:defRPr/>
            </a:lvl1pPr>
          </a:lstStyle>
          <a:p>
            <a:pPr>
              <a:defRPr/>
            </a:pPr>
            <a:fld id="{0EF2B398-9EB2-4C9E-A9CD-D8A99E0E1442}" type="slidenum">
              <a:rPr lang="en-GB"/>
              <a:pPr>
                <a:defRPr/>
              </a:pPr>
              <a:t>‹nr.›</a:t>
            </a:fld>
            <a:endParaRPr lang="en-GB"/>
          </a:p>
        </p:txBody>
      </p:sp>
    </p:spTree>
    <p:extLst>
      <p:ext uri="{BB962C8B-B14F-4D97-AF65-F5344CB8AC3E}">
        <p14:creationId xmlns:p14="http://schemas.microsoft.com/office/powerpoint/2010/main" val="2915250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BE"/>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3"/>
          <p:cNvSpPr>
            <a:spLocks noGrp="1"/>
          </p:cNvSpPr>
          <p:nvPr>
            <p:ph type="dt" sz="half" idx="10"/>
          </p:nvPr>
        </p:nvSpPr>
        <p:spPr/>
        <p:txBody>
          <a:bodyPr/>
          <a:lstStyle>
            <a:lvl1pPr>
              <a:defRPr/>
            </a:lvl1pPr>
          </a:lstStyle>
          <a:p>
            <a:pPr>
              <a:defRPr/>
            </a:pPr>
            <a:endParaRPr lang="en-GB"/>
          </a:p>
        </p:txBody>
      </p:sp>
      <p:sp>
        <p:nvSpPr>
          <p:cNvPr id="6" name="Tijdelijke aanduiding voor voettekst 4"/>
          <p:cNvSpPr>
            <a:spLocks noGrp="1"/>
          </p:cNvSpPr>
          <p:nvPr>
            <p:ph type="ftr" sz="quarter" idx="11"/>
          </p:nvPr>
        </p:nvSpPr>
        <p:spPr/>
        <p:txBody>
          <a:bodyPr/>
          <a:lstStyle>
            <a:lvl1pPr>
              <a:defRPr/>
            </a:lvl1pPr>
          </a:lstStyle>
          <a:p>
            <a:pPr>
              <a:defRPr/>
            </a:pPr>
            <a:endParaRPr lang="en-GB"/>
          </a:p>
        </p:txBody>
      </p:sp>
      <p:sp>
        <p:nvSpPr>
          <p:cNvPr id="7" name="Tijdelijke aanduiding voor dianummer 5"/>
          <p:cNvSpPr>
            <a:spLocks noGrp="1"/>
          </p:cNvSpPr>
          <p:nvPr>
            <p:ph type="sldNum" sz="quarter" idx="12"/>
          </p:nvPr>
        </p:nvSpPr>
        <p:spPr/>
        <p:txBody>
          <a:bodyPr/>
          <a:lstStyle>
            <a:lvl1pPr>
              <a:defRPr/>
            </a:lvl1pPr>
          </a:lstStyle>
          <a:p>
            <a:pPr>
              <a:defRPr/>
            </a:pPr>
            <a:fld id="{4E7D2248-5774-4764-9E54-7E97735D3569}" type="slidenum">
              <a:rPr lang="en-GB"/>
              <a:pPr>
                <a:defRPr/>
              </a:pPr>
              <a:t>‹nr.›</a:t>
            </a:fld>
            <a:endParaRPr lang="en-GB"/>
          </a:p>
        </p:txBody>
      </p:sp>
    </p:spTree>
    <p:extLst>
      <p:ext uri="{BB962C8B-B14F-4D97-AF65-F5344CB8AC3E}">
        <p14:creationId xmlns:p14="http://schemas.microsoft.com/office/powerpoint/2010/main" val="3344326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BE"/>
          </a:p>
        </p:txBody>
      </p:sp>
      <p:sp>
        <p:nvSpPr>
          <p:cNvPr id="3" name="Tijdelijke aanduiding voor afbeelding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l-NL" noProof="0" smtClean="0"/>
              <a:t>Klik op het pictogram als u een afbeelding wilt toevoegen</a:t>
            </a:r>
            <a:endParaRPr lang="nl-BE" noProof="0"/>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3"/>
          <p:cNvSpPr>
            <a:spLocks noGrp="1"/>
          </p:cNvSpPr>
          <p:nvPr>
            <p:ph type="dt" sz="half" idx="10"/>
          </p:nvPr>
        </p:nvSpPr>
        <p:spPr/>
        <p:txBody>
          <a:bodyPr/>
          <a:lstStyle>
            <a:lvl1pPr>
              <a:defRPr/>
            </a:lvl1pPr>
          </a:lstStyle>
          <a:p>
            <a:pPr>
              <a:defRPr/>
            </a:pPr>
            <a:endParaRPr lang="en-GB"/>
          </a:p>
        </p:txBody>
      </p:sp>
      <p:sp>
        <p:nvSpPr>
          <p:cNvPr id="6" name="Tijdelijke aanduiding voor voettekst 4"/>
          <p:cNvSpPr>
            <a:spLocks noGrp="1"/>
          </p:cNvSpPr>
          <p:nvPr>
            <p:ph type="ftr" sz="quarter" idx="11"/>
          </p:nvPr>
        </p:nvSpPr>
        <p:spPr/>
        <p:txBody>
          <a:bodyPr/>
          <a:lstStyle>
            <a:lvl1pPr>
              <a:defRPr/>
            </a:lvl1pPr>
          </a:lstStyle>
          <a:p>
            <a:pPr>
              <a:defRPr/>
            </a:pPr>
            <a:endParaRPr lang="en-GB"/>
          </a:p>
        </p:txBody>
      </p:sp>
      <p:sp>
        <p:nvSpPr>
          <p:cNvPr id="7" name="Tijdelijke aanduiding voor dianummer 5"/>
          <p:cNvSpPr>
            <a:spLocks noGrp="1"/>
          </p:cNvSpPr>
          <p:nvPr>
            <p:ph type="sldNum" sz="quarter" idx="12"/>
          </p:nvPr>
        </p:nvSpPr>
        <p:spPr/>
        <p:txBody>
          <a:bodyPr/>
          <a:lstStyle>
            <a:lvl1pPr>
              <a:defRPr/>
            </a:lvl1pPr>
          </a:lstStyle>
          <a:p>
            <a:pPr>
              <a:defRPr/>
            </a:pPr>
            <a:fld id="{8AE64ED7-48F3-464A-9347-C228A7B1011E}" type="slidenum">
              <a:rPr lang="en-GB"/>
              <a:pPr>
                <a:defRPr/>
              </a:pPr>
              <a:t>‹nr.›</a:t>
            </a:fld>
            <a:endParaRPr lang="en-GB"/>
          </a:p>
        </p:txBody>
      </p:sp>
    </p:spTree>
    <p:extLst>
      <p:ext uri="{BB962C8B-B14F-4D97-AF65-F5344CB8AC3E}">
        <p14:creationId xmlns:p14="http://schemas.microsoft.com/office/powerpoint/2010/main" val="2111640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pPr>
              <a:defRPr/>
            </a:pPr>
            <a:endParaRPr lang="en-GB"/>
          </a:p>
        </p:txBody>
      </p:sp>
      <p:sp>
        <p:nvSpPr>
          <p:cNvPr id="5" name="Tijdelijke aanduiding voor voettekst 4"/>
          <p:cNvSpPr>
            <a:spLocks noGrp="1"/>
          </p:cNvSpPr>
          <p:nvPr>
            <p:ph type="ftr" sz="quarter" idx="11"/>
          </p:nvPr>
        </p:nvSpPr>
        <p:spPr/>
        <p:txBody>
          <a:bodyPr/>
          <a:lstStyle>
            <a:lvl1pPr>
              <a:defRPr/>
            </a:lvl1pPr>
          </a:lstStyle>
          <a:p>
            <a:pPr>
              <a:defRPr/>
            </a:pPr>
            <a:endParaRPr lang="en-GB"/>
          </a:p>
        </p:txBody>
      </p:sp>
      <p:sp>
        <p:nvSpPr>
          <p:cNvPr id="6" name="Tijdelijke aanduiding voor dianummer 5"/>
          <p:cNvSpPr>
            <a:spLocks noGrp="1"/>
          </p:cNvSpPr>
          <p:nvPr>
            <p:ph type="sldNum" sz="quarter" idx="12"/>
          </p:nvPr>
        </p:nvSpPr>
        <p:spPr/>
        <p:txBody>
          <a:bodyPr/>
          <a:lstStyle>
            <a:lvl1pPr>
              <a:defRPr/>
            </a:lvl1pPr>
          </a:lstStyle>
          <a:p>
            <a:pPr>
              <a:defRPr/>
            </a:pPr>
            <a:fld id="{1561CC09-25B7-4A3C-B13C-AB855F7E5C23}" type="slidenum">
              <a:rPr lang="en-GB"/>
              <a:pPr>
                <a:defRPr/>
              </a:pPr>
              <a:t>‹nr.›</a:t>
            </a:fld>
            <a:endParaRPr lang="en-GB"/>
          </a:p>
        </p:txBody>
      </p:sp>
    </p:spTree>
    <p:extLst>
      <p:ext uri="{BB962C8B-B14F-4D97-AF65-F5344CB8AC3E}">
        <p14:creationId xmlns:p14="http://schemas.microsoft.com/office/powerpoint/2010/main" val="37532142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pPr>
              <a:defRPr/>
            </a:pPr>
            <a:endParaRPr lang="en-GB"/>
          </a:p>
        </p:txBody>
      </p:sp>
      <p:sp>
        <p:nvSpPr>
          <p:cNvPr id="5" name="Tijdelijke aanduiding voor voettekst 4"/>
          <p:cNvSpPr>
            <a:spLocks noGrp="1"/>
          </p:cNvSpPr>
          <p:nvPr>
            <p:ph type="ftr" sz="quarter" idx="11"/>
          </p:nvPr>
        </p:nvSpPr>
        <p:spPr/>
        <p:txBody>
          <a:bodyPr/>
          <a:lstStyle>
            <a:lvl1pPr>
              <a:defRPr/>
            </a:lvl1pPr>
          </a:lstStyle>
          <a:p>
            <a:pPr>
              <a:defRPr/>
            </a:pPr>
            <a:endParaRPr lang="en-GB"/>
          </a:p>
        </p:txBody>
      </p:sp>
      <p:sp>
        <p:nvSpPr>
          <p:cNvPr id="6" name="Tijdelijke aanduiding voor dianummer 5"/>
          <p:cNvSpPr>
            <a:spLocks noGrp="1"/>
          </p:cNvSpPr>
          <p:nvPr>
            <p:ph type="sldNum" sz="quarter" idx="12"/>
          </p:nvPr>
        </p:nvSpPr>
        <p:spPr/>
        <p:txBody>
          <a:bodyPr/>
          <a:lstStyle>
            <a:lvl1pPr>
              <a:defRPr/>
            </a:lvl1pPr>
          </a:lstStyle>
          <a:p>
            <a:pPr>
              <a:defRPr/>
            </a:pPr>
            <a:fld id="{62381D31-1B50-430B-B61B-7DE801CAB50C}" type="slidenum">
              <a:rPr lang="en-GB"/>
              <a:pPr>
                <a:defRPr/>
              </a:pPr>
              <a:t>‹nr.›</a:t>
            </a:fld>
            <a:endParaRPr lang="en-GB"/>
          </a:p>
        </p:txBody>
      </p:sp>
    </p:spTree>
    <p:extLst>
      <p:ext uri="{BB962C8B-B14F-4D97-AF65-F5344CB8AC3E}">
        <p14:creationId xmlns:p14="http://schemas.microsoft.com/office/powerpoint/2010/main" val="24295982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el, tekst en 2 inhoudselementen">
    <p:spTree>
      <p:nvGrpSpPr>
        <p:cNvPr id="1" name=""/>
        <p:cNvGrpSpPr/>
        <p:nvPr/>
      </p:nvGrpSpPr>
      <p:grpSpPr>
        <a:xfrm>
          <a:off x="0" y="0"/>
          <a:ext cx="0" cy="0"/>
          <a:chOff x="0" y="0"/>
          <a:chExt cx="0" cy="0"/>
        </a:xfrm>
      </p:grpSpPr>
      <p:sp>
        <p:nvSpPr>
          <p:cNvPr id="2" name="Title 1"/>
          <p:cNvSpPr>
            <a:spLocks noGrp="1"/>
          </p:cNvSpPr>
          <p:nvPr>
            <p:ph type="title"/>
          </p:nvPr>
        </p:nvSpPr>
        <p:spPr>
          <a:xfrm>
            <a:off x="457200" y="416967"/>
            <a:ext cx="8229600" cy="1139825"/>
          </a:xfrm>
        </p:spPr>
        <p:txBody>
          <a:bodyPr/>
          <a:lstStyle/>
          <a:p>
            <a:r>
              <a:rPr lang="nl-NL" smtClean="0"/>
              <a:t>Klik om de stijl te bewerken</a:t>
            </a:r>
            <a:endParaRPr lang="en-GB" dirty="0"/>
          </a:p>
        </p:txBody>
      </p:sp>
      <p:sp>
        <p:nvSpPr>
          <p:cNvPr id="3" name="Text Placeholder 2"/>
          <p:cNvSpPr>
            <a:spLocks noGrp="1"/>
          </p:cNvSpPr>
          <p:nvPr>
            <p:ph type="body" sz="half" idx="1"/>
          </p:nvPr>
        </p:nvSpPr>
        <p:spPr>
          <a:xfrm>
            <a:off x="457200" y="1711349"/>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Content Placeholder 3"/>
          <p:cNvSpPr>
            <a:spLocks noGrp="1"/>
          </p:cNvSpPr>
          <p:nvPr>
            <p:ph sz="quarter" idx="2"/>
          </p:nvPr>
        </p:nvSpPr>
        <p:spPr>
          <a:xfrm>
            <a:off x="4648200" y="1747068"/>
            <a:ext cx="4038600" cy="218598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dirty="0"/>
          </a:p>
        </p:txBody>
      </p:sp>
      <p:sp>
        <p:nvSpPr>
          <p:cNvPr id="5" name="Content Placeholder 4"/>
          <p:cNvSpPr>
            <a:spLocks noGrp="1"/>
          </p:cNvSpPr>
          <p:nvPr>
            <p:ph sz="quarter" idx="3"/>
          </p:nvPr>
        </p:nvSpPr>
        <p:spPr>
          <a:xfrm>
            <a:off x="4648200" y="3938588"/>
            <a:ext cx="4038600" cy="2187575"/>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6" name="Tijdelijke aanduiding voor datum 3"/>
          <p:cNvSpPr>
            <a:spLocks noGrp="1"/>
          </p:cNvSpPr>
          <p:nvPr>
            <p:ph type="dt" sz="half" idx="10"/>
          </p:nvPr>
        </p:nvSpPr>
        <p:spPr/>
        <p:txBody>
          <a:bodyPr/>
          <a:lstStyle>
            <a:lvl1pPr>
              <a:defRPr/>
            </a:lvl1pPr>
          </a:lstStyle>
          <a:p>
            <a:pPr>
              <a:defRPr/>
            </a:pPr>
            <a:endParaRPr lang="en-GB"/>
          </a:p>
        </p:txBody>
      </p:sp>
      <p:sp>
        <p:nvSpPr>
          <p:cNvPr id="7" name="Tijdelijke aanduiding voor voettekst 4"/>
          <p:cNvSpPr>
            <a:spLocks noGrp="1"/>
          </p:cNvSpPr>
          <p:nvPr>
            <p:ph type="ftr" sz="quarter" idx="11"/>
          </p:nvPr>
        </p:nvSpPr>
        <p:spPr/>
        <p:txBody>
          <a:bodyPr/>
          <a:lstStyle>
            <a:lvl1pPr>
              <a:defRPr/>
            </a:lvl1pPr>
          </a:lstStyle>
          <a:p>
            <a:pPr>
              <a:defRPr/>
            </a:pPr>
            <a:endParaRPr lang="en-GB"/>
          </a:p>
        </p:txBody>
      </p:sp>
      <p:sp>
        <p:nvSpPr>
          <p:cNvPr id="8" name="Tijdelijke aanduiding voor dianummer 5"/>
          <p:cNvSpPr>
            <a:spLocks noGrp="1"/>
          </p:cNvSpPr>
          <p:nvPr>
            <p:ph type="sldNum" sz="quarter" idx="12"/>
          </p:nvPr>
        </p:nvSpPr>
        <p:spPr/>
        <p:txBody>
          <a:bodyPr/>
          <a:lstStyle>
            <a:lvl1pPr>
              <a:defRPr/>
            </a:lvl1pPr>
          </a:lstStyle>
          <a:p>
            <a:pPr>
              <a:defRPr/>
            </a:pPr>
            <a:fld id="{3F7A17F2-3399-4C8D-A3FE-3E60AA763BE5}" type="slidenum">
              <a:rPr lang="en-GB"/>
              <a:pPr>
                <a:defRPr/>
              </a:pPr>
              <a:t>‹nr.›</a:t>
            </a:fld>
            <a:endParaRPr lang="en-GB"/>
          </a:p>
        </p:txBody>
      </p:sp>
    </p:spTree>
    <p:extLst>
      <p:ext uri="{BB962C8B-B14F-4D97-AF65-F5344CB8AC3E}">
        <p14:creationId xmlns:p14="http://schemas.microsoft.com/office/powerpoint/2010/main" val="4207682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el, tekst en inhou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nl-NL" smtClean="0"/>
              <a:t>Klik om de stijl te bewerken</a:t>
            </a:r>
            <a:endParaRPr lang="en-GB" dirty="0"/>
          </a:p>
        </p:txBody>
      </p:sp>
      <p:sp>
        <p:nvSpPr>
          <p:cNvPr id="3" name="Text Placeholder 2"/>
          <p:cNvSpPr>
            <a:spLocks noGrp="1"/>
          </p:cNvSpPr>
          <p:nvPr>
            <p:ph type="body" sz="half" idx="1"/>
          </p:nvPr>
        </p:nvSpPr>
        <p:spPr>
          <a:xfrm>
            <a:off x="457200" y="1600200"/>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dirty="0"/>
          </a:p>
        </p:txBody>
      </p:sp>
      <p:sp>
        <p:nvSpPr>
          <p:cNvPr id="4" name="Content Placeholder 3"/>
          <p:cNvSpPr>
            <a:spLocks noGrp="1"/>
          </p:cNvSpPr>
          <p:nvPr>
            <p:ph sz="half" idx="2"/>
          </p:nvPr>
        </p:nvSpPr>
        <p:spPr>
          <a:xfrm>
            <a:off x="4648200" y="1600200"/>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5" name="Tijdelijke aanduiding voor datum 3"/>
          <p:cNvSpPr>
            <a:spLocks noGrp="1"/>
          </p:cNvSpPr>
          <p:nvPr>
            <p:ph type="dt" sz="half" idx="10"/>
          </p:nvPr>
        </p:nvSpPr>
        <p:spPr/>
        <p:txBody>
          <a:bodyPr/>
          <a:lstStyle>
            <a:lvl1pPr>
              <a:defRPr/>
            </a:lvl1pPr>
          </a:lstStyle>
          <a:p>
            <a:pPr>
              <a:defRPr/>
            </a:pPr>
            <a:endParaRPr lang="en-GB"/>
          </a:p>
        </p:txBody>
      </p:sp>
      <p:sp>
        <p:nvSpPr>
          <p:cNvPr id="6" name="Tijdelijke aanduiding voor voettekst 4"/>
          <p:cNvSpPr>
            <a:spLocks noGrp="1"/>
          </p:cNvSpPr>
          <p:nvPr>
            <p:ph type="ftr" sz="quarter" idx="11"/>
          </p:nvPr>
        </p:nvSpPr>
        <p:spPr/>
        <p:txBody>
          <a:bodyPr/>
          <a:lstStyle>
            <a:lvl1pPr>
              <a:defRPr/>
            </a:lvl1pPr>
          </a:lstStyle>
          <a:p>
            <a:pPr>
              <a:defRPr/>
            </a:pPr>
            <a:endParaRPr lang="en-GB"/>
          </a:p>
        </p:txBody>
      </p:sp>
      <p:sp>
        <p:nvSpPr>
          <p:cNvPr id="7" name="Tijdelijke aanduiding voor dianummer 5"/>
          <p:cNvSpPr>
            <a:spLocks noGrp="1"/>
          </p:cNvSpPr>
          <p:nvPr>
            <p:ph type="sldNum" sz="quarter" idx="12"/>
          </p:nvPr>
        </p:nvSpPr>
        <p:spPr/>
        <p:txBody>
          <a:bodyPr/>
          <a:lstStyle>
            <a:lvl1pPr>
              <a:defRPr/>
            </a:lvl1pPr>
          </a:lstStyle>
          <a:p>
            <a:pPr>
              <a:defRPr/>
            </a:pPr>
            <a:fld id="{2CE6455B-34E0-42B7-9180-3CA1D9E0E8CB}" type="slidenum">
              <a:rPr lang="en-GB"/>
              <a:pPr>
                <a:defRPr/>
              </a:pPr>
              <a:t>‹nr.›</a:t>
            </a:fld>
            <a:endParaRPr lang="en-GB"/>
          </a:p>
        </p:txBody>
      </p:sp>
    </p:spTree>
    <p:extLst>
      <p:ext uri="{BB962C8B-B14F-4D97-AF65-F5344CB8AC3E}">
        <p14:creationId xmlns:p14="http://schemas.microsoft.com/office/powerpoint/2010/main" val="12457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FB36E">
            <a:alpha val="50195"/>
          </a:srgbClr>
        </a:solidFill>
        <a:effectLst/>
      </p:bgPr>
    </p:bg>
    <p:spTree>
      <p:nvGrpSpPr>
        <p:cNvPr id="1" name=""/>
        <p:cNvGrpSpPr/>
        <p:nvPr/>
      </p:nvGrpSpPr>
      <p:grpSpPr>
        <a:xfrm>
          <a:off x="0" y="0"/>
          <a:ext cx="0" cy="0"/>
          <a:chOff x="0" y="0"/>
          <a:chExt cx="0" cy="0"/>
        </a:xfrm>
      </p:grpSpPr>
      <p:sp>
        <p:nvSpPr>
          <p:cNvPr id="1026" name="Tijdelijke aanduiding voor titel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BE" smtClean="0"/>
              <a:t>Klik om de stijl te bewerken</a:t>
            </a:r>
            <a:endParaRPr lang="nl-BE" altLang="nl-BE" smtClean="0"/>
          </a:p>
        </p:txBody>
      </p:sp>
      <p:sp>
        <p:nvSpPr>
          <p:cNvPr id="1027" name="Tijdelijke aanduiding voor tekst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BE" smtClean="0"/>
              <a:t>Klik om de modelstijlen te bewerken</a:t>
            </a:r>
          </a:p>
          <a:p>
            <a:pPr lvl="1"/>
            <a:r>
              <a:rPr lang="nl-NL" altLang="nl-BE" smtClean="0"/>
              <a:t>Tweede niveau</a:t>
            </a:r>
          </a:p>
          <a:p>
            <a:pPr lvl="2"/>
            <a:r>
              <a:rPr lang="nl-NL" altLang="nl-BE" smtClean="0"/>
              <a:t>Derde niveau</a:t>
            </a:r>
          </a:p>
          <a:p>
            <a:pPr lvl="3"/>
            <a:r>
              <a:rPr lang="nl-NL" altLang="nl-BE" smtClean="0"/>
              <a:t>Vierde niveau</a:t>
            </a:r>
          </a:p>
          <a:p>
            <a:pPr lvl="4"/>
            <a:r>
              <a:rPr lang="nl-NL" altLang="nl-BE" smtClean="0"/>
              <a:t>Vijfde niveau</a:t>
            </a:r>
            <a:endParaRPr lang="nl-BE" altLang="nl-BE" smtClean="0"/>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GB"/>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GB"/>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476FE709-5313-4686-BE33-F08F385AFED4}" type="slidenum">
              <a:rPr lang="en-GB"/>
              <a:pPr>
                <a:defRPr/>
              </a:pPr>
              <a:t>‹nr.›</a:t>
            </a:fld>
            <a:endParaRPr lang="en-GB"/>
          </a:p>
        </p:txBody>
      </p:sp>
      <p:pic>
        <p:nvPicPr>
          <p:cNvPr id="1031" name="Picture 9" descr="D:\Gebruikersgegevens\joyeto\Documents\PROJECTEN\VETree\logo - huisstijl\logo-voor-scherm\logo-landscape-powerpoint2.jp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7625" y="28575"/>
            <a:ext cx="135572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10" descr="D:\Gebruikersgegevens\joyeto\Documents\PROJECTEN\VETree\logo - huisstijl\EU logo\EU_flag_English_powerpoint2.jp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740650" y="0"/>
            <a:ext cx="14351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D:\Gebruikersgegevens\joyeto\Documents\PROJECTEN\VETree\logo - huisstijl\logo-voor-scherm\logo-landscape-powerpoint2.jp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47625" y="28575"/>
            <a:ext cx="135572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0" descr="D:\Gebruikersgegevens\joyeto\Documents\PROJECTEN\VETree\logo - huisstijl\EU logo\EU_flag_English_powerpoint2.jpg"/>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7740650" y="0"/>
            <a:ext cx="14351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75" r:id="rId1"/>
    <p:sldLayoutId id="2147483976" r:id="rId2"/>
    <p:sldLayoutId id="2147483977" r:id="rId3"/>
    <p:sldLayoutId id="2147483978" r:id="rId4"/>
    <p:sldLayoutId id="2147483979" r:id="rId5"/>
    <p:sldLayoutId id="2147483980" r:id="rId6"/>
    <p:sldLayoutId id="2147483981" r:id="rId7"/>
    <p:sldLayoutId id="2147483982" r:id="rId8"/>
    <p:sldLayoutId id="2147483983" r:id="rId9"/>
    <p:sldLayoutId id="2147483984" r:id="rId10"/>
    <p:sldLayoutId id="2147483985" r:id="rId11"/>
    <p:sldLayoutId id="2147483986" r:id="rId12"/>
    <p:sldLayoutId id="2147483987" r:id="rId13"/>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 Id="rId9"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image" Target="../media/image38.png"/><Relationship Id="rId5" Type="http://schemas.openxmlformats.org/officeDocument/2006/relationships/image" Target="../media/image37.jpeg"/><Relationship Id="rId4" Type="http://schemas.openxmlformats.org/officeDocument/2006/relationships/image" Target="../media/image36.jpeg"/></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40.jpeg"/></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42.jpeg"/></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5.xml"/><Relationship Id="rId1" Type="http://schemas.openxmlformats.org/officeDocument/2006/relationships/slideLayout" Target="../slideLayouts/slideLayout5.xml"/><Relationship Id="rId5" Type="http://schemas.openxmlformats.org/officeDocument/2006/relationships/image" Target="../media/image64.jpeg"/><Relationship Id="rId4" Type="http://schemas.openxmlformats.org/officeDocument/2006/relationships/image" Target="../media/image63.jpe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7.xml"/><Relationship Id="rId1" Type="http://schemas.openxmlformats.org/officeDocument/2006/relationships/slideLayout" Target="../slideLayouts/slideLayout4.xml"/><Relationship Id="rId4" Type="http://schemas.openxmlformats.org/officeDocument/2006/relationships/image" Target="../media/image66.jpeg"/></Relationships>
</file>

<file path=ppt/slides/_rels/slide4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48.xml"/><Relationship Id="rId1" Type="http://schemas.openxmlformats.org/officeDocument/2006/relationships/slideLayout" Target="../slideLayouts/slideLayout4.xml"/><Relationship Id="rId4" Type="http://schemas.openxmlformats.org/officeDocument/2006/relationships/image" Target="../media/image68.jpeg"/></Relationships>
</file>

<file path=ppt/slides/_rels/slide5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1.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53.xml"/><Relationship Id="rId1" Type="http://schemas.openxmlformats.org/officeDocument/2006/relationships/slideLayout" Target="../slideLayouts/slideLayout4.xml"/><Relationship Id="rId4" Type="http://schemas.openxmlformats.org/officeDocument/2006/relationships/image" Target="../media/image74.jpeg"/></Relationships>
</file>

<file path=ppt/slides/_rels/slide5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54.xml"/><Relationship Id="rId1" Type="http://schemas.openxmlformats.org/officeDocument/2006/relationships/slideLayout" Target="../slideLayouts/slideLayout4.xml"/><Relationship Id="rId4" Type="http://schemas.openxmlformats.org/officeDocument/2006/relationships/image" Target="../media/image76.jpeg"/></Relationships>
</file>

<file path=ppt/slides/_rels/slide5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5.xml"/><Relationship Id="rId1" Type="http://schemas.openxmlformats.org/officeDocument/2006/relationships/slideLayout" Target="../slideLayouts/slideLayout4.xml"/><Relationship Id="rId4" Type="http://schemas.openxmlformats.org/officeDocument/2006/relationships/image" Target="../media/image78.jpeg"/></Relationships>
</file>

<file path=ppt/slides/_rels/slide5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57.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60.xml"/><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61.xml"/><Relationship Id="rId1" Type="http://schemas.openxmlformats.org/officeDocument/2006/relationships/slideLayout" Target="../slideLayouts/slideLayout4.xml"/><Relationship Id="rId4" Type="http://schemas.openxmlformats.org/officeDocument/2006/relationships/image" Target="../media/image85.jpeg"/></Relationships>
</file>

<file path=ppt/slides/_rels/slide63.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87.jpeg"/></Relationships>
</file>

<file path=ppt/slides/_rels/slide64.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63.xml"/><Relationship Id="rId1" Type="http://schemas.openxmlformats.org/officeDocument/2006/relationships/slideLayout" Target="../slideLayouts/slideLayout4.xml"/><Relationship Id="rId4" Type="http://schemas.openxmlformats.org/officeDocument/2006/relationships/image" Target="../media/image89.png"/></Relationships>
</file>

<file path=ppt/slides/_rels/slide65.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91.jpeg"/></Relationships>
</file>

<file path=ppt/slides/_rels/slide66.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65.xml"/><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67.xml"/><Relationship Id="rId1" Type="http://schemas.openxmlformats.org/officeDocument/2006/relationships/slideLayout" Target="../slideLayouts/slideLayout13.xml"/><Relationship Id="rId4" Type="http://schemas.openxmlformats.org/officeDocument/2006/relationships/image" Target="../media/image95.jpeg"/></Relationships>
</file>

<file path=ppt/slides/_rels/slide69.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68.xm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70.xml"/><Relationship Id="rId1" Type="http://schemas.openxmlformats.org/officeDocument/2006/relationships/slideLayout" Target="../slideLayouts/slideLayout4.xml"/><Relationship Id="rId4" Type="http://schemas.openxmlformats.org/officeDocument/2006/relationships/image" Target="../media/image99.jpe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36613"/>
            <a:ext cx="9144000" cy="607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2"/>
          <p:cNvSpPr>
            <a:spLocks noGrp="1" noChangeArrowheads="1"/>
          </p:cNvSpPr>
          <p:nvPr>
            <p:ph type="ctrTitle"/>
          </p:nvPr>
        </p:nvSpPr>
        <p:spPr>
          <a:xfrm>
            <a:off x="971550" y="1555750"/>
            <a:ext cx="7416800" cy="2233613"/>
          </a:xfrm>
        </p:spPr>
        <p:txBody>
          <a:bodyPr/>
          <a:lstStyle/>
          <a:p>
            <a:pPr eaLnBrk="1" hangingPunct="1"/>
            <a:r>
              <a:rPr lang="en-GB" altLang="nl-BE" sz="4800" smtClean="0">
                <a:solidFill>
                  <a:schemeClr val="bg1"/>
                </a:solidFill>
              </a:rPr>
              <a:t>Veteraanbomen</a:t>
            </a:r>
            <a:br>
              <a:rPr lang="en-GB" altLang="nl-BE" sz="4800" smtClean="0">
                <a:solidFill>
                  <a:schemeClr val="bg1"/>
                </a:solidFill>
              </a:rPr>
            </a:br>
            <a:r>
              <a:rPr lang="en-GB" altLang="nl-BE" sz="4800" smtClean="0">
                <a:solidFill>
                  <a:schemeClr val="bg1"/>
                </a:solidFill>
              </a:rPr>
              <a:t>waarderen en beheren</a:t>
            </a:r>
          </a:p>
        </p:txBody>
      </p:sp>
      <p:sp>
        <p:nvSpPr>
          <p:cNvPr id="2052" name="Text Box 5"/>
          <p:cNvSpPr txBox="1">
            <a:spLocks noChangeArrowheads="1"/>
          </p:cNvSpPr>
          <p:nvPr/>
        </p:nvSpPr>
        <p:spPr bwMode="auto">
          <a:xfrm>
            <a:off x="900113" y="3500438"/>
            <a:ext cx="7559675"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endParaRPr lang="en-GB" altLang="nl-BE" sz="2800">
              <a:latin typeface="Arial" charset="0"/>
            </a:endParaRPr>
          </a:p>
          <a:p>
            <a:pPr algn="ctr" eaLnBrk="1" hangingPunct="1">
              <a:spcBef>
                <a:spcPct val="50000"/>
              </a:spcBef>
              <a:buFontTx/>
              <a:buNone/>
            </a:pPr>
            <a:r>
              <a:rPr lang="en-GB" altLang="nl-BE" sz="2800">
                <a:solidFill>
                  <a:schemeClr val="bg1"/>
                </a:solidFill>
                <a:latin typeface="Arial" charset="0"/>
              </a:rPr>
              <a:t>Workshop ontwikkeld door </a:t>
            </a:r>
          </a:p>
          <a:p>
            <a:pPr algn="ctr" eaLnBrk="1" hangingPunct="1">
              <a:spcBef>
                <a:spcPct val="0"/>
              </a:spcBef>
              <a:buFontTx/>
              <a:buNone/>
            </a:pPr>
            <a:r>
              <a:rPr lang="en-GB" altLang="nl-BE" sz="2800">
                <a:solidFill>
                  <a:schemeClr val="bg1"/>
                </a:solidFill>
                <a:latin typeface="Arial" charset="0"/>
              </a:rPr>
              <a:t>het VETree project</a:t>
            </a:r>
          </a:p>
          <a:p>
            <a:pPr algn="ctr" eaLnBrk="1" hangingPunct="1">
              <a:spcBef>
                <a:spcPct val="50000"/>
              </a:spcBef>
              <a:buFontTx/>
              <a:buNone/>
            </a:pPr>
            <a:endParaRPr lang="sv-SE" altLang="nl-BE" sz="2800">
              <a:solidFill>
                <a:schemeClr val="bg1"/>
              </a:solidFill>
              <a:latin typeface="Arial" charset="0"/>
            </a:endParaRPr>
          </a:p>
        </p:txBody>
      </p:sp>
      <p:sp>
        <p:nvSpPr>
          <p:cNvPr id="2053" name="TextBox 2"/>
          <p:cNvSpPr txBox="1">
            <a:spLocks noChangeArrowheads="1"/>
          </p:cNvSpPr>
          <p:nvPr/>
        </p:nvSpPr>
        <p:spPr bwMode="auto">
          <a:xfrm>
            <a:off x="107950" y="6453188"/>
            <a:ext cx="29511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Biskops Arnö, Sweden</a:t>
            </a:r>
            <a:endParaRPr lang="en-GB" altLang="nl-BE" sz="1800">
              <a:solidFill>
                <a:schemeClr val="bg1"/>
              </a:solidFill>
              <a:latin typeface="Arial" charset="0"/>
            </a:endParaRPr>
          </a:p>
        </p:txBody>
      </p:sp>
      <p:sp>
        <p:nvSpPr>
          <p:cNvPr id="2054" name="TextBox 3"/>
          <p:cNvSpPr txBox="1">
            <a:spLocks noChangeArrowheads="1"/>
          </p:cNvSpPr>
          <p:nvPr/>
        </p:nvSpPr>
        <p:spPr bwMode="auto">
          <a:xfrm>
            <a:off x="6624638" y="6453188"/>
            <a:ext cx="2627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 Vikki Bengtsson</a:t>
            </a:r>
            <a:endParaRPr lang="en-GB" altLang="nl-BE" sz="1800">
              <a:solidFill>
                <a:schemeClr val="bg1"/>
              </a:solidFill>
              <a:latin typeface="Arial" charset="0"/>
            </a:endParaRPr>
          </a:p>
        </p:txBody>
      </p:sp>
      <p:pic>
        <p:nvPicPr>
          <p:cNvPr id="2055" name="Picture 7" descr="D:\Gebruikersgegevens\joyeto\Documents\PROJECTEN\VETree\logo - huisstijl\logo-voor-scherm\logo-landscape-powerpoin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13" y="20638"/>
            <a:ext cx="2460625"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8" descr="D:\Gebruikersgegevens\joyeto\Documents\PROJECTEN\VETree\logo - huisstijl\EU logo\EU_flag_English_powerpoint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19888" y="-1588"/>
            <a:ext cx="244316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eaLnBrk="1" hangingPunct="1"/>
            <a:r>
              <a:rPr lang="en-US" altLang="nl-BE" smtClean="0"/>
              <a:t>VETree project</a:t>
            </a:r>
          </a:p>
        </p:txBody>
      </p:sp>
      <p:pic>
        <p:nvPicPr>
          <p:cNvPr id="3075"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163638" y="1600200"/>
            <a:ext cx="6816725" cy="4525963"/>
          </a:xfrm>
        </p:spPr>
      </p:pic>
      <p:sp>
        <p:nvSpPr>
          <p:cNvPr id="3076" name="TextBox 2"/>
          <p:cNvSpPr txBox="1">
            <a:spLocks noChangeArrowheads="1"/>
          </p:cNvSpPr>
          <p:nvPr/>
        </p:nvSpPr>
        <p:spPr bwMode="auto">
          <a:xfrm>
            <a:off x="684213" y="6140450"/>
            <a:ext cx="3816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latin typeface="Arial" charset="0"/>
              </a:rPr>
              <a:t>Bertiz, Spain</a:t>
            </a:r>
            <a:endParaRPr lang="en-GB" altLang="nl-BE" sz="1800">
              <a:latin typeface="Arial" charset="0"/>
            </a:endParaRPr>
          </a:p>
        </p:txBody>
      </p:sp>
      <p:sp>
        <p:nvSpPr>
          <p:cNvPr id="3077" name="TextBox 4"/>
          <p:cNvSpPr txBox="1">
            <a:spLocks noChangeArrowheads="1"/>
          </p:cNvSpPr>
          <p:nvPr/>
        </p:nvSpPr>
        <p:spPr bwMode="auto">
          <a:xfrm>
            <a:off x="6156325" y="6126163"/>
            <a:ext cx="26273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rgbClr val="000000"/>
                </a:solidFill>
                <a:latin typeface="Arial" charset="0"/>
              </a:rPr>
              <a:t>Foto: Ola Bengtsson</a:t>
            </a:r>
            <a:endParaRPr lang="en-GB" altLang="nl-BE" sz="1800">
              <a:solidFill>
                <a:srgbClr val="000000"/>
              </a:solidFill>
              <a:latin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sv-SE" altLang="en-US" dirty="0" smtClean="0"/>
              <a:t>Dagplanning</a:t>
            </a:r>
            <a:endParaRPr lang="en-GB" altLang="en-US" dirty="0" smtClean="0"/>
          </a:p>
        </p:txBody>
      </p:sp>
      <p:sp>
        <p:nvSpPr>
          <p:cNvPr id="5124" name="Content Placeholder 4"/>
          <p:cNvSpPr>
            <a:spLocks noGrp="1"/>
          </p:cNvSpPr>
          <p:nvPr>
            <p:ph sz="half" idx="2"/>
          </p:nvPr>
        </p:nvSpPr>
        <p:spPr>
          <a:xfrm>
            <a:off x="539552" y="1412776"/>
            <a:ext cx="7848872" cy="5256212"/>
          </a:xfrm>
        </p:spPr>
        <p:txBody>
          <a:bodyPr/>
          <a:lstStyle/>
          <a:p>
            <a:pPr marL="0" indent="0">
              <a:buFont typeface="Arial" charset="0"/>
              <a:buNone/>
            </a:pPr>
            <a:r>
              <a:rPr lang="en-GB" altLang="en-US" dirty="0" err="1" smtClean="0"/>
              <a:t>Inleiding</a:t>
            </a:r>
            <a:r>
              <a:rPr lang="en-GB" altLang="en-US" dirty="0" smtClean="0"/>
              <a:t> en </a:t>
            </a:r>
            <a:r>
              <a:rPr lang="en-GB" altLang="en-US" dirty="0" err="1" smtClean="0"/>
              <a:t>definities</a:t>
            </a:r>
            <a:r>
              <a:rPr lang="en-GB" altLang="en-US" dirty="0" smtClean="0"/>
              <a:t> van </a:t>
            </a:r>
            <a:r>
              <a:rPr lang="en-GB" altLang="en-US" dirty="0" err="1" smtClean="0"/>
              <a:t>veteraanbomen</a:t>
            </a:r>
            <a:endParaRPr lang="en-GB" altLang="en-US" dirty="0" smtClean="0"/>
          </a:p>
          <a:p>
            <a:pPr marL="0" indent="0">
              <a:buFont typeface="Arial" charset="0"/>
              <a:buNone/>
            </a:pPr>
            <a:r>
              <a:rPr lang="en-GB" altLang="en-US" dirty="0" smtClean="0"/>
              <a:t>	</a:t>
            </a:r>
            <a:endParaRPr lang="en-GB" altLang="en-US" dirty="0" smtClean="0"/>
          </a:p>
          <a:p>
            <a:pPr marL="0" indent="0">
              <a:buFont typeface="Arial" charset="0"/>
              <a:buNone/>
            </a:pPr>
            <a:r>
              <a:rPr lang="en-GB" altLang="en-US" b="1" dirty="0"/>
              <a:t>	</a:t>
            </a:r>
            <a:r>
              <a:rPr lang="en-GB" altLang="en-US" b="1" dirty="0" err="1" smtClean="0"/>
              <a:t>Koffiepauze</a:t>
            </a:r>
            <a:endParaRPr lang="en-GB" altLang="en-US" b="1" dirty="0" smtClean="0"/>
          </a:p>
          <a:p>
            <a:pPr marL="0" indent="0">
              <a:buFont typeface="Arial" charset="0"/>
              <a:buNone/>
            </a:pPr>
            <a:endParaRPr lang="en-GB" altLang="en-US" dirty="0"/>
          </a:p>
          <a:p>
            <a:pPr marL="0" indent="0">
              <a:buFont typeface="Arial" charset="0"/>
              <a:buNone/>
            </a:pPr>
            <a:r>
              <a:rPr lang="en-GB" altLang="en-US" dirty="0" err="1" smtClean="0"/>
              <a:t>Terreinbezoek</a:t>
            </a:r>
            <a:endParaRPr lang="en-GB" altLang="en-US" dirty="0" smtClean="0"/>
          </a:p>
          <a:p>
            <a:pPr marL="0" indent="0">
              <a:buFont typeface="Arial" charset="0"/>
              <a:buNone/>
            </a:pPr>
            <a:endParaRPr lang="sv-SE" altLang="en-US" dirty="0" smtClean="0"/>
          </a:p>
          <a:p>
            <a:pPr marL="0" indent="0">
              <a:buFont typeface="Arial" charset="0"/>
              <a:buNone/>
            </a:pPr>
            <a:r>
              <a:rPr lang="sv-SE" altLang="en-US" dirty="0" smtClean="0"/>
              <a:t>	</a:t>
            </a:r>
            <a:r>
              <a:rPr lang="sv-SE" altLang="en-US" b="1" dirty="0" smtClean="0"/>
              <a:t>Lunch</a:t>
            </a:r>
            <a:endParaRPr lang="en-GB" altLang="en-US" b="1" dirty="0" smtClean="0"/>
          </a:p>
          <a:p>
            <a:pPr marL="0" indent="0">
              <a:buFont typeface="Arial" charset="0"/>
              <a:buNone/>
            </a:pPr>
            <a:endParaRPr lang="en-GB" altLang="en-US" dirty="0" smtClean="0"/>
          </a:p>
          <a:p>
            <a:pPr marL="0" indent="0">
              <a:buFont typeface="Arial" charset="0"/>
              <a:buNone/>
            </a:pPr>
            <a:r>
              <a:rPr lang="en-GB" altLang="en-US" dirty="0" err="1" smtClean="0"/>
              <a:t>Beheer</a:t>
            </a:r>
            <a:r>
              <a:rPr lang="en-GB" altLang="en-US" dirty="0" smtClean="0"/>
              <a:t> van </a:t>
            </a:r>
            <a:r>
              <a:rPr lang="en-GB" altLang="en-US" dirty="0" err="1" smtClean="0"/>
              <a:t>veteraanbomen</a:t>
            </a:r>
            <a:endParaRPr lang="en-GB" altLang="en-US" dirty="0" smtClean="0"/>
          </a:p>
        </p:txBody>
      </p:sp>
    </p:spTree>
    <p:extLst>
      <p:ext uri="{BB962C8B-B14F-4D97-AF65-F5344CB8AC3E}">
        <p14:creationId xmlns:p14="http://schemas.microsoft.com/office/powerpoint/2010/main" val="13642049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eaLnBrk="1" hangingPunct="1"/>
            <a:r>
              <a:rPr lang="sv-SE" altLang="en-US" smtClean="0"/>
              <a:t>Kennismaking</a:t>
            </a:r>
            <a:endParaRPr lang="en-GB" altLang="en-US" smtClean="0"/>
          </a:p>
        </p:txBody>
      </p:sp>
      <p:sp>
        <p:nvSpPr>
          <p:cNvPr id="4099" name="Content Placeholder 2"/>
          <p:cNvSpPr>
            <a:spLocks noGrp="1"/>
          </p:cNvSpPr>
          <p:nvPr>
            <p:ph sz="half" idx="1"/>
          </p:nvPr>
        </p:nvSpPr>
        <p:spPr/>
        <p:txBody>
          <a:bodyPr/>
          <a:lstStyle/>
          <a:p>
            <a:pPr eaLnBrk="1" hangingPunct="1"/>
            <a:r>
              <a:rPr lang="sv-SE" altLang="en-US" smtClean="0"/>
              <a:t>Wie ben ik?</a:t>
            </a:r>
          </a:p>
          <a:p>
            <a:pPr eaLnBrk="1" hangingPunct="1"/>
            <a:r>
              <a:rPr lang="sv-SE" altLang="en-US" smtClean="0"/>
              <a:t>Wie zijn jullie?</a:t>
            </a:r>
          </a:p>
          <a:p>
            <a:pPr eaLnBrk="1" hangingPunct="1"/>
            <a:r>
              <a:rPr lang="sv-SE" altLang="en-US" smtClean="0"/>
              <a:t>Verwachtingen?</a:t>
            </a:r>
          </a:p>
          <a:p>
            <a:pPr eaLnBrk="1" hangingPunct="1"/>
            <a:endParaRPr lang="en-GB" altLang="en-US" smtClean="0"/>
          </a:p>
        </p:txBody>
      </p:sp>
      <p:pic>
        <p:nvPicPr>
          <p:cNvPr id="4100"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500563" y="1377950"/>
            <a:ext cx="4032250" cy="5372100"/>
          </a:xfrm>
          <a:noFill/>
        </p:spPr>
      </p:pic>
      <p:sp>
        <p:nvSpPr>
          <p:cNvPr id="6149" name="TextBox 3"/>
          <p:cNvSpPr txBox="1">
            <a:spLocks noChangeArrowheads="1"/>
          </p:cNvSpPr>
          <p:nvPr/>
        </p:nvSpPr>
        <p:spPr bwMode="auto">
          <a:xfrm>
            <a:off x="4572000" y="6516688"/>
            <a:ext cx="3922713" cy="368300"/>
          </a:xfrm>
          <a:prstGeom prst="rect">
            <a:avLst/>
          </a:prstGeom>
          <a:solidFill>
            <a:schemeClr val="tx1">
              <a:lumMod val="65000"/>
              <a:lumOff val="3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sv-SE" altLang="en-US" sz="1800" dirty="0" smtClean="0">
                <a:solidFill>
                  <a:schemeClr val="bg1"/>
                </a:solidFill>
                <a:latin typeface="Arial" charset="0"/>
              </a:rPr>
              <a:t>Photo: Helen Read, Romania</a:t>
            </a:r>
            <a:endParaRPr lang="en-GB" altLang="en-US" sz="1800" dirty="0" smtClean="0">
              <a:solidFill>
                <a:schemeClr val="bg1"/>
              </a:solidFill>
              <a:latin typeface="Arial"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sv-SE" altLang="nl-BE" smtClean="0"/>
              <a:t>Doelstellingen</a:t>
            </a:r>
            <a:endParaRPr lang="en-GB" altLang="nl-BE" smtClean="0"/>
          </a:p>
        </p:txBody>
      </p:sp>
      <p:sp>
        <p:nvSpPr>
          <p:cNvPr id="5" name="Content Placeholder 4"/>
          <p:cNvSpPr>
            <a:spLocks noGrp="1"/>
          </p:cNvSpPr>
          <p:nvPr>
            <p:ph idx="1"/>
          </p:nvPr>
        </p:nvSpPr>
        <p:spPr>
          <a:xfrm>
            <a:off x="468313" y="1773238"/>
            <a:ext cx="8229600" cy="4525962"/>
          </a:xfrm>
        </p:spPr>
        <p:txBody>
          <a:bodyPr rtlCol="0">
            <a:normAutofit fontScale="92500" lnSpcReduction="10000"/>
          </a:bodyPr>
          <a:lstStyle/>
          <a:p>
            <a:pPr eaLnBrk="1" fontAlgn="auto" hangingPunct="1">
              <a:spcAft>
                <a:spcPts val="0"/>
              </a:spcAft>
              <a:buFont typeface="Arial" pitchFamily="34" charset="0"/>
              <a:buChar char="•"/>
              <a:defRPr/>
            </a:pPr>
            <a:r>
              <a:rPr lang="en-GB" dirty="0" err="1" smtClean="0"/>
              <a:t>Bomen</a:t>
            </a:r>
            <a:r>
              <a:rPr lang="en-GB" dirty="0" smtClean="0"/>
              <a:t> met </a:t>
            </a:r>
            <a:r>
              <a:rPr lang="en-GB" dirty="0" err="1" smtClean="0"/>
              <a:t>ecologisch</a:t>
            </a:r>
            <a:r>
              <a:rPr lang="en-GB" dirty="0" smtClean="0"/>
              <a:t> en/of </a:t>
            </a:r>
            <a:r>
              <a:rPr lang="en-GB" dirty="0" err="1" smtClean="0"/>
              <a:t>cultuurhistorisch</a:t>
            </a:r>
            <a:r>
              <a:rPr lang="en-GB" dirty="0" smtClean="0"/>
              <a:t> </a:t>
            </a:r>
            <a:r>
              <a:rPr lang="en-GB" dirty="0" err="1" smtClean="0"/>
              <a:t>belang</a:t>
            </a:r>
            <a:r>
              <a:rPr lang="en-GB" dirty="0" smtClean="0"/>
              <a:t> </a:t>
            </a:r>
            <a:r>
              <a:rPr lang="en-GB" dirty="0" err="1" smtClean="0"/>
              <a:t>omschrijven</a:t>
            </a:r>
            <a:r>
              <a:rPr lang="en-GB" dirty="0" smtClean="0"/>
              <a:t> en </a:t>
            </a:r>
            <a:r>
              <a:rPr lang="en-GB" dirty="0" err="1" smtClean="0"/>
              <a:t>leren</a:t>
            </a:r>
            <a:r>
              <a:rPr lang="en-GB" dirty="0" smtClean="0"/>
              <a:t> </a:t>
            </a:r>
            <a:r>
              <a:rPr lang="en-GB" dirty="0" err="1" smtClean="0"/>
              <a:t>herkennen</a:t>
            </a:r>
            <a:endParaRPr lang="en-GB" dirty="0" smtClean="0"/>
          </a:p>
          <a:p>
            <a:pPr eaLnBrk="1" fontAlgn="auto" hangingPunct="1">
              <a:spcAft>
                <a:spcPts val="0"/>
              </a:spcAft>
              <a:buFont typeface="Arial" pitchFamily="34" charset="0"/>
              <a:buChar char="•"/>
              <a:defRPr/>
            </a:pPr>
            <a:r>
              <a:rPr lang="en-GB" dirty="0" err="1" smtClean="0"/>
              <a:t>Uitleggen</a:t>
            </a:r>
            <a:r>
              <a:rPr lang="en-GB" dirty="0" smtClean="0"/>
              <a:t> </a:t>
            </a:r>
            <a:r>
              <a:rPr lang="en-GB" dirty="0" err="1" smtClean="0"/>
              <a:t>waarom</a:t>
            </a:r>
            <a:r>
              <a:rPr lang="en-GB" dirty="0" smtClean="0"/>
              <a:t> </a:t>
            </a:r>
            <a:r>
              <a:rPr lang="en-GB" dirty="0" err="1" smtClean="0"/>
              <a:t>bomen</a:t>
            </a:r>
            <a:r>
              <a:rPr lang="en-GB" dirty="0" smtClean="0"/>
              <a:t> </a:t>
            </a:r>
            <a:r>
              <a:rPr lang="en-GB" dirty="0" err="1" smtClean="0"/>
              <a:t>zo</a:t>
            </a:r>
            <a:r>
              <a:rPr lang="en-GB" dirty="0" smtClean="0"/>
              <a:t> </a:t>
            </a:r>
            <a:r>
              <a:rPr lang="en-GB" dirty="0" err="1" smtClean="0"/>
              <a:t>oud</a:t>
            </a:r>
            <a:r>
              <a:rPr lang="en-GB" dirty="0" smtClean="0"/>
              <a:t> </a:t>
            </a:r>
            <a:r>
              <a:rPr lang="en-GB" dirty="0" err="1" smtClean="0"/>
              <a:t>kunnen</a:t>
            </a:r>
            <a:r>
              <a:rPr lang="en-GB" dirty="0" smtClean="0"/>
              <a:t> </a:t>
            </a:r>
            <a:r>
              <a:rPr lang="en-GB" dirty="0" err="1" smtClean="0"/>
              <a:t>worden</a:t>
            </a:r>
            <a:endParaRPr lang="en-GB" dirty="0"/>
          </a:p>
          <a:p>
            <a:pPr eaLnBrk="1" fontAlgn="auto" hangingPunct="1">
              <a:spcAft>
                <a:spcPts val="0"/>
              </a:spcAft>
              <a:buFont typeface="Arial" pitchFamily="34" charset="0"/>
              <a:buChar char="•"/>
              <a:defRPr/>
            </a:pPr>
            <a:r>
              <a:rPr lang="sv-SE" dirty="0" smtClean="0"/>
              <a:t>Beschrijven hoe en waar boomwortels groeien en waarom ze zo belangrijk zijn</a:t>
            </a:r>
          </a:p>
          <a:p>
            <a:pPr eaLnBrk="1" fontAlgn="auto" hangingPunct="1">
              <a:spcAft>
                <a:spcPts val="0"/>
              </a:spcAft>
              <a:buFont typeface="Arial" pitchFamily="34" charset="0"/>
              <a:buChar char="•"/>
              <a:defRPr/>
            </a:pPr>
            <a:r>
              <a:rPr lang="sv-SE" dirty="0" smtClean="0"/>
              <a:t>Een eenvoudige veldopname doen van een veteraanboom</a:t>
            </a:r>
          </a:p>
          <a:p>
            <a:pPr eaLnBrk="1" fontAlgn="auto" hangingPunct="1">
              <a:spcAft>
                <a:spcPts val="0"/>
              </a:spcAft>
              <a:buFont typeface="Arial" pitchFamily="34" charset="0"/>
              <a:buChar char="•"/>
              <a:defRPr/>
            </a:pPr>
            <a:r>
              <a:rPr lang="sv-SE" dirty="0" smtClean="0"/>
              <a:t>Beoordelen wanneer beheer van veteraanbomen of hun omgeving wenselijk is</a:t>
            </a:r>
            <a:endParaRPr lang="en-GB"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rtlCol="0">
            <a:normAutofit fontScale="90000"/>
          </a:bodyPr>
          <a:lstStyle/>
          <a:p>
            <a:pPr eaLnBrk="1" fontAlgn="auto" hangingPunct="1">
              <a:spcAft>
                <a:spcPts val="0"/>
              </a:spcAft>
              <a:defRPr/>
            </a:pPr>
            <a:r>
              <a:rPr lang="en-GB" sz="3600" dirty="0" smtClean="0"/>
              <a:t>Oude </a:t>
            </a:r>
            <a:r>
              <a:rPr lang="en-GB" sz="3600" dirty="0" err="1" smtClean="0"/>
              <a:t>bomen</a:t>
            </a:r>
            <a:r>
              <a:rPr lang="en-GB" sz="3600" dirty="0" smtClean="0"/>
              <a:t> </a:t>
            </a:r>
            <a:r>
              <a:rPr lang="en-GB" sz="3600" dirty="0" err="1" smtClean="0"/>
              <a:t>verbinden</a:t>
            </a:r>
            <a:r>
              <a:rPr lang="en-GB" sz="3600" dirty="0" smtClean="0"/>
              <a:t> </a:t>
            </a:r>
            <a:r>
              <a:rPr lang="en-GB" sz="3600" dirty="0" err="1" smtClean="0"/>
              <a:t>ons</a:t>
            </a:r>
            <a:r>
              <a:rPr lang="en-GB" sz="3600" dirty="0" smtClean="0"/>
              <a:t> met </a:t>
            </a:r>
            <a:br>
              <a:rPr lang="en-GB" sz="3600" dirty="0" smtClean="0"/>
            </a:br>
            <a:r>
              <a:rPr lang="en-GB" sz="3600" dirty="0" err="1" smtClean="0"/>
              <a:t>elkaar</a:t>
            </a:r>
            <a:r>
              <a:rPr lang="en-GB" sz="3600" dirty="0" smtClean="0"/>
              <a:t> en met het </a:t>
            </a:r>
            <a:r>
              <a:rPr lang="en-GB" sz="3600" dirty="0" err="1" smtClean="0"/>
              <a:t>verleden</a:t>
            </a:r>
            <a:endParaRPr lang="en-GB" sz="3600" dirty="0" smtClean="0"/>
          </a:p>
        </p:txBody>
      </p:sp>
      <p:pic>
        <p:nvPicPr>
          <p:cNvPr id="6147" name="Picture 9" descr="Ted &amp; oa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850" y="1412875"/>
            <a:ext cx="8297863" cy="530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TextBox 1"/>
          <p:cNvSpPr txBox="1">
            <a:spLocks noChangeArrowheads="1"/>
          </p:cNvSpPr>
          <p:nvPr/>
        </p:nvSpPr>
        <p:spPr bwMode="auto">
          <a:xfrm>
            <a:off x="450850" y="6381750"/>
            <a:ext cx="35448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Windsor Great Park, England</a:t>
            </a:r>
            <a:endParaRPr lang="en-GB" altLang="nl-BE" sz="1800">
              <a:solidFill>
                <a:schemeClr val="bg1"/>
              </a:solidFill>
              <a:latin typeface="Arial" charset="0"/>
            </a:endParaRPr>
          </a:p>
        </p:txBody>
      </p:sp>
      <p:sp>
        <p:nvSpPr>
          <p:cNvPr id="6149" name="TextBox 4"/>
          <p:cNvSpPr txBox="1">
            <a:spLocks noChangeArrowheads="1"/>
          </p:cNvSpPr>
          <p:nvPr/>
        </p:nvSpPr>
        <p:spPr bwMode="auto">
          <a:xfrm>
            <a:off x="6121400" y="6381750"/>
            <a:ext cx="2627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 Vikki Bengtsson</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68313" y="404813"/>
            <a:ext cx="8229600" cy="1139825"/>
          </a:xfrm>
        </p:spPr>
        <p:txBody>
          <a:bodyPr/>
          <a:lstStyle/>
          <a:p>
            <a:pPr eaLnBrk="1" hangingPunct="1"/>
            <a:r>
              <a:rPr lang="en-GB" altLang="nl-BE" smtClean="0"/>
              <a:t>Een veteraanboom definiëren</a:t>
            </a:r>
          </a:p>
        </p:txBody>
      </p:sp>
      <p:sp>
        <p:nvSpPr>
          <p:cNvPr id="7171" name="Rectangle 3"/>
          <p:cNvSpPr>
            <a:spLocks noGrp="1" noChangeArrowheads="1"/>
          </p:cNvSpPr>
          <p:nvPr>
            <p:ph type="body" sz="half" idx="1"/>
          </p:nvPr>
        </p:nvSpPr>
        <p:spPr>
          <a:xfrm>
            <a:off x="457200" y="1773238"/>
            <a:ext cx="3538538" cy="4679950"/>
          </a:xfrm>
        </p:spPr>
        <p:txBody>
          <a:bodyPr/>
          <a:lstStyle/>
          <a:p>
            <a:pPr eaLnBrk="1" hangingPunct="1">
              <a:lnSpc>
                <a:spcPct val="90000"/>
              </a:lnSpc>
            </a:pPr>
            <a:endParaRPr lang="en-GB" altLang="nl-BE" sz="2800" smtClean="0"/>
          </a:p>
          <a:p>
            <a:pPr eaLnBrk="1" hangingPunct="1">
              <a:lnSpc>
                <a:spcPct val="90000"/>
              </a:lnSpc>
            </a:pPr>
            <a:r>
              <a:rPr lang="en-GB" altLang="nl-BE" sz="2800" smtClean="0"/>
              <a:t>Wat zijn veteraanbomen?</a:t>
            </a:r>
          </a:p>
          <a:p>
            <a:pPr eaLnBrk="1" hangingPunct="1">
              <a:lnSpc>
                <a:spcPct val="90000"/>
              </a:lnSpc>
            </a:pPr>
            <a:endParaRPr lang="en-GB" altLang="nl-BE" sz="2800" smtClean="0"/>
          </a:p>
          <a:p>
            <a:pPr eaLnBrk="1" hangingPunct="1">
              <a:lnSpc>
                <a:spcPct val="90000"/>
              </a:lnSpc>
            </a:pPr>
            <a:r>
              <a:rPr lang="en-GB" altLang="nl-BE" sz="2800" smtClean="0"/>
              <a:t>Hoe kun je ze herkennen?</a:t>
            </a:r>
          </a:p>
          <a:p>
            <a:pPr eaLnBrk="1" hangingPunct="1">
              <a:lnSpc>
                <a:spcPct val="90000"/>
              </a:lnSpc>
            </a:pPr>
            <a:endParaRPr lang="en-GB" altLang="nl-BE" sz="2800" smtClean="0"/>
          </a:p>
          <a:p>
            <a:pPr eaLnBrk="1" hangingPunct="1">
              <a:lnSpc>
                <a:spcPct val="90000"/>
              </a:lnSpc>
            </a:pPr>
            <a:r>
              <a:rPr lang="en-GB" altLang="nl-BE" sz="2800" smtClean="0"/>
              <a:t>Leeftijd, omvang, soort en conditie</a:t>
            </a:r>
          </a:p>
          <a:p>
            <a:pPr eaLnBrk="1" hangingPunct="1">
              <a:lnSpc>
                <a:spcPct val="90000"/>
              </a:lnSpc>
            </a:pPr>
            <a:endParaRPr lang="en-GB" altLang="nl-BE" sz="2800" smtClean="0"/>
          </a:p>
        </p:txBody>
      </p:sp>
      <p:pic>
        <p:nvPicPr>
          <p:cNvPr id="7172" name="Picture 4"/>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4572000" y="1412875"/>
            <a:ext cx="3952875" cy="5292725"/>
          </a:xfrm>
          <a:noFill/>
        </p:spPr>
      </p:pic>
      <p:sp>
        <p:nvSpPr>
          <p:cNvPr id="7173" name="TextBox 4"/>
          <p:cNvSpPr txBox="1">
            <a:spLocks noChangeArrowheads="1"/>
          </p:cNvSpPr>
          <p:nvPr/>
        </p:nvSpPr>
        <p:spPr bwMode="auto">
          <a:xfrm>
            <a:off x="6011863" y="6292850"/>
            <a:ext cx="26273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 Vikki Bengtsson</a:t>
            </a:r>
            <a:endParaRPr lang="en-GB" altLang="nl-BE" sz="1800">
              <a:solidFill>
                <a:schemeClr val="bg1"/>
              </a:solidFill>
              <a:latin typeface="Arial" charset="0"/>
            </a:endParaRPr>
          </a:p>
        </p:txBody>
      </p:sp>
      <p:sp>
        <p:nvSpPr>
          <p:cNvPr id="7174" name="TextBox 5"/>
          <p:cNvSpPr txBox="1">
            <a:spLocks noChangeArrowheads="1"/>
          </p:cNvSpPr>
          <p:nvPr/>
        </p:nvSpPr>
        <p:spPr bwMode="auto">
          <a:xfrm>
            <a:off x="6011863" y="1412875"/>
            <a:ext cx="26273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Kvilleken, Sweden</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eaLnBrk="1" hangingPunct="1"/>
            <a:r>
              <a:rPr lang="sv-SE" altLang="nl-BE" sz="3600" smtClean="0"/>
              <a:t>Oefening 1: maak een lijst </a:t>
            </a:r>
            <a:br>
              <a:rPr lang="sv-SE" altLang="nl-BE" sz="3600" smtClean="0"/>
            </a:br>
            <a:r>
              <a:rPr lang="sv-SE" altLang="nl-BE" sz="3600" smtClean="0"/>
              <a:t>met veteraanboomkenmerken</a:t>
            </a:r>
            <a:endParaRPr lang="en-GB" altLang="nl-BE" sz="3600" smtClean="0"/>
          </a:p>
        </p:txBody>
      </p:sp>
      <p:pic>
        <p:nvPicPr>
          <p:cNvPr id="8195"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163638" y="1600200"/>
            <a:ext cx="6816725" cy="4525963"/>
          </a:xfrm>
        </p:spPr>
      </p:pic>
      <p:sp>
        <p:nvSpPr>
          <p:cNvPr id="8196" name="TextBox 3"/>
          <p:cNvSpPr txBox="1">
            <a:spLocks noChangeArrowheads="1"/>
          </p:cNvSpPr>
          <p:nvPr/>
        </p:nvSpPr>
        <p:spPr bwMode="auto">
          <a:xfrm>
            <a:off x="4716463" y="6292850"/>
            <a:ext cx="39227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 Helen Read, Urkiola, Spain</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p:cNvPicPr>
            <a:picLocks noChangeAspect="1" noChangeArrowheads="1"/>
          </p:cNvPicPr>
          <p:nvPr/>
        </p:nvPicPr>
        <p:blipFill>
          <a:blip r:embed="rId3">
            <a:extLst>
              <a:ext uri="{28A0092B-C50C-407E-A947-70E740481C1C}">
                <a14:useLocalDpi xmlns:a14="http://schemas.microsoft.com/office/drawing/2010/main" val="0"/>
              </a:ext>
            </a:extLst>
          </a:blip>
          <a:srcRect l="6499"/>
          <a:stretch>
            <a:fillRect/>
          </a:stretch>
        </p:blipFill>
        <p:spPr bwMode="auto">
          <a:xfrm>
            <a:off x="-14288" y="858838"/>
            <a:ext cx="3770313" cy="602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Box 6"/>
          <p:cNvSpPr txBox="1">
            <a:spLocks noChangeArrowheads="1"/>
          </p:cNvSpPr>
          <p:nvPr/>
        </p:nvSpPr>
        <p:spPr bwMode="auto">
          <a:xfrm>
            <a:off x="9525" y="6165850"/>
            <a:ext cx="29781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Photo: Brian Cleckner, Ashtead Common, UK</a:t>
            </a:r>
            <a:endParaRPr lang="en-GB" altLang="en-US" sz="1800">
              <a:solidFill>
                <a:schemeClr val="bg1"/>
              </a:solidFill>
              <a:latin typeface="Arial" charset="0"/>
            </a:endParaRPr>
          </a:p>
        </p:txBody>
      </p:sp>
      <p:sp>
        <p:nvSpPr>
          <p:cNvPr id="9220" name="Title 5"/>
          <p:cNvSpPr>
            <a:spLocks noGrp="1"/>
          </p:cNvSpPr>
          <p:nvPr>
            <p:ph type="title"/>
          </p:nvPr>
        </p:nvSpPr>
        <p:spPr>
          <a:xfrm>
            <a:off x="2228850" y="0"/>
            <a:ext cx="6985000" cy="1628775"/>
          </a:xfrm>
        </p:spPr>
        <p:txBody>
          <a:bodyPr/>
          <a:lstStyle/>
          <a:p>
            <a:pPr eaLnBrk="1" hangingPunct="1"/>
            <a:r>
              <a:rPr lang="en-GB" altLang="nl-BE" sz="4000" smtClean="0"/>
              <a:t>Een aantal foto’s </a:t>
            </a:r>
            <a:br>
              <a:rPr lang="en-GB" altLang="nl-BE" sz="4000" smtClean="0"/>
            </a:br>
            <a:r>
              <a:rPr lang="en-GB" altLang="nl-BE" sz="4000" smtClean="0"/>
              <a:t>om je te helpen</a:t>
            </a:r>
          </a:p>
        </p:txBody>
      </p:sp>
      <p:pic>
        <p:nvPicPr>
          <p:cNvPr id="9221" name="Picture 4" descr="C:\Users\Helen\Photographs\Trees\Trees - spain\Photos for Spanish book\Snow damage\62 S de Aralar hill with masts Be snow damage.JPG"/>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a:xfrm>
            <a:off x="3732213" y="1603375"/>
            <a:ext cx="2873375" cy="3829050"/>
          </a:xfrm>
          <a:noFill/>
        </p:spPr>
      </p:pic>
      <p:pic>
        <p:nvPicPr>
          <p:cNvPr id="9222" name="Content Placeholder 3"/>
          <p:cNvPicPr>
            <a:picLocks noChangeAspect="1"/>
          </p:cNvPicPr>
          <p:nvPr/>
        </p:nvPicPr>
        <p:blipFill>
          <a:blip r:embed="rId5">
            <a:extLst>
              <a:ext uri="{28A0092B-C50C-407E-A947-70E740481C1C}">
                <a14:useLocalDpi xmlns:a14="http://schemas.microsoft.com/office/drawing/2010/main" val="0"/>
              </a:ext>
            </a:extLst>
          </a:blip>
          <a:srcRect t="14172"/>
          <a:stretch>
            <a:fillRect/>
          </a:stretch>
        </p:blipFill>
        <p:spPr bwMode="auto">
          <a:xfrm>
            <a:off x="6427788" y="1593850"/>
            <a:ext cx="3040062"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3" name="TextBox 8"/>
          <p:cNvSpPr txBox="1">
            <a:spLocks noChangeArrowheads="1"/>
          </p:cNvSpPr>
          <p:nvPr/>
        </p:nvSpPr>
        <p:spPr bwMode="auto">
          <a:xfrm>
            <a:off x="6515100" y="5370513"/>
            <a:ext cx="26289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latin typeface="Arial" charset="0"/>
              </a:rPr>
              <a:t>Foto: Vikki Bengtsson, Fontainebleau, France</a:t>
            </a:r>
            <a:endParaRPr lang="en-GB" altLang="nl-BE" sz="1800">
              <a:latin typeface="Arial" charset="0"/>
            </a:endParaRPr>
          </a:p>
        </p:txBody>
      </p:sp>
      <p:sp>
        <p:nvSpPr>
          <p:cNvPr id="9224" name="TextBox 7"/>
          <p:cNvSpPr txBox="1">
            <a:spLocks noChangeArrowheads="1"/>
          </p:cNvSpPr>
          <p:nvPr/>
        </p:nvSpPr>
        <p:spPr bwMode="auto">
          <a:xfrm>
            <a:off x="3757613" y="5508625"/>
            <a:ext cx="3095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latin typeface="Arial" charset="0"/>
              </a:rPr>
              <a:t>Foto: Helen Read, Spain</a:t>
            </a:r>
            <a:endParaRPr lang="en-GB" altLang="nl-BE" sz="1800">
              <a:latin typeface="Arial"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404813"/>
            <a:ext cx="9144000" cy="863600"/>
          </a:xfrm>
        </p:spPr>
        <p:txBody>
          <a:bodyPr/>
          <a:lstStyle/>
          <a:p>
            <a:pPr eaLnBrk="1" hangingPunct="1"/>
            <a:r>
              <a:rPr lang="en-GB" altLang="nl-BE" sz="4100" smtClean="0"/>
              <a:t>Waarom kunnen bomen zo oud worden?</a:t>
            </a:r>
          </a:p>
        </p:txBody>
      </p:sp>
      <p:pic>
        <p:nvPicPr>
          <p:cNvPr id="10243" name="Picture 6"/>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t="12880" b="18327"/>
          <a:stretch>
            <a:fillRect/>
          </a:stretch>
        </p:blipFill>
        <p:spPr>
          <a:xfrm>
            <a:off x="138113" y="1563688"/>
            <a:ext cx="8826500" cy="4554537"/>
          </a:xfrm>
          <a:noFill/>
        </p:spPr>
      </p:pic>
      <p:sp>
        <p:nvSpPr>
          <p:cNvPr id="10244" name="Rectangle 4"/>
          <p:cNvSpPr>
            <a:spLocks noChangeArrowheads="1"/>
          </p:cNvSpPr>
          <p:nvPr/>
        </p:nvSpPr>
        <p:spPr bwMode="auto">
          <a:xfrm>
            <a:off x="-900113" y="1484313"/>
            <a:ext cx="3887788"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nSpc>
                <a:spcPct val="90000"/>
              </a:lnSpc>
              <a:buClr>
                <a:schemeClr val="tx2"/>
              </a:buClr>
              <a:buSzPct val="120000"/>
              <a:buFont typeface="Times" charset="0"/>
              <a:buChar char="•"/>
            </a:pPr>
            <a:endParaRPr lang="en-US" altLang="nl-BE" sz="2400">
              <a:latin typeface="Arial" charset="0"/>
            </a:endParaRPr>
          </a:p>
        </p:txBody>
      </p:sp>
      <p:sp>
        <p:nvSpPr>
          <p:cNvPr id="10245" name="TextBox 4"/>
          <p:cNvSpPr txBox="1">
            <a:spLocks noChangeArrowheads="1"/>
          </p:cNvSpPr>
          <p:nvPr/>
        </p:nvSpPr>
        <p:spPr bwMode="auto">
          <a:xfrm>
            <a:off x="611188" y="6292850"/>
            <a:ext cx="80279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rgbClr val="000000"/>
                </a:solidFill>
                <a:latin typeface="Arial" charset="0"/>
              </a:rPr>
              <a:t>Tekening door Neville Fay (2002) naar Raimbault (1995) en Lonsdale, (1999)</a:t>
            </a:r>
            <a:endParaRPr lang="en-GB" altLang="nl-BE" sz="1800">
              <a:solidFill>
                <a:srgbClr val="000000"/>
              </a:solidFill>
              <a:latin typeface="Arial" charset="0"/>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515938" y="115888"/>
            <a:ext cx="8229600" cy="1355725"/>
          </a:xfrm>
        </p:spPr>
        <p:txBody>
          <a:bodyPr/>
          <a:lstStyle/>
          <a:p>
            <a:pPr eaLnBrk="1" hangingPunct="1"/>
            <a:r>
              <a:rPr lang="sv-SE" altLang="nl-BE" smtClean="0"/>
              <a:t>Verlies van apicale dominantie</a:t>
            </a:r>
            <a:endParaRPr lang="en-GB" altLang="nl-BE" sz="1800" smtClean="0"/>
          </a:p>
        </p:txBody>
      </p:sp>
      <p:sp>
        <p:nvSpPr>
          <p:cNvPr id="11267" name="Content Placeholder 2"/>
          <p:cNvSpPr>
            <a:spLocks noGrp="1"/>
          </p:cNvSpPr>
          <p:nvPr>
            <p:ph idx="1"/>
          </p:nvPr>
        </p:nvSpPr>
        <p:spPr>
          <a:xfrm>
            <a:off x="539750" y="1989138"/>
            <a:ext cx="8229600" cy="4525962"/>
          </a:xfrm>
        </p:spPr>
        <p:txBody>
          <a:bodyPr/>
          <a:lstStyle/>
          <a:p>
            <a:pPr eaLnBrk="1" hangingPunct="1"/>
            <a:endParaRPr lang="en-US" altLang="nl-BE" smtClean="0"/>
          </a:p>
        </p:txBody>
      </p:sp>
      <p:sp>
        <p:nvSpPr>
          <p:cNvPr id="11268" name="TextBox 3"/>
          <p:cNvSpPr txBox="1">
            <a:spLocks noChangeArrowheads="1"/>
          </p:cNvSpPr>
          <p:nvPr/>
        </p:nvSpPr>
        <p:spPr bwMode="auto">
          <a:xfrm>
            <a:off x="5435600" y="6165850"/>
            <a:ext cx="33131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latin typeface="Arial" charset="0"/>
              </a:rPr>
              <a:t>Figuur: Claus Mattheck</a:t>
            </a:r>
            <a:endParaRPr lang="en-GB" altLang="nl-BE" sz="1800">
              <a:latin typeface="Arial" charset="0"/>
            </a:endParaRPr>
          </a:p>
        </p:txBody>
      </p:sp>
      <p:pic>
        <p:nvPicPr>
          <p:cNvPr id="1126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1277938"/>
            <a:ext cx="6516687" cy="488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488950"/>
            <a:ext cx="8229600" cy="1355725"/>
          </a:xfrm>
        </p:spPr>
        <p:txBody>
          <a:bodyPr/>
          <a:lstStyle/>
          <a:p>
            <a:pPr eaLnBrk="1" hangingPunct="1"/>
            <a:r>
              <a:rPr lang="sv-SE" altLang="en-US" smtClean="0"/>
              <a:t>De koning is onthoofd</a:t>
            </a:r>
            <a:r>
              <a:rPr lang="sv-SE" altLang="en-US" sz="1800" smtClean="0"/>
              <a:t/>
            </a:r>
            <a:br>
              <a:rPr lang="sv-SE" altLang="en-US" sz="1800" smtClean="0"/>
            </a:br>
            <a:endParaRPr lang="en-GB" altLang="en-US" sz="1800" smtClean="0"/>
          </a:p>
        </p:txBody>
      </p:sp>
      <p:pic>
        <p:nvPicPr>
          <p:cNvPr id="12291" name="Content Placeholder 1"/>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611188" y="1557338"/>
            <a:ext cx="7848600" cy="5211762"/>
          </a:xfrm>
        </p:spPr>
      </p:pic>
      <p:sp>
        <p:nvSpPr>
          <p:cNvPr id="12292" name="TextBox 3"/>
          <p:cNvSpPr txBox="1">
            <a:spLocks noChangeArrowheads="1"/>
          </p:cNvSpPr>
          <p:nvPr/>
        </p:nvSpPr>
        <p:spPr bwMode="auto">
          <a:xfrm>
            <a:off x="5795963" y="1628775"/>
            <a:ext cx="26273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rgbClr val="000000"/>
                </a:solidFill>
                <a:latin typeface="Arial" charset="0"/>
              </a:rPr>
              <a:t>Foto: Vikki Bengtsson, Roemenië</a:t>
            </a:r>
            <a:endParaRPr lang="en-GB" altLang="en-US" sz="1800">
              <a:solidFill>
                <a:srgbClr val="000000"/>
              </a:solidFill>
              <a:latin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endParaRPr lang="en-US" altLang="nl-BE" smtClean="0"/>
          </a:p>
        </p:txBody>
      </p:sp>
      <p:pic>
        <p:nvPicPr>
          <p:cNvPr id="13315"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6988"/>
            <a:ext cx="10325100" cy="7056438"/>
          </a:xfrm>
        </p:spPr>
      </p:pic>
      <p:sp>
        <p:nvSpPr>
          <p:cNvPr id="13316" name="TextBox 3"/>
          <p:cNvSpPr txBox="1">
            <a:spLocks noChangeArrowheads="1"/>
          </p:cNvSpPr>
          <p:nvPr/>
        </p:nvSpPr>
        <p:spPr bwMode="auto">
          <a:xfrm>
            <a:off x="-6350" y="260350"/>
            <a:ext cx="26273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rgbClr val="000000"/>
                </a:solidFill>
                <a:latin typeface="Arial" charset="0"/>
              </a:rPr>
              <a:t>Foto: Vikki Bengtsson, Bodfach Park, Wales</a:t>
            </a:r>
            <a:endParaRPr lang="en-GB" altLang="nl-BE" sz="1800">
              <a:solidFill>
                <a:srgbClr val="000000"/>
              </a:solidFill>
              <a:latin typeface="Arial"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8313" y="188913"/>
            <a:ext cx="8229600" cy="1143000"/>
          </a:xfrm>
        </p:spPr>
        <p:txBody>
          <a:bodyPr/>
          <a:lstStyle/>
          <a:p>
            <a:pPr eaLnBrk="1" hangingPunct="1"/>
            <a:r>
              <a:rPr lang="en-GB" altLang="nl-BE" smtClean="0"/>
              <a:t>Bomen doorheen de tijd?</a:t>
            </a:r>
          </a:p>
        </p:txBody>
      </p:sp>
      <p:pic>
        <p:nvPicPr>
          <p:cNvPr id="14339" name="Picture 3" descr="Tree's Century"/>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5288" y="1125538"/>
            <a:ext cx="8585200" cy="5332412"/>
          </a:xfrm>
          <a:noFill/>
        </p:spPr>
      </p:pic>
      <p:sp>
        <p:nvSpPr>
          <p:cNvPr id="14340" name="TextBox 3"/>
          <p:cNvSpPr txBox="1">
            <a:spLocks noChangeArrowheads="1"/>
          </p:cNvSpPr>
          <p:nvPr/>
        </p:nvSpPr>
        <p:spPr bwMode="auto">
          <a:xfrm>
            <a:off x="5403850" y="5805488"/>
            <a:ext cx="34210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rgbClr val="000000"/>
                </a:solidFill>
                <a:latin typeface="Arial" charset="0"/>
              </a:rPr>
              <a:t>Foto: Philip Stewart, Oxfordshire, England </a:t>
            </a:r>
            <a:endParaRPr lang="en-GB" altLang="nl-BE" sz="1800">
              <a:solidFill>
                <a:srgbClr val="000000"/>
              </a:solidFill>
              <a:latin typeface="Arial"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8950"/>
            <a:ext cx="9144000" cy="1139825"/>
          </a:xfrm>
        </p:spPr>
        <p:txBody>
          <a:bodyPr rtlCol="0">
            <a:normAutofit fontScale="90000"/>
          </a:bodyPr>
          <a:lstStyle/>
          <a:p>
            <a:pPr eaLnBrk="1" fontAlgn="auto" hangingPunct="1">
              <a:spcAft>
                <a:spcPts val="0"/>
              </a:spcAft>
              <a:defRPr/>
            </a:pPr>
            <a:r>
              <a:rPr lang="sv-SE" dirty="0" smtClean="0"/>
              <a:t>Omtrekvariatie </a:t>
            </a:r>
            <a:br>
              <a:rPr lang="sv-SE" dirty="0" smtClean="0"/>
            </a:br>
            <a:r>
              <a:rPr lang="sv-SE" dirty="0" smtClean="0"/>
              <a:t>bij verschillende boomsoorten</a:t>
            </a:r>
            <a:endParaRPr lang="en-GB" dirty="0" smtClean="0"/>
          </a:p>
        </p:txBody>
      </p:sp>
      <p:pic>
        <p:nvPicPr>
          <p:cNvPr id="15363" name="Picture 2"/>
          <p:cNvPicPr>
            <a:picLocks noChangeAspect="1"/>
          </p:cNvPicPr>
          <p:nvPr/>
        </p:nvPicPr>
        <p:blipFill>
          <a:blip r:embed="rId3">
            <a:extLst>
              <a:ext uri="{28A0092B-C50C-407E-A947-70E740481C1C}">
                <a14:useLocalDpi xmlns:a14="http://schemas.microsoft.com/office/drawing/2010/main" val="0"/>
              </a:ext>
            </a:extLst>
          </a:blip>
          <a:srcRect r="2531"/>
          <a:stretch>
            <a:fillRect/>
          </a:stretch>
        </p:blipFill>
        <p:spPr bwMode="auto">
          <a:xfrm>
            <a:off x="0" y="1916113"/>
            <a:ext cx="9144000"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3"/>
          <p:cNvSpPr>
            <a:spLocks noGrp="1"/>
          </p:cNvSpPr>
          <p:nvPr>
            <p:ph type="title"/>
          </p:nvPr>
        </p:nvSpPr>
        <p:spPr/>
        <p:txBody>
          <a:bodyPr/>
          <a:lstStyle/>
          <a:p>
            <a:pPr eaLnBrk="1" hangingPunct="1"/>
            <a:r>
              <a:rPr lang="sv-SE" altLang="nl-BE" smtClean="0"/>
              <a:t>Veteraanbomen en biodiversiteit</a:t>
            </a:r>
            <a:endParaRPr lang="en-GB" altLang="nl-BE" smtClean="0"/>
          </a:p>
        </p:txBody>
      </p:sp>
      <p:sp>
        <p:nvSpPr>
          <p:cNvPr id="16387" name="Content Placeholder 4"/>
          <p:cNvSpPr>
            <a:spLocks noGrp="1"/>
          </p:cNvSpPr>
          <p:nvPr>
            <p:ph idx="1"/>
          </p:nvPr>
        </p:nvSpPr>
        <p:spPr/>
        <p:txBody>
          <a:bodyPr/>
          <a:lstStyle/>
          <a:p>
            <a:pPr eaLnBrk="1" hangingPunct="1"/>
            <a:r>
              <a:rPr lang="sv-SE" altLang="nl-BE" smtClean="0"/>
              <a:t>Waarom zijn veteraanbomen belangrijk voor de biodiversiteit?</a:t>
            </a:r>
          </a:p>
          <a:p>
            <a:pPr eaLnBrk="1" hangingPunct="1"/>
            <a:r>
              <a:rPr lang="sv-SE" altLang="nl-BE" smtClean="0"/>
              <a:t>De fundamentele rol van schimmels</a:t>
            </a:r>
          </a:p>
          <a:p>
            <a:pPr eaLnBrk="1" hangingPunct="1"/>
            <a:r>
              <a:rPr lang="sv-SE" altLang="nl-BE" smtClean="0"/>
              <a:t>Voorbeelden van organismen die geassocieerd zijn met veteraanbomen</a:t>
            </a:r>
          </a:p>
          <a:p>
            <a:pPr eaLnBrk="1" hangingPunct="1"/>
            <a:r>
              <a:rPr lang="sv-SE" altLang="nl-BE" smtClean="0"/>
              <a:t>Belang/status van soorten</a:t>
            </a:r>
          </a:p>
          <a:p>
            <a:pPr eaLnBrk="1" hangingPunct="1"/>
            <a:r>
              <a:rPr lang="sv-SE" altLang="nl-BE" smtClean="0"/>
              <a:t>Biotoopvereisten van soorten (en wat we kunnen doen om ze te helpen)</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el 1"/>
          <p:cNvSpPr>
            <a:spLocks noGrp="1"/>
          </p:cNvSpPr>
          <p:nvPr>
            <p:ph type="title"/>
          </p:nvPr>
        </p:nvSpPr>
        <p:spPr/>
        <p:txBody>
          <a:bodyPr/>
          <a:lstStyle/>
          <a:p>
            <a:pPr eaLnBrk="1" hangingPunct="1"/>
            <a:endParaRPr lang="nl-BE" altLang="nl-BE" smtClean="0"/>
          </a:p>
        </p:txBody>
      </p:sp>
      <p:pic>
        <p:nvPicPr>
          <p:cNvPr id="17411" name="Picture 4" descr="C:\Users\Helen\Photographs\Trees\Trees - spain\Photos for Spanish book\Fungi on old tree\187 Zalduondo Aug 2009 (1).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59225" y="0"/>
            <a:ext cx="5184775" cy="6910388"/>
          </a:xfrm>
          <a:noFill/>
        </p:spPr>
      </p:pic>
      <p:sp>
        <p:nvSpPr>
          <p:cNvPr id="17412" name="TextBox 5"/>
          <p:cNvSpPr txBox="1">
            <a:spLocks noChangeArrowheads="1"/>
          </p:cNvSpPr>
          <p:nvPr/>
        </p:nvSpPr>
        <p:spPr bwMode="auto">
          <a:xfrm>
            <a:off x="4140200" y="6405563"/>
            <a:ext cx="35290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 Helen Read, Spain </a:t>
            </a:r>
            <a:endParaRPr lang="en-GB" altLang="nl-BE" sz="1800">
              <a:solidFill>
                <a:schemeClr val="bg1"/>
              </a:solidFill>
              <a:latin typeface="Arial" charset="0"/>
            </a:endParaRPr>
          </a:p>
        </p:txBody>
      </p:sp>
      <p:sp>
        <p:nvSpPr>
          <p:cNvPr id="6" name="Title 1"/>
          <p:cNvSpPr txBox="1">
            <a:spLocks/>
          </p:cNvSpPr>
          <p:nvPr/>
        </p:nvSpPr>
        <p:spPr bwMode="auto">
          <a:xfrm>
            <a:off x="179388" y="2205038"/>
            <a:ext cx="3313112"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fontScale="82500" lnSpcReduction="2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fontAlgn="auto" hangingPunct="1">
              <a:spcAft>
                <a:spcPts val="0"/>
              </a:spcAft>
              <a:defRPr/>
            </a:pPr>
            <a:r>
              <a:rPr lang="sv-SE" smtClean="0"/>
              <a:t>Veteraanbomen zijn levende ecosystemen</a:t>
            </a:r>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3"/>
          <p:cNvSpPr>
            <a:spLocks noGrp="1"/>
          </p:cNvSpPr>
          <p:nvPr>
            <p:ph type="title"/>
          </p:nvPr>
        </p:nvSpPr>
        <p:spPr/>
        <p:txBody>
          <a:bodyPr rtlCol="0">
            <a:normAutofit fontScale="90000"/>
          </a:bodyPr>
          <a:lstStyle/>
          <a:p>
            <a:pPr eaLnBrk="1" fontAlgn="auto" hangingPunct="1">
              <a:spcAft>
                <a:spcPts val="0"/>
              </a:spcAft>
              <a:defRPr/>
            </a:pPr>
            <a:r>
              <a:rPr lang="sv-SE" dirty="0" smtClean="0"/>
              <a:t>Vorm en verleden van </a:t>
            </a:r>
            <a:br>
              <a:rPr lang="sv-SE" dirty="0" smtClean="0"/>
            </a:br>
            <a:r>
              <a:rPr lang="sv-SE" dirty="0" smtClean="0"/>
              <a:t>bomen zijn belangrijk</a:t>
            </a:r>
            <a:endParaRPr lang="en-GB" dirty="0" smtClean="0"/>
          </a:p>
        </p:txBody>
      </p:sp>
      <p:sp>
        <p:nvSpPr>
          <p:cNvPr id="18435" name="Content Placeholder 4"/>
          <p:cNvSpPr>
            <a:spLocks noGrp="1"/>
          </p:cNvSpPr>
          <p:nvPr>
            <p:ph sz="half" idx="1"/>
          </p:nvPr>
        </p:nvSpPr>
        <p:spPr>
          <a:xfrm>
            <a:off x="179388" y="1606550"/>
            <a:ext cx="2349500" cy="4525963"/>
          </a:xfrm>
        </p:spPr>
        <p:txBody>
          <a:bodyPr/>
          <a:lstStyle/>
          <a:p>
            <a:pPr eaLnBrk="1" hangingPunct="1"/>
            <a:r>
              <a:rPr lang="sv-SE" altLang="nl-BE" smtClean="0"/>
              <a:t>Vrij uitgegroeid</a:t>
            </a:r>
          </a:p>
          <a:p>
            <a:pPr eaLnBrk="1" hangingPunct="1"/>
            <a:r>
              <a:rPr lang="sv-SE" altLang="nl-BE" smtClean="0"/>
              <a:t>Knotboom</a:t>
            </a:r>
          </a:p>
          <a:p>
            <a:pPr eaLnBrk="1" hangingPunct="1"/>
            <a:r>
              <a:rPr lang="sv-SE" altLang="nl-BE" smtClean="0"/>
              <a:t>Beschadigde boom</a:t>
            </a:r>
          </a:p>
          <a:p>
            <a:pPr eaLnBrk="1" hangingPunct="1"/>
            <a:r>
              <a:rPr lang="sv-SE" altLang="nl-BE" smtClean="0"/>
              <a:t>Leeftijd</a:t>
            </a:r>
          </a:p>
          <a:p>
            <a:pPr eaLnBrk="1" hangingPunct="1"/>
            <a:r>
              <a:rPr lang="sv-SE" altLang="nl-BE" smtClean="0"/>
              <a:t>Holtes</a:t>
            </a:r>
          </a:p>
          <a:p>
            <a:pPr eaLnBrk="1" hangingPunct="1"/>
            <a:r>
              <a:rPr lang="sv-SE" altLang="nl-BE" smtClean="0"/>
              <a:t>’Cultuur-landschap’</a:t>
            </a:r>
          </a:p>
          <a:p>
            <a:pPr eaLnBrk="1" hangingPunct="1"/>
            <a:endParaRPr lang="en-GB" altLang="nl-BE" smtClean="0"/>
          </a:p>
        </p:txBody>
      </p:sp>
      <p:pic>
        <p:nvPicPr>
          <p:cNvPr id="1843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775" y="1628775"/>
            <a:ext cx="6030913" cy="498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Box 2"/>
          <p:cNvSpPr txBox="1">
            <a:spLocks noChangeArrowheads="1"/>
          </p:cNvSpPr>
          <p:nvPr/>
        </p:nvSpPr>
        <p:spPr bwMode="auto">
          <a:xfrm>
            <a:off x="2805113" y="5972175"/>
            <a:ext cx="44640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 Vikki Bengtsson, knotessen, Zweden</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8313" y="0"/>
            <a:ext cx="8229600" cy="1143000"/>
          </a:xfrm>
        </p:spPr>
        <p:txBody>
          <a:bodyPr/>
          <a:lstStyle/>
          <a:p>
            <a:pPr eaLnBrk="1" hangingPunct="1"/>
            <a:r>
              <a:rPr lang="sv-SE" altLang="nl-BE" smtClean="0"/>
              <a:t>Rot en schimmels</a:t>
            </a:r>
            <a:endParaRPr lang="en-GB" altLang="nl-BE" smtClean="0"/>
          </a:p>
        </p:txBody>
      </p:sp>
      <p:sp>
        <p:nvSpPr>
          <p:cNvPr id="21507" name="Content Placeholder 2"/>
          <p:cNvSpPr>
            <a:spLocks noGrp="1"/>
          </p:cNvSpPr>
          <p:nvPr>
            <p:ph sz="half" idx="1"/>
          </p:nvPr>
        </p:nvSpPr>
        <p:spPr>
          <a:xfrm>
            <a:off x="468313" y="1657350"/>
            <a:ext cx="4038600" cy="4525963"/>
          </a:xfrm>
        </p:spPr>
        <p:txBody>
          <a:bodyPr rtlCol="0">
            <a:normAutofit lnSpcReduction="10000"/>
          </a:bodyPr>
          <a:lstStyle/>
          <a:p>
            <a:pPr eaLnBrk="1" fontAlgn="auto" hangingPunct="1">
              <a:spcAft>
                <a:spcPts val="0"/>
              </a:spcAft>
              <a:buFont typeface="Arial" pitchFamily="34" charset="0"/>
              <a:buChar char="•"/>
              <a:defRPr/>
            </a:pPr>
            <a:r>
              <a:rPr lang="sv-SE" dirty="0" smtClean="0"/>
              <a:t>Rot = afbraak van hout</a:t>
            </a:r>
          </a:p>
          <a:p>
            <a:pPr eaLnBrk="1" fontAlgn="auto" hangingPunct="1">
              <a:spcAft>
                <a:spcPts val="0"/>
              </a:spcAft>
              <a:buFont typeface="Arial" pitchFamily="34" charset="0"/>
              <a:buChar char="•"/>
              <a:defRPr/>
            </a:pPr>
            <a:r>
              <a:rPr lang="sv-SE" dirty="0" smtClean="0"/>
              <a:t>Recyclage van nutriënten</a:t>
            </a:r>
          </a:p>
          <a:p>
            <a:pPr eaLnBrk="1" fontAlgn="auto" hangingPunct="1">
              <a:spcAft>
                <a:spcPts val="0"/>
              </a:spcAft>
              <a:buFont typeface="Arial" pitchFamily="34" charset="0"/>
              <a:buChar char="•"/>
              <a:defRPr/>
            </a:pPr>
            <a:r>
              <a:rPr lang="sv-SE" dirty="0" smtClean="0"/>
              <a:t>Natuurlijk proces</a:t>
            </a:r>
          </a:p>
          <a:p>
            <a:pPr eaLnBrk="1" fontAlgn="auto" hangingPunct="1">
              <a:spcAft>
                <a:spcPts val="0"/>
              </a:spcAft>
              <a:buFont typeface="Arial" pitchFamily="34" charset="0"/>
              <a:buChar char="•"/>
              <a:defRPr/>
            </a:pPr>
            <a:r>
              <a:rPr lang="sv-SE" dirty="0" smtClean="0"/>
              <a:t>Complex proces</a:t>
            </a:r>
          </a:p>
          <a:p>
            <a:pPr marL="0" indent="0" eaLnBrk="1" fontAlgn="auto" hangingPunct="1">
              <a:spcAft>
                <a:spcPts val="0"/>
              </a:spcAft>
              <a:buFont typeface="Arial" charset="0"/>
              <a:buNone/>
              <a:defRPr/>
            </a:pPr>
            <a:r>
              <a:rPr lang="sv-SE" sz="2400" dirty="0" smtClean="0"/>
              <a:t>(rol voor schimmels, micro-organismen en invertebraten)</a:t>
            </a:r>
          </a:p>
          <a:p>
            <a:pPr eaLnBrk="1" fontAlgn="auto" hangingPunct="1">
              <a:spcAft>
                <a:spcPts val="0"/>
              </a:spcAft>
              <a:buFont typeface="Arial" pitchFamily="34" charset="0"/>
              <a:buChar char="•"/>
              <a:defRPr/>
            </a:pPr>
            <a:r>
              <a:rPr lang="sv-SE" dirty="0" smtClean="0"/>
              <a:t>Hout = energiebron</a:t>
            </a:r>
          </a:p>
          <a:p>
            <a:pPr eaLnBrk="1" fontAlgn="auto" hangingPunct="1">
              <a:spcAft>
                <a:spcPts val="0"/>
              </a:spcAft>
              <a:buFont typeface="Arial" pitchFamily="34" charset="0"/>
              <a:buChar char="•"/>
              <a:defRPr/>
            </a:pPr>
            <a:r>
              <a:rPr lang="sv-SE" dirty="0" smtClean="0"/>
              <a:t>Houtstructuur verandert</a:t>
            </a:r>
          </a:p>
          <a:p>
            <a:pPr eaLnBrk="1" fontAlgn="auto" hangingPunct="1">
              <a:spcAft>
                <a:spcPts val="0"/>
              </a:spcAft>
              <a:buFont typeface="Arial" pitchFamily="34" charset="0"/>
              <a:buChar char="•"/>
              <a:defRPr/>
            </a:pPr>
            <a:endParaRPr lang="en-GB" dirty="0" smtClean="0"/>
          </a:p>
        </p:txBody>
      </p:sp>
      <p:pic>
        <p:nvPicPr>
          <p:cNvPr id="19460" name="Content Placeholder 8"/>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16463" y="1125538"/>
            <a:ext cx="3770312" cy="5675312"/>
          </a:xfrm>
        </p:spPr>
      </p:pic>
      <p:sp>
        <p:nvSpPr>
          <p:cNvPr id="19461" name="TextBox 13"/>
          <p:cNvSpPr txBox="1">
            <a:spLocks noChangeArrowheads="1"/>
          </p:cNvSpPr>
          <p:nvPr/>
        </p:nvSpPr>
        <p:spPr bwMode="auto">
          <a:xfrm>
            <a:off x="4787900" y="6211888"/>
            <a:ext cx="4105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 Vikki Bengtsson, Gripsholm, Sweden</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4"/>
          <p:cNvSpPr>
            <a:spLocks noGrp="1"/>
          </p:cNvSpPr>
          <p:nvPr>
            <p:ph type="title"/>
          </p:nvPr>
        </p:nvSpPr>
        <p:spPr>
          <a:xfrm>
            <a:off x="323850" y="868363"/>
            <a:ext cx="3455988" cy="2016125"/>
          </a:xfrm>
        </p:spPr>
        <p:txBody>
          <a:bodyPr/>
          <a:lstStyle/>
          <a:p>
            <a:pPr eaLnBrk="1" hangingPunct="1"/>
            <a:r>
              <a:rPr lang="sv-SE" altLang="nl-BE" smtClean="0"/>
              <a:t>Mineralen-</a:t>
            </a:r>
            <a:br>
              <a:rPr lang="sv-SE" altLang="nl-BE" smtClean="0"/>
            </a:br>
            <a:r>
              <a:rPr lang="sv-SE" altLang="nl-BE" smtClean="0"/>
              <a:t>kringloop</a:t>
            </a:r>
            <a:endParaRPr lang="en-GB" altLang="nl-BE" smtClean="0"/>
          </a:p>
        </p:txBody>
      </p:sp>
      <p:pic>
        <p:nvPicPr>
          <p:cNvPr id="20483"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4013200" y="0"/>
            <a:ext cx="5170488" cy="6894513"/>
          </a:xfrm>
        </p:spPr>
      </p:pic>
      <p:sp>
        <p:nvSpPr>
          <p:cNvPr id="23556" name="TextBox 7"/>
          <p:cNvSpPr txBox="1">
            <a:spLocks noChangeArrowheads="1"/>
          </p:cNvSpPr>
          <p:nvPr/>
        </p:nvSpPr>
        <p:spPr bwMode="auto">
          <a:xfrm>
            <a:off x="5027613" y="6118225"/>
            <a:ext cx="4103687" cy="646113"/>
          </a:xfrm>
          <a:prstGeom prst="rect">
            <a:avLst/>
          </a:prstGeom>
          <a:solidFill>
            <a:schemeClr val="bg1">
              <a:lumMod val="75000"/>
            </a:schemeClr>
          </a:solidFill>
          <a:ln>
            <a:noFill/>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sv-SE" dirty="0" smtClean="0">
                <a:solidFill>
                  <a:srgbClr val="000000"/>
                </a:solidFill>
              </a:rPr>
              <a:t>Foto: Vikki Bengtsson, Ashtead Common, Engeland</a:t>
            </a:r>
            <a:endParaRPr lang="en-GB" dirty="0" smtClean="0">
              <a:solidFill>
                <a:srgbClr val="000000"/>
              </a:solidFill>
            </a:endParaRPr>
          </a:p>
        </p:txBody>
      </p:sp>
      <p:pic>
        <p:nvPicPr>
          <p:cNvPr id="20485"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4838" y="2884488"/>
            <a:ext cx="2881312" cy="433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6" name="TextBox 9"/>
          <p:cNvSpPr txBox="1">
            <a:spLocks noChangeArrowheads="1"/>
          </p:cNvSpPr>
          <p:nvPr/>
        </p:nvSpPr>
        <p:spPr bwMode="auto">
          <a:xfrm>
            <a:off x="665163" y="2928938"/>
            <a:ext cx="26035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 Vikki Bengtsson, </a:t>
            </a:r>
          </a:p>
          <a:p>
            <a:pPr eaLnBrk="1" hangingPunct="1">
              <a:spcBef>
                <a:spcPct val="0"/>
              </a:spcBef>
              <a:buFontTx/>
              <a:buNone/>
            </a:pPr>
            <a:r>
              <a:rPr lang="sv-SE" altLang="en-US" sz="1800" i="1">
                <a:solidFill>
                  <a:schemeClr val="bg1"/>
                </a:solidFill>
                <a:latin typeface="Arial" charset="0"/>
              </a:rPr>
              <a:t>Laetiporus sulphureus, </a:t>
            </a:r>
            <a:endParaRPr lang="en-GB" altLang="en-US" sz="1800" i="1">
              <a:solidFill>
                <a:schemeClr val="bg1"/>
              </a:solidFill>
              <a:latin typeface="Arial"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sv-SE" altLang="nl-BE" smtClean="0"/>
              <a:t>Niet alle rot is gelijk</a:t>
            </a:r>
            <a:endParaRPr lang="en-GB" altLang="nl-BE" smtClean="0"/>
          </a:p>
        </p:txBody>
      </p:sp>
      <p:sp>
        <p:nvSpPr>
          <p:cNvPr id="3" name="Content Placeholder 2"/>
          <p:cNvSpPr>
            <a:spLocks noGrp="1"/>
          </p:cNvSpPr>
          <p:nvPr>
            <p:ph sz="half" idx="1"/>
          </p:nvPr>
        </p:nvSpPr>
        <p:spPr>
          <a:xfrm>
            <a:off x="179388" y="1628775"/>
            <a:ext cx="4679950" cy="4525963"/>
          </a:xfrm>
        </p:spPr>
        <p:txBody>
          <a:bodyPr rtlCol="0">
            <a:normAutofit fontScale="92500" lnSpcReduction="20000"/>
          </a:bodyPr>
          <a:lstStyle/>
          <a:p>
            <a:pPr eaLnBrk="1" fontAlgn="auto" hangingPunct="1">
              <a:spcAft>
                <a:spcPts val="0"/>
              </a:spcAft>
              <a:buFont typeface="Arial" pitchFamily="34" charset="0"/>
              <a:buChar char="•"/>
              <a:defRPr/>
            </a:pPr>
            <a:r>
              <a:rPr lang="sv-SE" dirty="0" smtClean="0"/>
              <a:t>Verschillende schimmels, verschillende bomen, verschillende omstandigheden</a:t>
            </a:r>
          </a:p>
          <a:p>
            <a:pPr eaLnBrk="1" fontAlgn="auto" hangingPunct="1">
              <a:spcAft>
                <a:spcPts val="0"/>
              </a:spcAft>
              <a:buFont typeface="Arial" pitchFamily="34" charset="0"/>
              <a:buChar char="•"/>
              <a:defRPr/>
            </a:pPr>
            <a:endParaRPr lang="sv-SE" dirty="0" smtClean="0"/>
          </a:p>
          <a:p>
            <a:pPr eaLnBrk="1" fontAlgn="auto" hangingPunct="1">
              <a:spcAft>
                <a:spcPts val="0"/>
              </a:spcAft>
              <a:buFont typeface="Arial" pitchFamily="34" charset="0"/>
              <a:buChar char="•"/>
              <a:defRPr/>
            </a:pPr>
            <a:r>
              <a:rPr lang="sv-SE" dirty="0" smtClean="0"/>
              <a:t>Bruinrot</a:t>
            </a:r>
          </a:p>
          <a:p>
            <a:pPr lvl="1" eaLnBrk="1" fontAlgn="auto" hangingPunct="1">
              <a:spcAft>
                <a:spcPts val="0"/>
              </a:spcAft>
              <a:buFont typeface="Arial" pitchFamily="34" charset="0"/>
              <a:buChar char="–"/>
              <a:defRPr/>
            </a:pPr>
            <a:r>
              <a:rPr lang="sv-SE" dirty="0" smtClean="0"/>
              <a:t>Cellulose wordt afgebroken, lignine intact</a:t>
            </a:r>
          </a:p>
          <a:p>
            <a:pPr eaLnBrk="1" fontAlgn="auto" hangingPunct="1">
              <a:spcAft>
                <a:spcPts val="0"/>
              </a:spcAft>
              <a:buFont typeface="Arial" pitchFamily="34" charset="0"/>
              <a:buChar char="•"/>
              <a:defRPr/>
            </a:pPr>
            <a:endParaRPr lang="sv-SE" dirty="0" smtClean="0"/>
          </a:p>
          <a:p>
            <a:pPr eaLnBrk="1" fontAlgn="auto" hangingPunct="1">
              <a:spcAft>
                <a:spcPts val="0"/>
              </a:spcAft>
              <a:buFont typeface="Arial" pitchFamily="34" charset="0"/>
              <a:buChar char="•"/>
              <a:defRPr/>
            </a:pPr>
            <a:r>
              <a:rPr lang="sv-SE" dirty="0" smtClean="0"/>
              <a:t>Witrot</a:t>
            </a:r>
          </a:p>
          <a:p>
            <a:pPr lvl="1" eaLnBrk="1" fontAlgn="auto" hangingPunct="1">
              <a:spcAft>
                <a:spcPts val="0"/>
              </a:spcAft>
              <a:buFont typeface="Arial" pitchFamily="34" charset="0"/>
              <a:buChar char="–"/>
              <a:defRPr/>
            </a:pPr>
            <a:r>
              <a:rPr lang="sv-SE" dirty="0" smtClean="0"/>
              <a:t>Lignine wordt afgebroken</a:t>
            </a:r>
          </a:p>
          <a:p>
            <a:pPr marL="457200" lvl="1" indent="0" eaLnBrk="1" fontAlgn="auto" hangingPunct="1">
              <a:spcAft>
                <a:spcPts val="0"/>
              </a:spcAft>
              <a:buFont typeface="Arial" charset="0"/>
              <a:buNone/>
              <a:defRPr/>
            </a:pPr>
            <a:r>
              <a:rPr lang="sv-SE" dirty="0"/>
              <a:t>	</a:t>
            </a:r>
            <a:r>
              <a:rPr lang="sv-SE" dirty="0" smtClean="0"/>
              <a:t>of</a:t>
            </a:r>
          </a:p>
          <a:p>
            <a:pPr lvl="1" eaLnBrk="1" fontAlgn="auto" hangingPunct="1">
              <a:spcAft>
                <a:spcPts val="0"/>
              </a:spcAft>
              <a:buFont typeface="Arial" pitchFamily="34" charset="0"/>
              <a:buChar char="–"/>
              <a:defRPr/>
            </a:pPr>
            <a:r>
              <a:rPr lang="sv-SE" dirty="0" smtClean="0"/>
              <a:t>Lignine en cellulose worden simultaan afgebroken</a:t>
            </a:r>
          </a:p>
        </p:txBody>
      </p:sp>
      <p:sp>
        <p:nvSpPr>
          <p:cNvPr id="21508" name="Tijdelijke aanduiding voor inhoud 1"/>
          <p:cNvSpPr>
            <a:spLocks noGrp="1"/>
          </p:cNvSpPr>
          <p:nvPr>
            <p:ph sz="half" idx="2"/>
          </p:nvPr>
        </p:nvSpPr>
        <p:spPr/>
        <p:txBody>
          <a:bodyPr/>
          <a:lstStyle/>
          <a:p>
            <a:pPr eaLnBrk="1" hangingPunct="1"/>
            <a:endParaRPr lang="nl-BE" altLang="nl-BE" smtClean="0"/>
          </a:p>
        </p:txBody>
      </p:sp>
      <p:pic>
        <p:nvPicPr>
          <p:cNvPr id="2150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1293813"/>
            <a:ext cx="3600450" cy="537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TextBox 5"/>
          <p:cNvSpPr txBox="1">
            <a:spLocks noChangeArrowheads="1"/>
          </p:cNvSpPr>
          <p:nvPr/>
        </p:nvSpPr>
        <p:spPr bwMode="auto">
          <a:xfrm>
            <a:off x="4859338" y="6237288"/>
            <a:ext cx="3600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 Brian Cleckner, Engeland</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395288" y="260350"/>
            <a:ext cx="8229600" cy="1143000"/>
          </a:xfrm>
        </p:spPr>
        <p:txBody>
          <a:bodyPr/>
          <a:lstStyle/>
          <a:p>
            <a:pPr eaLnBrk="1" hangingPunct="1"/>
            <a:r>
              <a:rPr lang="sv-SE" altLang="nl-BE" smtClean="0"/>
              <a:t>Waarom is houtrot </a:t>
            </a:r>
            <a:br>
              <a:rPr lang="sv-SE" altLang="nl-BE" smtClean="0"/>
            </a:br>
            <a:r>
              <a:rPr lang="sv-SE" altLang="nl-BE" smtClean="0"/>
              <a:t>belangrijk?</a:t>
            </a:r>
            <a:endParaRPr lang="en-GB" altLang="nl-BE" sz="2000" smtClean="0"/>
          </a:p>
        </p:txBody>
      </p:sp>
      <p:sp>
        <p:nvSpPr>
          <p:cNvPr id="22531" name="Content Placeholder 2"/>
          <p:cNvSpPr>
            <a:spLocks noGrp="1"/>
          </p:cNvSpPr>
          <p:nvPr>
            <p:ph sz="half" idx="1"/>
          </p:nvPr>
        </p:nvSpPr>
        <p:spPr>
          <a:xfrm>
            <a:off x="323850" y="1927225"/>
            <a:ext cx="4038600" cy="4525963"/>
          </a:xfrm>
        </p:spPr>
        <p:txBody>
          <a:bodyPr/>
          <a:lstStyle/>
          <a:p>
            <a:pPr eaLnBrk="1" hangingPunct="1"/>
            <a:r>
              <a:rPr lang="sv-SE" altLang="nl-BE" smtClean="0"/>
              <a:t>Verschillende types rot en afbraakfases trekken andere soorten aan</a:t>
            </a:r>
          </a:p>
          <a:p>
            <a:pPr eaLnBrk="1" hangingPunct="1"/>
            <a:r>
              <a:rPr lang="sv-SE" altLang="nl-BE" smtClean="0"/>
              <a:t>Successie of opvolging van soorten</a:t>
            </a:r>
          </a:p>
          <a:p>
            <a:pPr eaLnBrk="1" hangingPunct="1"/>
            <a:r>
              <a:rPr lang="sv-SE" altLang="nl-BE" smtClean="0"/>
              <a:t>Competitie tussen soorten</a:t>
            </a:r>
          </a:p>
          <a:p>
            <a:pPr eaLnBrk="1" hangingPunct="1"/>
            <a:r>
              <a:rPr lang="sv-SE" altLang="nl-BE" smtClean="0"/>
              <a:t>Veel verschillende soorten</a:t>
            </a:r>
          </a:p>
        </p:txBody>
      </p:sp>
      <p:sp>
        <p:nvSpPr>
          <p:cNvPr id="22532" name="Tijdelijke aanduiding voor inhoud 1"/>
          <p:cNvSpPr>
            <a:spLocks noGrp="1"/>
          </p:cNvSpPr>
          <p:nvPr>
            <p:ph sz="half" idx="2"/>
          </p:nvPr>
        </p:nvSpPr>
        <p:spPr/>
        <p:txBody>
          <a:bodyPr/>
          <a:lstStyle/>
          <a:p>
            <a:pPr eaLnBrk="1" hangingPunct="1"/>
            <a:endParaRPr lang="nl-BE" altLang="nl-BE" smtClean="0"/>
          </a:p>
        </p:txBody>
      </p:sp>
      <p:sp>
        <p:nvSpPr>
          <p:cNvPr id="22533" name="TextBox 7"/>
          <p:cNvSpPr txBox="1">
            <a:spLocks noChangeArrowheads="1"/>
          </p:cNvSpPr>
          <p:nvPr/>
        </p:nvSpPr>
        <p:spPr bwMode="auto">
          <a:xfrm>
            <a:off x="4932363" y="6237288"/>
            <a:ext cx="40322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800">
                <a:latin typeface="Arial" charset="0"/>
              </a:rPr>
              <a:t>Illustratie door Per Axell naar Stokland et al. (2012)</a:t>
            </a:r>
          </a:p>
        </p:txBody>
      </p:sp>
      <p:pic>
        <p:nvPicPr>
          <p:cNvPr id="22534" name="Content Placeholder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18075" y="1600200"/>
            <a:ext cx="349885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sv-SE" altLang="en-US" smtClean="0"/>
              <a:t>Oefening 2: biotopen </a:t>
            </a:r>
            <a:br>
              <a:rPr lang="sv-SE" altLang="en-US" smtClean="0"/>
            </a:br>
            <a:r>
              <a:rPr lang="sv-SE" altLang="en-US" smtClean="0"/>
              <a:t>herkennen</a:t>
            </a:r>
            <a:endParaRPr lang="en-GB" altLang="en-US" smtClean="0"/>
          </a:p>
        </p:txBody>
      </p:sp>
      <p:pic>
        <p:nvPicPr>
          <p:cNvPr id="23555"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1981200" y="1600200"/>
            <a:ext cx="5181600" cy="4525963"/>
          </a:xfrm>
        </p:spPr>
      </p:pic>
      <p:sp>
        <p:nvSpPr>
          <p:cNvPr id="23556" name="TextBox 3"/>
          <p:cNvSpPr txBox="1">
            <a:spLocks noChangeArrowheads="1"/>
          </p:cNvSpPr>
          <p:nvPr/>
        </p:nvSpPr>
        <p:spPr bwMode="auto">
          <a:xfrm>
            <a:off x="1476375" y="6318250"/>
            <a:ext cx="37449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latin typeface="Arial" charset="0"/>
              </a:rPr>
              <a:t>Tekening: Neville Fay</a:t>
            </a:r>
            <a:endParaRPr lang="en-GB" altLang="en-US" sz="1800">
              <a:latin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7475" y="0"/>
            <a:ext cx="3886200"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600" y="4779963"/>
            <a:ext cx="2770188" cy="207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5100" y="1020763"/>
            <a:ext cx="2628900"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Rectangle 2"/>
          <p:cNvSpPr>
            <a:spLocks noGrp="1" noChangeArrowheads="1"/>
          </p:cNvSpPr>
          <p:nvPr>
            <p:ph type="title"/>
          </p:nvPr>
        </p:nvSpPr>
        <p:spPr/>
        <p:txBody>
          <a:bodyPr/>
          <a:lstStyle/>
          <a:p>
            <a:pPr eaLnBrk="1" hangingPunct="1"/>
            <a:endParaRPr lang="sv-SE" altLang="en-US" smtClean="0">
              <a:ea typeface="ＭＳ Ｐゴシック" pitchFamily="34" charset="-128"/>
            </a:endParaRPr>
          </a:p>
        </p:txBody>
      </p:sp>
      <p:sp>
        <p:nvSpPr>
          <p:cNvPr id="24582" name="Rectangle 3"/>
          <p:cNvSpPr>
            <a:spLocks noGrp="1" noChangeArrowheads="1"/>
          </p:cNvSpPr>
          <p:nvPr>
            <p:ph idx="1"/>
          </p:nvPr>
        </p:nvSpPr>
        <p:spPr>
          <a:xfrm>
            <a:off x="457200" y="1268413"/>
            <a:ext cx="5106988" cy="4857750"/>
          </a:xfrm>
        </p:spPr>
        <p:txBody>
          <a:bodyPr/>
          <a:lstStyle/>
          <a:p>
            <a:pPr eaLnBrk="1" hangingPunct="1"/>
            <a:endParaRPr lang="sv-SE" altLang="en-US" smtClean="0">
              <a:ea typeface="ＭＳ Ｐゴシック" pitchFamily="34" charset="-128"/>
            </a:endParaRPr>
          </a:p>
        </p:txBody>
      </p:sp>
      <p:sp>
        <p:nvSpPr>
          <p:cNvPr id="24583" name="Text Box 10"/>
          <p:cNvSpPr txBox="1">
            <a:spLocks noChangeArrowheads="1"/>
          </p:cNvSpPr>
          <p:nvPr/>
        </p:nvSpPr>
        <p:spPr bwMode="auto">
          <a:xfrm>
            <a:off x="6540500" y="1020763"/>
            <a:ext cx="2341563"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sv-SE" altLang="en-US" sz="1400" i="1">
                <a:solidFill>
                  <a:schemeClr val="bg1"/>
                </a:solidFill>
                <a:latin typeface="Arial" charset="0"/>
              </a:rPr>
              <a:t>Foto: Vikki Bengtsson, </a:t>
            </a:r>
          </a:p>
          <a:p>
            <a:pPr eaLnBrk="1" hangingPunct="1">
              <a:spcBef>
                <a:spcPct val="50000"/>
              </a:spcBef>
              <a:buFontTx/>
              <a:buNone/>
            </a:pPr>
            <a:r>
              <a:rPr lang="sv-SE" altLang="en-US" sz="1400" i="1">
                <a:solidFill>
                  <a:schemeClr val="bg1"/>
                </a:solidFill>
                <a:latin typeface="Arial" charset="0"/>
              </a:rPr>
              <a:t>Fistulina hepatica</a:t>
            </a:r>
            <a:endParaRPr lang="en-GB" altLang="en-US" sz="1400" i="1">
              <a:solidFill>
                <a:schemeClr val="bg1"/>
              </a:solidFill>
              <a:latin typeface="Arial" charset="0"/>
            </a:endParaRPr>
          </a:p>
        </p:txBody>
      </p:sp>
      <p:pic>
        <p:nvPicPr>
          <p:cNvPr id="24584" name="Content Placeholder 6"/>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600" y="942975"/>
            <a:ext cx="2801938" cy="186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5" name="TextBox 14"/>
          <p:cNvSpPr txBox="1">
            <a:spLocks noChangeArrowheads="1"/>
          </p:cNvSpPr>
          <p:nvPr/>
        </p:nvSpPr>
        <p:spPr bwMode="auto">
          <a:xfrm>
            <a:off x="-12700" y="1020763"/>
            <a:ext cx="2641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600" i="1">
                <a:solidFill>
                  <a:schemeClr val="bg1"/>
                </a:solidFill>
                <a:latin typeface="Arial" charset="0"/>
              </a:rPr>
              <a:t>Foto: Vildaphoto, Myotis bechsteinii</a:t>
            </a:r>
          </a:p>
        </p:txBody>
      </p:sp>
      <p:pic>
        <p:nvPicPr>
          <p:cNvPr id="24586" name="Content Placeholder 7"/>
          <p:cNvPicPr>
            <a:picLocks noChangeAspect="1"/>
          </p:cNvPicPr>
          <p:nvPr/>
        </p:nvPicPr>
        <p:blipFill>
          <a:blip r:embed="rId7" cstate="print">
            <a:extLst>
              <a:ext uri="{28A0092B-C50C-407E-A947-70E740481C1C}">
                <a14:useLocalDpi xmlns:a14="http://schemas.microsoft.com/office/drawing/2010/main" val="0"/>
              </a:ext>
            </a:extLst>
          </a:blip>
          <a:srcRect l="15099"/>
          <a:stretch>
            <a:fillRect/>
          </a:stretch>
        </p:blipFill>
        <p:spPr bwMode="auto">
          <a:xfrm>
            <a:off x="-12700" y="2790825"/>
            <a:ext cx="2681288"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TextBox 8"/>
          <p:cNvSpPr txBox="1">
            <a:spLocks noChangeArrowheads="1"/>
          </p:cNvSpPr>
          <p:nvPr/>
        </p:nvSpPr>
        <p:spPr bwMode="auto">
          <a:xfrm>
            <a:off x="11113" y="4211638"/>
            <a:ext cx="21129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1400" i="1">
                <a:solidFill>
                  <a:schemeClr val="bg1"/>
                </a:solidFill>
                <a:latin typeface="Arial" charset="0"/>
              </a:rPr>
              <a:t>Foto: Eliomys quercinus, Vildaphoto</a:t>
            </a:r>
            <a:endParaRPr lang="en-GB" altLang="en-US" sz="1400" i="1">
              <a:solidFill>
                <a:schemeClr val="bg1"/>
              </a:solidFill>
              <a:latin typeface="Arial" charset="0"/>
            </a:endParaRPr>
          </a:p>
        </p:txBody>
      </p:sp>
      <p:pic>
        <p:nvPicPr>
          <p:cNvPr id="24588"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68588" y="4859338"/>
            <a:ext cx="3095625" cy="232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9" name="TextBox 5"/>
          <p:cNvSpPr txBox="1">
            <a:spLocks noChangeArrowheads="1"/>
          </p:cNvSpPr>
          <p:nvPr/>
        </p:nvSpPr>
        <p:spPr bwMode="auto">
          <a:xfrm>
            <a:off x="2668588" y="4859338"/>
            <a:ext cx="2671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400" i="1">
                <a:solidFill>
                  <a:schemeClr val="bg1"/>
                </a:solidFill>
                <a:latin typeface="Arial" charset="0"/>
              </a:rPr>
              <a:t>Foto: Leen Herrewyn, Athene noctua</a:t>
            </a:r>
          </a:p>
        </p:txBody>
      </p:sp>
      <p:pic>
        <p:nvPicPr>
          <p:cNvPr id="24590"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24625" y="2984500"/>
            <a:ext cx="1781175"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91" name="Text Box 10"/>
          <p:cNvSpPr txBox="1">
            <a:spLocks noChangeArrowheads="1"/>
          </p:cNvSpPr>
          <p:nvPr/>
        </p:nvSpPr>
        <p:spPr bwMode="auto">
          <a:xfrm>
            <a:off x="6372225" y="5016500"/>
            <a:ext cx="2341563"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sv-SE" altLang="en-US" sz="1400" i="1">
                <a:solidFill>
                  <a:schemeClr val="bg1"/>
                </a:solidFill>
                <a:latin typeface="Arial" charset="0"/>
              </a:rPr>
              <a:t>Foto: Vikki Bengtsson, </a:t>
            </a:r>
          </a:p>
          <a:p>
            <a:pPr eaLnBrk="1" hangingPunct="1">
              <a:spcBef>
                <a:spcPct val="50000"/>
              </a:spcBef>
              <a:buFontTx/>
              <a:buNone/>
            </a:pPr>
            <a:r>
              <a:rPr lang="sv-SE" altLang="en-US" sz="1400" i="1">
                <a:solidFill>
                  <a:schemeClr val="bg1"/>
                </a:solidFill>
                <a:latin typeface="Arial" charset="0"/>
              </a:rPr>
              <a:t>Lobaria pulmonaria</a:t>
            </a:r>
            <a:endParaRPr lang="en-GB" altLang="en-US" sz="1400" i="1">
              <a:solidFill>
                <a:schemeClr val="bg1"/>
              </a:solidFill>
              <a:latin typeface="Arial" charset="0"/>
            </a:endParaRPr>
          </a:p>
        </p:txBody>
      </p:sp>
      <p:sp>
        <p:nvSpPr>
          <p:cNvPr id="24592" name="Text Box 10"/>
          <p:cNvSpPr txBox="1">
            <a:spLocks noChangeArrowheads="1"/>
          </p:cNvSpPr>
          <p:nvPr/>
        </p:nvSpPr>
        <p:spPr bwMode="auto">
          <a:xfrm>
            <a:off x="53975" y="4735513"/>
            <a:ext cx="2717800"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sv-SE" altLang="en-US" sz="1400" i="1">
                <a:solidFill>
                  <a:schemeClr val="bg1"/>
                </a:solidFill>
                <a:latin typeface="Arial" charset="0"/>
              </a:rPr>
              <a:t>Foto: Vikki Bengtsson, </a:t>
            </a:r>
          </a:p>
          <a:p>
            <a:pPr eaLnBrk="1" hangingPunct="1">
              <a:spcBef>
                <a:spcPct val="50000"/>
              </a:spcBef>
              <a:buFontTx/>
              <a:buNone/>
            </a:pPr>
            <a:r>
              <a:rPr lang="en-US" altLang="en-US" sz="1400" i="1">
                <a:solidFill>
                  <a:schemeClr val="bg1"/>
                </a:solidFill>
                <a:latin typeface="Arial" charset="0"/>
              </a:rPr>
              <a:t>Lucanus cervus</a:t>
            </a:r>
            <a:endParaRPr lang="sv-SE" altLang="en-US" sz="1400" i="1">
              <a:solidFill>
                <a:schemeClr val="bg1"/>
              </a:solidFill>
              <a:latin typeface="Arial"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1" descr="C:\Users\Helen\Helen\VETree\Photographs for course material\Rogers\Moraphaga choragell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3670300"/>
            <a:ext cx="4356100" cy="326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Title 1"/>
          <p:cNvSpPr>
            <a:spLocks noGrp="1"/>
          </p:cNvSpPr>
          <p:nvPr>
            <p:ph type="title"/>
          </p:nvPr>
        </p:nvSpPr>
        <p:spPr>
          <a:xfrm>
            <a:off x="323850" y="0"/>
            <a:ext cx="8229600" cy="1143000"/>
          </a:xfrm>
        </p:spPr>
        <p:txBody>
          <a:bodyPr/>
          <a:lstStyle/>
          <a:p>
            <a:pPr eaLnBrk="1" hangingPunct="1"/>
            <a:r>
              <a:rPr lang="sv-SE" altLang="nl-BE" smtClean="0"/>
              <a:t>Ongewervelden</a:t>
            </a:r>
            <a:endParaRPr lang="en-GB" altLang="nl-BE" smtClean="0"/>
          </a:p>
        </p:txBody>
      </p:sp>
      <p:pic>
        <p:nvPicPr>
          <p:cNvPr id="25604" name="Picture 9" descr="C:\Users\Helen\Helen\VETree\Photographs for course material\Rogers\Dendrochernes cyrneus 2.jpg"/>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a:stretch>
            <a:fillRect/>
          </a:stretch>
        </p:blipFill>
        <p:spPr>
          <a:xfrm>
            <a:off x="4643438" y="1065213"/>
            <a:ext cx="4356100" cy="3267075"/>
          </a:xfrm>
          <a:noFill/>
        </p:spPr>
      </p:pic>
      <p:pic>
        <p:nvPicPr>
          <p:cNvPr id="25605" name="Picture 10" descr="C:\Users\Helen\Helen\VETree\Photographs for course material\Rogers\Pemphredon lugubri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4513" y="4057650"/>
            <a:ext cx="3725862" cy="279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0" descr="C:\Users\Helen\Photographs\Millipede photos\C punct P Richards.png"/>
          <p:cNvPicPr>
            <a:picLocks noChangeAspect="1" noChangeArrowheads="1"/>
          </p:cNvPicPr>
          <p:nvPr/>
        </p:nvPicPr>
        <p:blipFill>
          <a:blip r:embed="rId6">
            <a:extLst>
              <a:ext uri="{28A0092B-C50C-407E-A947-70E740481C1C}">
                <a14:useLocalDpi xmlns:a14="http://schemas.microsoft.com/office/drawing/2010/main" val="0"/>
              </a:ext>
            </a:extLst>
          </a:blip>
          <a:srcRect r="28081"/>
          <a:stretch>
            <a:fillRect/>
          </a:stretch>
        </p:blipFill>
        <p:spPr bwMode="auto">
          <a:xfrm>
            <a:off x="503238" y="981075"/>
            <a:ext cx="3765550" cy="335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7" name="TextBox 10"/>
          <p:cNvSpPr txBox="1">
            <a:spLocks noChangeArrowheads="1"/>
          </p:cNvSpPr>
          <p:nvPr/>
        </p:nvSpPr>
        <p:spPr bwMode="auto">
          <a:xfrm>
            <a:off x="503238" y="1125538"/>
            <a:ext cx="42116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1800">
                <a:solidFill>
                  <a:schemeClr val="bg1"/>
                </a:solidFill>
                <a:latin typeface="Arial" charset="0"/>
              </a:rPr>
              <a:t>Foto: Paul Richards, Duizendpoot </a:t>
            </a:r>
            <a:r>
              <a:rPr lang="en-GB" altLang="nl-BE" sz="1800" i="1">
                <a:solidFill>
                  <a:schemeClr val="bg1"/>
                </a:solidFill>
                <a:latin typeface="Arial" charset="0"/>
              </a:rPr>
              <a:t>Cylindroiulus punctatus </a:t>
            </a:r>
          </a:p>
        </p:txBody>
      </p:sp>
      <p:sp>
        <p:nvSpPr>
          <p:cNvPr id="25608" name="Text Box 4"/>
          <p:cNvSpPr txBox="1">
            <a:spLocks noChangeArrowheads="1"/>
          </p:cNvSpPr>
          <p:nvPr/>
        </p:nvSpPr>
        <p:spPr bwMode="auto">
          <a:xfrm>
            <a:off x="1116013" y="6211888"/>
            <a:ext cx="31543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1800">
                <a:latin typeface="Arial" charset="0"/>
                <a:cs typeface="Arial" charset="0"/>
              </a:rPr>
              <a:t>Foto: Roger Key</a:t>
            </a:r>
          </a:p>
          <a:p>
            <a:pPr eaLnBrk="1" hangingPunct="1">
              <a:spcBef>
                <a:spcPct val="0"/>
              </a:spcBef>
              <a:buFontTx/>
              <a:buNone/>
            </a:pPr>
            <a:r>
              <a:rPr lang="en-GB" altLang="nl-BE" sz="1800">
                <a:latin typeface="Arial" charset="0"/>
                <a:cs typeface="Arial" charset="0"/>
              </a:rPr>
              <a:t>Wesp </a:t>
            </a:r>
            <a:r>
              <a:rPr lang="en-GB" altLang="nl-BE" sz="1800" i="1">
                <a:latin typeface="Arial" charset="0"/>
                <a:cs typeface="Arial" charset="0"/>
              </a:rPr>
              <a:t>Pemphredon  lugubris</a:t>
            </a:r>
          </a:p>
        </p:txBody>
      </p:sp>
      <p:sp>
        <p:nvSpPr>
          <p:cNvPr id="25609" name="Text Box 3"/>
          <p:cNvSpPr txBox="1">
            <a:spLocks noChangeArrowheads="1"/>
          </p:cNvSpPr>
          <p:nvPr/>
        </p:nvSpPr>
        <p:spPr bwMode="auto">
          <a:xfrm>
            <a:off x="4643438" y="981075"/>
            <a:ext cx="43561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GB" altLang="nl-BE" sz="1800">
                <a:solidFill>
                  <a:schemeClr val="bg1"/>
                </a:solidFill>
                <a:latin typeface="Arial" charset="0"/>
                <a:cs typeface="Arial" charset="0"/>
              </a:rPr>
              <a:t>Foto: Roger Key</a:t>
            </a:r>
            <a:r>
              <a:rPr lang="en-GB" altLang="nl-BE" sz="1800" i="1">
                <a:solidFill>
                  <a:schemeClr val="bg1"/>
                </a:solidFill>
                <a:latin typeface="Arial" charset="0"/>
                <a:cs typeface="Arial" charset="0"/>
              </a:rPr>
              <a:t>, </a:t>
            </a:r>
            <a:r>
              <a:rPr lang="en-GB" altLang="nl-BE" sz="1800">
                <a:solidFill>
                  <a:schemeClr val="bg1"/>
                </a:solidFill>
                <a:latin typeface="Arial" charset="0"/>
                <a:cs typeface="Arial" charset="0"/>
              </a:rPr>
              <a:t>Valse schorpioen</a:t>
            </a:r>
          </a:p>
          <a:p>
            <a:pPr eaLnBrk="1" hangingPunct="1">
              <a:spcBef>
                <a:spcPct val="50000"/>
              </a:spcBef>
              <a:buFontTx/>
              <a:buNone/>
            </a:pPr>
            <a:r>
              <a:rPr lang="en-GB" altLang="nl-BE" sz="1800" i="1">
                <a:solidFill>
                  <a:schemeClr val="bg1"/>
                </a:solidFill>
                <a:latin typeface="Arial" charset="0"/>
                <a:cs typeface="Arial" charset="0"/>
              </a:rPr>
              <a:t>Dendrochernes cyrneus </a:t>
            </a:r>
          </a:p>
        </p:txBody>
      </p:sp>
      <p:sp>
        <p:nvSpPr>
          <p:cNvPr id="25610" name="TextBox 12"/>
          <p:cNvSpPr txBox="1">
            <a:spLocks noChangeArrowheads="1"/>
          </p:cNvSpPr>
          <p:nvPr/>
        </p:nvSpPr>
        <p:spPr bwMode="auto">
          <a:xfrm>
            <a:off x="5183188" y="5949950"/>
            <a:ext cx="39608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1800">
                <a:latin typeface="Arial" charset="0"/>
              </a:rPr>
              <a:t>Photo: Roger Key</a:t>
            </a:r>
          </a:p>
          <a:p>
            <a:pPr eaLnBrk="1" hangingPunct="1">
              <a:spcBef>
                <a:spcPct val="0"/>
              </a:spcBef>
              <a:buFontTx/>
              <a:buNone/>
            </a:pPr>
            <a:r>
              <a:rPr lang="en-GB" altLang="nl-BE" sz="1800">
                <a:latin typeface="Arial" charset="0"/>
              </a:rPr>
              <a:t>Mot, </a:t>
            </a:r>
            <a:r>
              <a:rPr lang="en-GB" altLang="nl-BE" sz="1800" i="1">
                <a:latin typeface="Arial" charset="0"/>
              </a:rPr>
              <a:t>Moraphaga choragella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15925" y="115888"/>
            <a:ext cx="8229600" cy="1143000"/>
          </a:xfrm>
        </p:spPr>
        <p:txBody>
          <a:bodyPr/>
          <a:lstStyle/>
          <a:p>
            <a:pPr eaLnBrk="1" hangingPunct="1"/>
            <a:r>
              <a:rPr lang="sv-SE" altLang="nl-BE" smtClean="0"/>
              <a:t>Ongewervelden</a:t>
            </a:r>
            <a:endParaRPr lang="en-GB" altLang="nl-BE" smtClean="0"/>
          </a:p>
        </p:txBody>
      </p:sp>
      <p:sp>
        <p:nvSpPr>
          <p:cNvPr id="26627" name="Content Placeholder 2"/>
          <p:cNvSpPr>
            <a:spLocks noGrp="1"/>
          </p:cNvSpPr>
          <p:nvPr>
            <p:ph sz="half" idx="1"/>
          </p:nvPr>
        </p:nvSpPr>
        <p:spPr>
          <a:xfrm>
            <a:off x="111125" y="1438275"/>
            <a:ext cx="4186238" cy="2106613"/>
          </a:xfrm>
        </p:spPr>
        <p:txBody>
          <a:bodyPr/>
          <a:lstStyle/>
          <a:p>
            <a:pPr eaLnBrk="1" hangingPunct="1"/>
            <a:r>
              <a:rPr lang="sv-SE" altLang="nl-BE" smtClean="0"/>
              <a:t>GIGANTISCHE aantallen en variatie!</a:t>
            </a:r>
          </a:p>
          <a:p>
            <a:pPr eaLnBrk="1" hangingPunct="1"/>
            <a:r>
              <a:rPr lang="sv-SE" altLang="nl-BE" smtClean="0"/>
              <a:t>Jaarlijkse cyclus</a:t>
            </a:r>
          </a:p>
          <a:p>
            <a:pPr eaLnBrk="1" hangingPunct="1"/>
            <a:r>
              <a:rPr lang="sv-SE" altLang="nl-BE" smtClean="0"/>
              <a:t>Gespecialiseerde soorten</a:t>
            </a:r>
            <a:endParaRPr lang="en-GB" altLang="nl-BE" smtClean="0"/>
          </a:p>
        </p:txBody>
      </p:sp>
      <p:sp>
        <p:nvSpPr>
          <p:cNvPr id="26628" name="TextBox 7"/>
          <p:cNvSpPr txBox="1">
            <a:spLocks noChangeArrowheads="1"/>
          </p:cNvSpPr>
          <p:nvPr/>
        </p:nvSpPr>
        <p:spPr bwMode="auto">
          <a:xfrm>
            <a:off x="395288" y="3706813"/>
            <a:ext cx="36734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1800">
                <a:solidFill>
                  <a:schemeClr val="bg1"/>
                </a:solidFill>
                <a:latin typeface="Arial" charset="0"/>
              </a:rPr>
              <a:t>Photo: Roger Key, </a:t>
            </a:r>
            <a:r>
              <a:rPr lang="en-GB" altLang="nl-BE" sz="1800" i="1">
                <a:solidFill>
                  <a:schemeClr val="bg1"/>
                </a:solidFill>
                <a:latin typeface="Arial" charset="0"/>
              </a:rPr>
              <a:t>Criorhina floccosa</a:t>
            </a:r>
            <a:r>
              <a:rPr lang="en-GB" altLang="nl-BE" sz="1800">
                <a:solidFill>
                  <a:schemeClr val="bg1"/>
                </a:solidFill>
                <a:latin typeface="Arial" charset="0"/>
              </a:rPr>
              <a:t>.</a:t>
            </a:r>
          </a:p>
        </p:txBody>
      </p:sp>
      <p:pic>
        <p:nvPicPr>
          <p:cNvPr id="26629" name="Picture 4"/>
          <p:cNvPicPr>
            <a:picLocks noChangeAspect="1"/>
          </p:cNvPicPr>
          <p:nvPr/>
        </p:nvPicPr>
        <p:blipFill>
          <a:blip r:embed="rId3">
            <a:extLst>
              <a:ext uri="{28A0092B-C50C-407E-A947-70E740481C1C}">
                <a14:useLocalDpi xmlns:a14="http://schemas.microsoft.com/office/drawing/2010/main" val="0"/>
              </a:ext>
            </a:extLst>
          </a:blip>
          <a:srcRect l="887" t="902" r="2005" b="1884"/>
          <a:stretch>
            <a:fillRect/>
          </a:stretch>
        </p:blipFill>
        <p:spPr bwMode="auto">
          <a:xfrm>
            <a:off x="4500563" y="1123950"/>
            <a:ext cx="446405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0" name="TextBox 8"/>
          <p:cNvSpPr txBox="1">
            <a:spLocks noChangeArrowheads="1"/>
          </p:cNvSpPr>
          <p:nvPr/>
        </p:nvSpPr>
        <p:spPr bwMode="auto">
          <a:xfrm>
            <a:off x="4643438" y="3573463"/>
            <a:ext cx="42481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1800" i="1">
                <a:solidFill>
                  <a:schemeClr val="bg1"/>
                </a:solidFill>
                <a:latin typeface="Arial" charset="0"/>
              </a:rPr>
              <a:t>Foto: </a:t>
            </a:r>
            <a:r>
              <a:rPr lang="en-GB" altLang="nl-BE" sz="1800">
                <a:solidFill>
                  <a:schemeClr val="bg1"/>
                </a:solidFill>
                <a:latin typeface="Arial" charset="0"/>
              </a:rPr>
              <a:t>Henk-Jan de Jong, </a:t>
            </a:r>
          </a:p>
          <a:p>
            <a:pPr eaLnBrk="1" hangingPunct="1">
              <a:spcBef>
                <a:spcPct val="0"/>
              </a:spcBef>
              <a:buFontTx/>
              <a:buNone/>
            </a:pPr>
            <a:r>
              <a:rPr lang="en-GB" altLang="nl-BE" sz="1800" i="1">
                <a:solidFill>
                  <a:schemeClr val="bg1"/>
                </a:solidFill>
                <a:latin typeface="Arial" charset="0"/>
              </a:rPr>
              <a:t>Ctesias serra </a:t>
            </a:r>
            <a:r>
              <a:rPr lang="en-GB" altLang="nl-BE" sz="1800">
                <a:solidFill>
                  <a:schemeClr val="bg1"/>
                </a:solidFill>
                <a:latin typeface="Arial" charset="0"/>
              </a:rPr>
              <a:t>(cobweb beetle) larve</a:t>
            </a:r>
          </a:p>
        </p:txBody>
      </p:sp>
      <p:sp>
        <p:nvSpPr>
          <p:cNvPr id="26631" name="Content Placeholder 2"/>
          <p:cNvSpPr txBox="1">
            <a:spLocks/>
          </p:cNvSpPr>
          <p:nvPr/>
        </p:nvSpPr>
        <p:spPr bwMode="auto">
          <a:xfrm>
            <a:off x="4805363" y="4522788"/>
            <a:ext cx="4073525" cy="210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r>
              <a:rPr lang="sv-SE" altLang="nl-BE" sz="2800"/>
              <a:t>Larve en adult hebben vaak verschillende biotoopvereisten</a:t>
            </a:r>
          </a:p>
          <a:p>
            <a:pPr eaLnBrk="1" hangingPunct="1"/>
            <a:r>
              <a:rPr lang="sv-SE" altLang="nl-BE" sz="2800"/>
              <a:t>Veel zeldzame soorten</a:t>
            </a:r>
          </a:p>
        </p:txBody>
      </p:sp>
      <p:pic>
        <p:nvPicPr>
          <p:cNvPr id="26632" name="Picture 9" descr="C:\Users\Helen\Helen\VETree\Photographs for course material\Rogers\Helophilus pendulu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544888"/>
            <a:ext cx="4410075" cy="331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TextBox 10"/>
          <p:cNvSpPr txBox="1">
            <a:spLocks noChangeArrowheads="1"/>
          </p:cNvSpPr>
          <p:nvPr/>
        </p:nvSpPr>
        <p:spPr bwMode="auto">
          <a:xfrm>
            <a:off x="0" y="3573463"/>
            <a:ext cx="25923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1800" i="1">
                <a:solidFill>
                  <a:schemeClr val="bg1"/>
                </a:solidFill>
                <a:latin typeface="Arial" charset="0"/>
              </a:rPr>
              <a:t>Foto: </a:t>
            </a:r>
            <a:r>
              <a:rPr lang="en-GB" altLang="nl-BE" sz="1800">
                <a:solidFill>
                  <a:schemeClr val="bg1"/>
                </a:solidFill>
                <a:latin typeface="Arial" charset="0"/>
              </a:rPr>
              <a:t>Roger Key, </a:t>
            </a:r>
            <a:r>
              <a:rPr lang="en-GB" altLang="nl-BE" sz="1800" i="1">
                <a:solidFill>
                  <a:schemeClr val="bg1"/>
                </a:solidFill>
                <a:latin typeface="Arial" charset="0"/>
              </a:rPr>
              <a:t>Helophilus pendulus</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6" descr="C:\Users\Helen\Helen\VETree\Photographs for course material\Rogers\Limoniscus violaceus captive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00" y="1389063"/>
            <a:ext cx="5183188" cy="347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itle 1"/>
          <p:cNvSpPr>
            <a:spLocks noGrp="1"/>
          </p:cNvSpPr>
          <p:nvPr>
            <p:ph type="title"/>
          </p:nvPr>
        </p:nvSpPr>
        <p:spPr>
          <a:xfrm>
            <a:off x="496888" y="130175"/>
            <a:ext cx="8229600" cy="1143000"/>
          </a:xfrm>
        </p:spPr>
        <p:txBody>
          <a:bodyPr/>
          <a:lstStyle/>
          <a:p>
            <a:pPr eaLnBrk="1" hangingPunct="1"/>
            <a:r>
              <a:rPr lang="sv-SE" altLang="nl-BE" smtClean="0"/>
              <a:t>Zeldzame en bedreigde </a:t>
            </a:r>
            <a:br>
              <a:rPr lang="sv-SE" altLang="nl-BE" smtClean="0"/>
            </a:br>
            <a:r>
              <a:rPr lang="sv-SE" altLang="nl-BE" smtClean="0"/>
              <a:t>soorten</a:t>
            </a:r>
            <a:endParaRPr lang="en-GB" altLang="nl-BE" smtClean="0"/>
          </a:p>
        </p:txBody>
      </p:sp>
      <p:sp>
        <p:nvSpPr>
          <p:cNvPr id="3" name="Content Placeholder 2"/>
          <p:cNvSpPr>
            <a:spLocks noGrp="1"/>
          </p:cNvSpPr>
          <p:nvPr>
            <p:ph sz="half" idx="1"/>
          </p:nvPr>
        </p:nvSpPr>
        <p:spPr>
          <a:xfrm>
            <a:off x="457200" y="1600200"/>
            <a:ext cx="2962275" cy="4525963"/>
          </a:xfrm>
        </p:spPr>
        <p:txBody>
          <a:bodyPr rtlCol="0">
            <a:normAutofit lnSpcReduction="10000"/>
          </a:bodyPr>
          <a:lstStyle/>
          <a:p>
            <a:pPr eaLnBrk="1" fontAlgn="auto" hangingPunct="1">
              <a:spcAft>
                <a:spcPts val="0"/>
              </a:spcAft>
              <a:buFont typeface="Arial" pitchFamily="34" charset="0"/>
              <a:buChar char="•"/>
              <a:defRPr/>
            </a:pPr>
            <a:r>
              <a:rPr lang="sv-SE" dirty="0" smtClean="0"/>
              <a:t>11% van de Europese saproxyle kevers zijn bedreigd (IUCN)</a:t>
            </a:r>
          </a:p>
          <a:p>
            <a:pPr eaLnBrk="1" fontAlgn="auto" hangingPunct="1">
              <a:spcAft>
                <a:spcPts val="0"/>
              </a:spcAft>
              <a:buFont typeface="Arial" pitchFamily="34" charset="0"/>
              <a:buChar char="•"/>
              <a:defRPr/>
            </a:pPr>
            <a:endParaRPr lang="sv-SE" dirty="0" smtClean="0"/>
          </a:p>
          <a:p>
            <a:pPr eaLnBrk="1" fontAlgn="auto" hangingPunct="1">
              <a:spcAft>
                <a:spcPts val="0"/>
              </a:spcAft>
              <a:buFont typeface="Arial" pitchFamily="34" charset="0"/>
              <a:buChar char="•"/>
              <a:defRPr/>
            </a:pPr>
            <a:r>
              <a:rPr lang="sv-SE" dirty="0" smtClean="0"/>
              <a:t>Meest bedreigde soortengroep in Europa</a:t>
            </a:r>
          </a:p>
        </p:txBody>
      </p:sp>
      <p:sp>
        <p:nvSpPr>
          <p:cNvPr id="27653" name="Text Box 4"/>
          <p:cNvSpPr txBox="1">
            <a:spLocks noChangeArrowheads="1"/>
          </p:cNvSpPr>
          <p:nvPr/>
        </p:nvSpPr>
        <p:spPr bwMode="auto">
          <a:xfrm>
            <a:off x="3419475" y="4868863"/>
            <a:ext cx="28813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GB" altLang="nl-BE" sz="1800" i="1">
                <a:solidFill>
                  <a:srgbClr val="000000"/>
                </a:solidFill>
                <a:latin typeface="Arial" charset="0"/>
                <a:cs typeface="Arial" charset="0"/>
              </a:rPr>
              <a:t>Limoniscus violaceus </a:t>
            </a:r>
            <a:r>
              <a:rPr lang="en-GB" altLang="nl-BE" sz="1800">
                <a:solidFill>
                  <a:srgbClr val="000000"/>
                </a:solidFill>
                <a:latin typeface="Arial" charset="0"/>
                <a:cs typeface="Arial" charset="0"/>
              </a:rPr>
              <a:t>adult en larve</a:t>
            </a:r>
          </a:p>
        </p:txBody>
      </p:sp>
      <p:pic>
        <p:nvPicPr>
          <p:cNvPr id="27654" name="Picture 7" descr="C:\Users\Helen\Helen\VETree\Photographs for course material\Rogers\Limoniscus violaceus larv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7400" y="4405313"/>
            <a:ext cx="3168650" cy="237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5" name="TextBox 8"/>
          <p:cNvSpPr txBox="1">
            <a:spLocks noChangeArrowheads="1"/>
          </p:cNvSpPr>
          <p:nvPr/>
        </p:nvSpPr>
        <p:spPr bwMode="auto">
          <a:xfrm>
            <a:off x="3492500" y="4454525"/>
            <a:ext cx="20875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1800">
                <a:solidFill>
                  <a:schemeClr val="bg1"/>
                </a:solidFill>
                <a:latin typeface="Arial" charset="0"/>
              </a:rPr>
              <a:t>Foto: Roger Key</a:t>
            </a:r>
          </a:p>
        </p:txBody>
      </p:sp>
      <p:sp>
        <p:nvSpPr>
          <p:cNvPr id="27656" name="TextBox 9"/>
          <p:cNvSpPr txBox="1">
            <a:spLocks noChangeArrowheads="1"/>
          </p:cNvSpPr>
          <p:nvPr/>
        </p:nvSpPr>
        <p:spPr bwMode="auto">
          <a:xfrm>
            <a:off x="6938963" y="6415088"/>
            <a:ext cx="2339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1800">
                <a:solidFill>
                  <a:schemeClr val="bg1"/>
                </a:solidFill>
                <a:latin typeface="Arial" charset="0"/>
              </a:rPr>
              <a:t>Foto: Roger Key</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r>
              <a:rPr lang="sv-SE" altLang="nl-BE" smtClean="0"/>
              <a:t>Problemen bij bescherming</a:t>
            </a:r>
            <a:endParaRPr lang="en-GB" altLang="nl-BE" smtClean="0"/>
          </a:p>
        </p:txBody>
      </p:sp>
      <p:sp>
        <p:nvSpPr>
          <p:cNvPr id="40963" name="Content Placeholder 2"/>
          <p:cNvSpPr>
            <a:spLocks noGrp="1"/>
          </p:cNvSpPr>
          <p:nvPr>
            <p:ph sz="half" idx="1"/>
          </p:nvPr>
        </p:nvSpPr>
        <p:spPr>
          <a:xfrm>
            <a:off x="457200" y="1600200"/>
            <a:ext cx="4186238" cy="4791075"/>
          </a:xfrm>
        </p:spPr>
        <p:txBody>
          <a:bodyPr rtlCol="0">
            <a:normAutofit fontScale="92500" lnSpcReduction="10000"/>
          </a:bodyPr>
          <a:lstStyle/>
          <a:p>
            <a:pPr eaLnBrk="1" fontAlgn="auto" hangingPunct="1">
              <a:spcAft>
                <a:spcPts val="0"/>
              </a:spcAft>
              <a:buFont typeface="Arial" pitchFamily="34" charset="0"/>
              <a:buChar char="•"/>
              <a:defRPr/>
            </a:pPr>
            <a:r>
              <a:rPr lang="sv-SE" dirty="0" smtClean="0"/>
              <a:t>Soorten kunnen niet oneindig in één boom overleven</a:t>
            </a:r>
          </a:p>
          <a:p>
            <a:pPr eaLnBrk="1" fontAlgn="auto" hangingPunct="1">
              <a:spcAft>
                <a:spcPts val="0"/>
              </a:spcAft>
              <a:buFont typeface="Arial" pitchFamily="34" charset="0"/>
              <a:buChar char="•"/>
              <a:defRPr/>
            </a:pPr>
            <a:r>
              <a:rPr lang="sv-SE" dirty="0" smtClean="0"/>
              <a:t>Grote populaties van oude bomen zijn nodig</a:t>
            </a:r>
          </a:p>
          <a:p>
            <a:pPr eaLnBrk="1" fontAlgn="auto" hangingPunct="1">
              <a:spcAft>
                <a:spcPts val="0"/>
              </a:spcAft>
              <a:buFont typeface="Arial" pitchFamily="34" charset="0"/>
              <a:buChar char="•"/>
              <a:defRPr/>
            </a:pPr>
            <a:r>
              <a:rPr lang="sv-SE" dirty="0" smtClean="0"/>
              <a:t>Variëteit in biotopen is vereist</a:t>
            </a:r>
          </a:p>
          <a:p>
            <a:pPr eaLnBrk="1" fontAlgn="auto" hangingPunct="1">
              <a:spcAft>
                <a:spcPts val="0"/>
              </a:spcAft>
              <a:buFont typeface="Arial" pitchFamily="34" charset="0"/>
              <a:buChar char="•"/>
              <a:defRPr/>
            </a:pPr>
            <a:r>
              <a:rPr lang="sv-SE" dirty="0" smtClean="0"/>
              <a:t>Mogelijke generatiekloof in de bomenpopulatie</a:t>
            </a:r>
          </a:p>
          <a:p>
            <a:pPr eaLnBrk="1" fontAlgn="auto" hangingPunct="1">
              <a:spcAft>
                <a:spcPts val="0"/>
              </a:spcAft>
              <a:buFont typeface="Arial" pitchFamily="34" charset="0"/>
              <a:buChar char="•"/>
              <a:defRPr/>
            </a:pPr>
            <a:r>
              <a:rPr lang="sv-SE" b="1" dirty="0" smtClean="0"/>
              <a:t>Denk aan toekomstige generaties veteraanbomen</a:t>
            </a:r>
            <a:endParaRPr lang="en-GB" b="1" dirty="0" smtClean="0"/>
          </a:p>
        </p:txBody>
      </p:sp>
      <p:pic>
        <p:nvPicPr>
          <p:cNvPr id="28676" name="Picture 5" descr="C:\Users\Helen\Photographs\Trees\Trees - spain\Photos for Spanish book\Cerambyx\146 Village &amp; oaks with Lucanus cervus 2009 (2).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16463" y="1281113"/>
            <a:ext cx="3887787" cy="5183187"/>
          </a:xfrm>
          <a:noFill/>
        </p:spPr>
      </p:pic>
      <p:sp>
        <p:nvSpPr>
          <p:cNvPr id="28677" name="TextBox 1"/>
          <p:cNvSpPr txBox="1">
            <a:spLocks noChangeArrowheads="1"/>
          </p:cNvSpPr>
          <p:nvPr/>
        </p:nvSpPr>
        <p:spPr bwMode="auto">
          <a:xfrm>
            <a:off x="4932363" y="6021388"/>
            <a:ext cx="33845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 Helen Read, Spain </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4"/>
          <p:cNvSpPr>
            <a:spLocks noGrp="1"/>
          </p:cNvSpPr>
          <p:nvPr>
            <p:ph type="title"/>
          </p:nvPr>
        </p:nvSpPr>
        <p:spPr/>
        <p:txBody>
          <a:bodyPr/>
          <a:lstStyle/>
          <a:p>
            <a:pPr eaLnBrk="1" hangingPunct="1"/>
            <a:r>
              <a:rPr lang="sv-SE" altLang="nl-BE" smtClean="0"/>
              <a:t>Biotopen creëren!</a:t>
            </a:r>
            <a:endParaRPr lang="en-GB" altLang="nl-BE" smtClean="0"/>
          </a:p>
        </p:txBody>
      </p:sp>
      <p:sp>
        <p:nvSpPr>
          <p:cNvPr id="29699" name="Content Placeholder 2"/>
          <p:cNvSpPr>
            <a:spLocks noGrp="1"/>
          </p:cNvSpPr>
          <p:nvPr>
            <p:ph idx="1"/>
          </p:nvPr>
        </p:nvSpPr>
        <p:spPr/>
        <p:txBody>
          <a:bodyPr/>
          <a:lstStyle/>
          <a:p>
            <a:pPr eaLnBrk="1" hangingPunct="1"/>
            <a:endParaRPr lang="en-US" altLang="en-US" smtClean="0"/>
          </a:p>
        </p:txBody>
      </p:sp>
      <p:pic>
        <p:nvPicPr>
          <p:cNvPr id="29700" name="Content Placeholder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7488" y="1125538"/>
            <a:ext cx="8818562" cy="623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Box 3"/>
          <p:cNvSpPr txBox="1">
            <a:spLocks noChangeArrowheads="1"/>
          </p:cNvSpPr>
          <p:nvPr/>
        </p:nvSpPr>
        <p:spPr bwMode="auto">
          <a:xfrm>
            <a:off x="250825" y="1103313"/>
            <a:ext cx="37449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latin typeface="Arial" charset="0"/>
              </a:rPr>
              <a:t>Illustratie: Per Axell</a:t>
            </a:r>
          </a:p>
          <a:p>
            <a:pPr eaLnBrk="1" hangingPunct="1">
              <a:spcBef>
                <a:spcPct val="0"/>
              </a:spcBef>
              <a:buFontTx/>
              <a:buNone/>
            </a:pPr>
            <a:r>
              <a:rPr lang="sv-SE" altLang="en-US" sz="1800">
                <a:latin typeface="Arial" charset="0"/>
              </a:rPr>
              <a:t>Fotos: Vikki Bengtsson, Roger Key, Ola Bengtsson</a:t>
            </a:r>
            <a:endParaRPr lang="en-GB" altLang="en-US" sz="1800">
              <a:latin typeface="Arial" charset="0"/>
            </a:endParaRPr>
          </a:p>
        </p:txBody>
      </p:sp>
      <p:sp>
        <p:nvSpPr>
          <p:cNvPr id="29702" name="TextBox 4"/>
          <p:cNvSpPr txBox="1">
            <a:spLocks noChangeArrowheads="1"/>
          </p:cNvSpPr>
          <p:nvPr/>
        </p:nvSpPr>
        <p:spPr bwMode="auto">
          <a:xfrm>
            <a:off x="0" y="6027738"/>
            <a:ext cx="9144000" cy="8302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Arial" charset="0"/>
              </a:rPr>
              <a:t>Waar er geen ‘toekomstige’ veteraanbomen zijn, kan het zinvol zijn om er te creëren om zo de generatiekloof te dichten</a:t>
            </a:r>
          </a:p>
        </p:txBody>
      </p:sp>
      <p:pic>
        <p:nvPicPr>
          <p:cNvPr id="10" name="Picture 1"/>
          <p:cNvPicPr>
            <a:picLocks noChangeAspect="1"/>
          </p:cNvPicPr>
          <p:nvPr/>
        </p:nvPicPr>
        <p:blipFill>
          <a:blip r:embed="rId4" cstate="print">
            <a:extLst/>
          </a:blip>
          <a:srcRect l="10378" t="8994" r="16640" b="10921"/>
          <a:stretch>
            <a:fillRect/>
          </a:stretch>
        </p:blipFill>
        <p:spPr bwMode="auto">
          <a:xfrm>
            <a:off x="5508600" y="4725144"/>
            <a:ext cx="863600" cy="1106488"/>
          </a:xfrm>
          <a:prstGeom prst="rect">
            <a:avLst/>
          </a:prstGeom>
          <a:ln>
            <a:noFill/>
          </a:ln>
          <a:effectLst>
            <a:softEdge rad="112500"/>
          </a:effectLst>
          <a:extLst/>
        </p:spPr>
      </p:pic>
      <p:pic>
        <p:nvPicPr>
          <p:cNvPr id="11" name="Picture 2"/>
          <p:cNvPicPr>
            <a:picLocks noChangeAspect="1"/>
          </p:cNvPicPr>
          <p:nvPr/>
        </p:nvPicPr>
        <p:blipFill>
          <a:blip r:embed="rId5" cstate="print">
            <a:extLst/>
          </a:blip>
          <a:srcRect/>
          <a:stretch>
            <a:fillRect/>
          </a:stretch>
        </p:blipFill>
        <p:spPr bwMode="auto">
          <a:xfrm>
            <a:off x="357609" y="4797152"/>
            <a:ext cx="1262063" cy="944562"/>
          </a:xfrm>
          <a:prstGeom prst="rect">
            <a:avLst/>
          </a:prstGeom>
          <a:ln>
            <a:noFill/>
          </a:ln>
          <a:effectLst>
            <a:softEdge rad="112500"/>
          </a:effectLst>
          <a:extLst/>
        </p:spPr>
      </p:pic>
      <p:pic>
        <p:nvPicPr>
          <p:cNvPr id="12" name="Picture 9" descr="C:\Users\Helen\Helen\VETree\Photographs for course material\Rogers\Dendrochernes cyrneus 2.jpg"/>
          <p:cNvPicPr>
            <a:picLocks noChangeAspect="1" noChangeArrowheads="1"/>
          </p:cNvPicPr>
          <p:nvPr/>
        </p:nvPicPr>
        <p:blipFill>
          <a:blip r:embed="rId6" cstate="print">
            <a:extLst/>
          </a:blip>
          <a:srcRect r="19891"/>
          <a:stretch>
            <a:fillRect/>
          </a:stretch>
        </p:blipFill>
        <p:spPr bwMode="auto">
          <a:xfrm>
            <a:off x="3132138" y="1751013"/>
            <a:ext cx="1154112" cy="1079500"/>
          </a:xfrm>
          <a:prstGeom prst="rect">
            <a:avLst/>
          </a:prstGeom>
          <a:ln>
            <a:noFill/>
          </a:ln>
          <a:effectLst>
            <a:softEdge rad="112500"/>
          </a:effectLst>
          <a:extLst/>
        </p:spPr>
      </p:pic>
      <p:pic>
        <p:nvPicPr>
          <p:cNvPr id="13" name="Picture 1"/>
          <p:cNvPicPr>
            <a:picLocks noChangeAspect="1"/>
          </p:cNvPicPr>
          <p:nvPr/>
        </p:nvPicPr>
        <p:blipFill>
          <a:blip r:embed="rId7" cstate="print">
            <a:extLst/>
          </a:blip>
          <a:srcRect t="7828" r="43756"/>
          <a:stretch>
            <a:fillRect/>
          </a:stretch>
        </p:blipFill>
        <p:spPr bwMode="auto">
          <a:xfrm>
            <a:off x="6283325" y="1335088"/>
            <a:ext cx="1184275" cy="1384300"/>
          </a:xfrm>
          <a:prstGeom prst="rect">
            <a:avLst/>
          </a:prstGeom>
          <a:ln>
            <a:noFill/>
          </a:ln>
          <a:effectLst>
            <a:softEdge rad="112500"/>
          </a:effectLs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r>
              <a:rPr lang="sv-SE" altLang="nl-BE" smtClean="0"/>
              <a:t>Het ideale scenario</a:t>
            </a:r>
            <a:endParaRPr lang="en-GB" altLang="nl-BE" smtClean="0"/>
          </a:p>
        </p:txBody>
      </p:sp>
      <p:sp>
        <p:nvSpPr>
          <p:cNvPr id="30723" name="Content Placeholder 2"/>
          <p:cNvSpPr>
            <a:spLocks noGrp="1"/>
          </p:cNvSpPr>
          <p:nvPr>
            <p:ph sz="half" idx="1"/>
          </p:nvPr>
        </p:nvSpPr>
        <p:spPr>
          <a:xfrm>
            <a:off x="395288" y="1412875"/>
            <a:ext cx="3494087" cy="4525963"/>
          </a:xfrm>
        </p:spPr>
        <p:txBody>
          <a:bodyPr/>
          <a:lstStyle/>
          <a:p>
            <a:pPr eaLnBrk="1" hangingPunct="1"/>
            <a:r>
              <a:rPr lang="sv-SE" altLang="nl-BE" sz="2300" smtClean="0"/>
              <a:t>Voldoende veteraanbomen, dicht bij elkaar</a:t>
            </a:r>
          </a:p>
          <a:p>
            <a:pPr eaLnBrk="1" hangingPunct="1"/>
            <a:r>
              <a:rPr lang="sv-SE" altLang="nl-BE" sz="2300" smtClean="0"/>
              <a:t>Goede leeftijdsstructuur van de bomenpopulatie</a:t>
            </a:r>
          </a:p>
          <a:p>
            <a:pPr eaLnBrk="1" hangingPunct="1"/>
            <a:r>
              <a:rPr lang="sv-SE" altLang="nl-BE" sz="2300" smtClean="0"/>
              <a:t>Bloeiende struiken en planten</a:t>
            </a:r>
          </a:p>
          <a:p>
            <a:pPr eaLnBrk="1" hangingPunct="1"/>
            <a:r>
              <a:rPr lang="sv-SE" altLang="nl-BE" sz="2300" smtClean="0"/>
              <a:t>Zonnige en beschutte open plekken</a:t>
            </a:r>
          </a:p>
          <a:p>
            <a:pPr eaLnBrk="1" hangingPunct="1"/>
            <a:r>
              <a:rPr lang="sv-SE" altLang="nl-BE" sz="2300" smtClean="0"/>
              <a:t>Rottend hout in zoveel mogelijk vormen, groottes en plekken</a:t>
            </a:r>
          </a:p>
        </p:txBody>
      </p:sp>
      <p:pic>
        <p:nvPicPr>
          <p:cNvPr id="307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9375" y="1557338"/>
            <a:ext cx="5184775" cy="388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TextBox 4"/>
          <p:cNvSpPr txBox="1">
            <a:spLocks noChangeArrowheads="1"/>
          </p:cNvSpPr>
          <p:nvPr/>
        </p:nvSpPr>
        <p:spPr bwMode="auto">
          <a:xfrm>
            <a:off x="6302375" y="1557338"/>
            <a:ext cx="27717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800">
                <a:latin typeface="Arial" charset="0"/>
              </a:rPr>
              <a:t>Foto: Vikki Bengtsson, Sweden</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r>
              <a:rPr lang="en-GB" altLang="en-US" sz="4000" smtClean="0"/>
              <a:t>Cultuurhistorische waarde</a:t>
            </a:r>
            <a:br>
              <a:rPr lang="en-GB" altLang="en-US" sz="4000" smtClean="0"/>
            </a:br>
            <a:r>
              <a:rPr lang="en-GB" altLang="en-US" sz="4000" smtClean="0"/>
              <a:t>van veteraanbomen</a:t>
            </a:r>
          </a:p>
        </p:txBody>
      </p:sp>
      <p:pic>
        <p:nvPicPr>
          <p:cNvPr id="31747" name="Picture 2" descr="E:\Recovered Data\Study Tour\Aland2\Aland2 044.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828800" y="1804988"/>
            <a:ext cx="5486400" cy="4114800"/>
          </a:xfrm>
          <a:noFill/>
        </p:spPr>
      </p:pic>
      <p:sp>
        <p:nvSpPr>
          <p:cNvPr id="31748" name="TextBox 4"/>
          <p:cNvSpPr txBox="1">
            <a:spLocks noChangeArrowheads="1"/>
          </p:cNvSpPr>
          <p:nvPr/>
        </p:nvSpPr>
        <p:spPr bwMode="auto">
          <a:xfrm>
            <a:off x="3276600" y="6281738"/>
            <a:ext cx="2771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800">
                <a:latin typeface="Arial" charset="0"/>
              </a:rPr>
              <a:t>Foto: Helen Read</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74663" y="5715000"/>
            <a:ext cx="8229600" cy="1143000"/>
          </a:xfrm>
        </p:spPr>
        <p:txBody>
          <a:bodyPr/>
          <a:lstStyle/>
          <a:p>
            <a:pPr eaLnBrk="1" hangingPunct="1"/>
            <a:r>
              <a:rPr lang="sv-SE" altLang="en-US" smtClean="0">
                <a:solidFill>
                  <a:schemeClr val="bg1"/>
                </a:solidFill>
              </a:rPr>
              <a:t>Lanen</a:t>
            </a:r>
            <a:endParaRPr lang="en-GB" altLang="en-US" smtClean="0">
              <a:solidFill>
                <a:schemeClr val="bg1"/>
              </a:solidFill>
            </a:endParaRPr>
          </a:p>
        </p:txBody>
      </p:sp>
      <p:pic>
        <p:nvPicPr>
          <p:cNvPr id="32771"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77800" y="-28575"/>
            <a:ext cx="9321800" cy="6992938"/>
          </a:xfrm>
        </p:spPr>
      </p:pic>
      <p:sp>
        <p:nvSpPr>
          <p:cNvPr id="32772" name="TextBox 4"/>
          <p:cNvSpPr txBox="1">
            <a:spLocks noChangeArrowheads="1"/>
          </p:cNvSpPr>
          <p:nvPr/>
        </p:nvSpPr>
        <p:spPr bwMode="auto">
          <a:xfrm>
            <a:off x="6157119" y="6519446"/>
            <a:ext cx="53990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600">
                <a:solidFill>
                  <a:schemeClr val="bg1"/>
                </a:solidFill>
                <a:latin typeface="Arial" charset="0"/>
              </a:rPr>
              <a:t>Foto: Vikki Bengtsson, Zweden</a:t>
            </a:r>
          </a:p>
        </p:txBody>
      </p:sp>
      <p:sp>
        <p:nvSpPr>
          <p:cNvPr id="5" name="Title 1"/>
          <p:cNvSpPr txBox="1">
            <a:spLocks/>
          </p:cNvSpPr>
          <p:nvPr/>
        </p:nvSpPr>
        <p:spPr bwMode="auto">
          <a:xfrm>
            <a:off x="627063" y="58674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sv-SE" altLang="en-US" dirty="0" smtClean="0">
                <a:solidFill>
                  <a:schemeClr val="bg1"/>
                </a:solidFill>
              </a:rPr>
              <a:t>Lanen</a:t>
            </a:r>
            <a:endParaRPr lang="en-GB" altLang="en-US" dirty="0" smtClean="0">
              <a:solidFill>
                <a:schemeClr val="bg1"/>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r>
              <a:rPr lang="en-GB" altLang="en-US" smtClean="0"/>
              <a:t>Cultuurhistorisch </a:t>
            </a:r>
            <a:br>
              <a:rPr lang="en-GB" altLang="en-US" smtClean="0"/>
            </a:br>
            <a:r>
              <a:rPr lang="en-GB" altLang="en-US" smtClean="0"/>
              <a:t>belang van veteraanbomen</a:t>
            </a:r>
          </a:p>
        </p:txBody>
      </p:sp>
      <p:sp>
        <p:nvSpPr>
          <p:cNvPr id="33795" name="Content Placeholder 2"/>
          <p:cNvSpPr>
            <a:spLocks noGrp="1"/>
          </p:cNvSpPr>
          <p:nvPr>
            <p:ph sz="half" idx="1"/>
          </p:nvPr>
        </p:nvSpPr>
        <p:spPr>
          <a:xfrm>
            <a:off x="457200" y="1600200"/>
            <a:ext cx="4313238" cy="4525963"/>
          </a:xfrm>
        </p:spPr>
        <p:txBody>
          <a:bodyPr/>
          <a:lstStyle/>
          <a:p>
            <a:pPr eaLnBrk="1" hangingPunct="1"/>
            <a:r>
              <a:rPr lang="en-GB" altLang="en-US" smtClean="0"/>
              <a:t>Historische link naar een persoon of gebeurtenis</a:t>
            </a:r>
          </a:p>
          <a:p>
            <a:pPr eaLnBrk="1" hangingPunct="1"/>
            <a:r>
              <a:rPr lang="en-GB" altLang="en-US" smtClean="0"/>
              <a:t>Illustratie van vroeger landgebruik</a:t>
            </a:r>
          </a:p>
          <a:p>
            <a:pPr eaLnBrk="1" hangingPunct="1"/>
            <a:r>
              <a:rPr lang="en-GB" altLang="en-US" smtClean="0"/>
              <a:t>Deel van een ontworpen landschap </a:t>
            </a:r>
          </a:p>
          <a:p>
            <a:pPr eaLnBrk="1" hangingPunct="1"/>
            <a:r>
              <a:rPr lang="en-GB" altLang="en-US" smtClean="0"/>
              <a:t>Jaarringen – historische data van voorbije gebeurtenissen</a:t>
            </a:r>
          </a:p>
          <a:p>
            <a:pPr eaLnBrk="1" hangingPunct="1"/>
            <a:r>
              <a:rPr lang="nl-BE" altLang="en-US" smtClean="0"/>
              <a:t>Bron van kennis en onderzoek</a:t>
            </a:r>
            <a:endParaRPr lang="en-GB" altLang="en-US" smtClean="0"/>
          </a:p>
          <a:p>
            <a:pPr eaLnBrk="1" hangingPunct="1"/>
            <a:endParaRPr lang="en-GB" altLang="en-US" smtClean="0"/>
          </a:p>
        </p:txBody>
      </p:sp>
      <p:pic>
        <p:nvPicPr>
          <p:cNvPr id="33796" name="Content Placeholder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70438" y="1955800"/>
            <a:ext cx="4657725" cy="349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TextBox 4"/>
          <p:cNvSpPr txBox="1">
            <a:spLocks noChangeArrowheads="1"/>
          </p:cNvSpPr>
          <p:nvPr/>
        </p:nvSpPr>
        <p:spPr bwMode="auto">
          <a:xfrm>
            <a:off x="5713413" y="5984875"/>
            <a:ext cx="2771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800">
                <a:latin typeface="Arial" charset="0"/>
              </a:rPr>
              <a:t>Foto: Vikki Bengtsson</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r>
              <a:rPr lang="sv-SE" altLang="en-US" smtClean="0"/>
              <a:t>Parken</a:t>
            </a:r>
            <a:endParaRPr lang="en-GB" altLang="en-US" smtClean="0"/>
          </a:p>
        </p:txBody>
      </p:sp>
      <p:pic>
        <p:nvPicPr>
          <p:cNvPr id="34819" name="Content Placeholder 9"/>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9525" y="6350"/>
            <a:ext cx="9153525" cy="6864350"/>
          </a:xfrm>
        </p:spPr>
      </p:pic>
      <p:sp>
        <p:nvSpPr>
          <p:cNvPr id="34820" name="TextBox 4"/>
          <p:cNvSpPr txBox="1">
            <a:spLocks noChangeArrowheads="1"/>
          </p:cNvSpPr>
          <p:nvPr/>
        </p:nvSpPr>
        <p:spPr bwMode="auto">
          <a:xfrm>
            <a:off x="5148263" y="6481763"/>
            <a:ext cx="39957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800">
                <a:solidFill>
                  <a:schemeClr val="bg1"/>
                </a:solidFill>
                <a:latin typeface="Arial" charset="0"/>
              </a:rPr>
              <a:t>Foto: Vikki Bengtsson, Engeland</a:t>
            </a:r>
          </a:p>
        </p:txBody>
      </p:sp>
      <p:sp>
        <p:nvSpPr>
          <p:cNvPr id="5" name="Title 1"/>
          <p:cNvSpPr txBox="1">
            <a:spLocks/>
          </p:cNvSpPr>
          <p:nvPr/>
        </p:nvSpPr>
        <p:spPr bwMode="auto">
          <a:xfrm>
            <a:off x="609600" y="4270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sv-SE" altLang="en-US" dirty="0" smtClean="0"/>
              <a:t>Parken</a:t>
            </a:r>
            <a:endParaRPr lang="en-GB" altLang="en-US"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r>
              <a:rPr lang="en-GB" altLang="en-US" smtClean="0"/>
              <a:t>Esthetische waarde van</a:t>
            </a:r>
            <a:br>
              <a:rPr lang="en-GB" altLang="en-US" smtClean="0"/>
            </a:br>
            <a:r>
              <a:rPr lang="en-GB" altLang="en-US" smtClean="0"/>
              <a:t>veteraanbomen</a:t>
            </a:r>
          </a:p>
        </p:txBody>
      </p:sp>
      <p:sp>
        <p:nvSpPr>
          <p:cNvPr id="35843" name="Content Placeholder 2"/>
          <p:cNvSpPr>
            <a:spLocks noGrp="1"/>
          </p:cNvSpPr>
          <p:nvPr>
            <p:ph idx="1"/>
          </p:nvPr>
        </p:nvSpPr>
        <p:spPr>
          <a:xfrm>
            <a:off x="250825" y="1557338"/>
            <a:ext cx="5267325" cy="4525962"/>
          </a:xfrm>
        </p:spPr>
        <p:txBody>
          <a:bodyPr/>
          <a:lstStyle/>
          <a:p>
            <a:pPr eaLnBrk="1" hangingPunct="1">
              <a:lnSpc>
                <a:spcPct val="90000"/>
              </a:lnSpc>
            </a:pPr>
            <a:r>
              <a:rPr lang="en-GB" altLang="en-US" smtClean="0"/>
              <a:t>Mensen inspireren</a:t>
            </a:r>
          </a:p>
          <a:p>
            <a:pPr eaLnBrk="1" hangingPunct="1">
              <a:lnSpc>
                <a:spcPct val="90000"/>
              </a:lnSpc>
            </a:pPr>
            <a:r>
              <a:rPr lang="en-GB" altLang="en-US" smtClean="0"/>
              <a:t>Creativiteit aanmoedigen</a:t>
            </a:r>
          </a:p>
          <a:p>
            <a:pPr eaLnBrk="1" hangingPunct="1">
              <a:lnSpc>
                <a:spcPct val="90000"/>
              </a:lnSpc>
            </a:pPr>
            <a:r>
              <a:rPr lang="en-GB" altLang="en-US" smtClean="0"/>
              <a:t>Gevoel van stabiliteit geven</a:t>
            </a:r>
          </a:p>
          <a:p>
            <a:pPr eaLnBrk="1" hangingPunct="1">
              <a:lnSpc>
                <a:spcPct val="90000"/>
              </a:lnSpc>
            </a:pPr>
            <a:r>
              <a:rPr lang="en-GB" altLang="en-US" smtClean="0"/>
              <a:t>Opgenomen in formele tuin- en landschapsontwerpen om ze maturiteit te geven</a:t>
            </a:r>
          </a:p>
          <a:p>
            <a:pPr eaLnBrk="1" hangingPunct="1">
              <a:lnSpc>
                <a:spcPct val="90000"/>
              </a:lnSpc>
            </a:pPr>
            <a:r>
              <a:rPr lang="en-GB" altLang="en-US" smtClean="0"/>
              <a:t>Sommige mensen vinden ze lelijk – stimuleert het debat</a:t>
            </a:r>
          </a:p>
        </p:txBody>
      </p:sp>
      <p:pic>
        <p:nvPicPr>
          <p:cNvPr id="35844" name="Picture 2" descr="E:\Recovered Data\Study Tour\France3\France3 0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1557338"/>
            <a:ext cx="3294062"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TextBox 4"/>
          <p:cNvSpPr txBox="1">
            <a:spLocks noChangeArrowheads="1"/>
          </p:cNvSpPr>
          <p:nvPr/>
        </p:nvSpPr>
        <p:spPr bwMode="auto">
          <a:xfrm>
            <a:off x="5713413" y="5984875"/>
            <a:ext cx="2771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800">
                <a:latin typeface="Arial" charset="0"/>
              </a:rPr>
              <a:t>Foto: Helen Read</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r>
              <a:rPr lang="en-GB" altLang="en-US" smtClean="0"/>
              <a:t>Andere waarden</a:t>
            </a:r>
          </a:p>
        </p:txBody>
      </p:sp>
      <p:sp>
        <p:nvSpPr>
          <p:cNvPr id="36867" name="Content Placeholder 2"/>
          <p:cNvSpPr>
            <a:spLocks noGrp="1"/>
          </p:cNvSpPr>
          <p:nvPr>
            <p:ph idx="1"/>
          </p:nvPr>
        </p:nvSpPr>
        <p:spPr>
          <a:xfrm>
            <a:off x="0" y="1628775"/>
            <a:ext cx="4067175" cy="4525963"/>
          </a:xfrm>
        </p:spPr>
        <p:txBody>
          <a:bodyPr/>
          <a:lstStyle/>
          <a:p>
            <a:pPr eaLnBrk="1" hangingPunct="1"/>
            <a:r>
              <a:rPr lang="en-GB" altLang="en-US" smtClean="0"/>
              <a:t>Landschappelijk</a:t>
            </a:r>
          </a:p>
          <a:p>
            <a:pPr eaLnBrk="1" hangingPunct="1"/>
            <a:r>
              <a:rPr lang="en-GB" altLang="en-US" smtClean="0"/>
              <a:t>Ecosysteemdiensten</a:t>
            </a:r>
          </a:p>
          <a:p>
            <a:pPr eaLnBrk="1" hangingPunct="1"/>
            <a:r>
              <a:rPr lang="en-GB" altLang="en-US" smtClean="0"/>
              <a:t>Belangrijke genen-bron (bv. meer variatie, ziekte-resistentie, klimaats-verandering, …)</a:t>
            </a:r>
          </a:p>
        </p:txBody>
      </p:sp>
      <p:pic>
        <p:nvPicPr>
          <p:cNvPr id="36868" name="Picture 2"/>
          <p:cNvPicPr>
            <a:picLocks noChangeAspect="1" noChangeArrowheads="1"/>
          </p:cNvPicPr>
          <p:nvPr/>
        </p:nvPicPr>
        <p:blipFill>
          <a:blip r:embed="rId3">
            <a:extLst>
              <a:ext uri="{28A0092B-C50C-407E-A947-70E740481C1C}">
                <a14:useLocalDpi xmlns:a14="http://schemas.microsoft.com/office/drawing/2010/main" val="0"/>
              </a:ext>
            </a:extLst>
          </a:blip>
          <a:srcRect r="5592"/>
          <a:stretch>
            <a:fillRect/>
          </a:stretch>
        </p:blipFill>
        <p:spPr bwMode="auto">
          <a:xfrm>
            <a:off x="4067175" y="1887538"/>
            <a:ext cx="5076825"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9" name="TextBox 4"/>
          <p:cNvSpPr txBox="1">
            <a:spLocks noChangeArrowheads="1"/>
          </p:cNvSpPr>
          <p:nvPr/>
        </p:nvSpPr>
        <p:spPr bwMode="auto">
          <a:xfrm>
            <a:off x="4500563" y="6237288"/>
            <a:ext cx="46434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latin typeface="Arial" charset="0"/>
              </a:rPr>
              <a:t>Foto: Vikki Bengtsson, Epping Forest</a:t>
            </a:r>
            <a:endParaRPr lang="en-GB" altLang="en-US" sz="1800">
              <a:latin typeface="Arial"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442913" y="404813"/>
            <a:ext cx="8229600" cy="1139825"/>
          </a:xfrm>
        </p:spPr>
        <p:txBody>
          <a:bodyPr/>
          <a:lstStyle/>
          <a:p>
            <a:pPr eaLnBrk="1" hangingPunct="1"/>
            <a:r>
              <a:rPr lang="sv-SE" altLang="nl-BE" smtClean="0">
                <a:ea typeface="ＭＳ Ｐゴシック" pitchFamily="34" charset="-128"/>
              </a:rPr>
              <a:t>Voorbeelden van definities</a:t>
            </a:r>
            <a:endParaRPr lang="sv-SE" altLang="nl-BE" sz="2400" smtClean="0">
              <a:ea typeface="ＭＳ Ｐゴシック" pitchFamily="34" charset="-128"/>
            </a:endParaRPr>
          </a:p>
        </p:txBody>
      </p:sp>
      <p:sp>
        <p:nvSpPr>
          <p:cNvPr id="37891" name="Tijdelijke aanduiding voor tekst 1"/>
          <p:cNvSpPr>
            <a:spLocks noGrp="1"/>
          </p:cNvSpPr>
          <p:nvPr>
            <p:ph type="body" sz="half" idx="1"/>
          </p:nvPr>
        </p:nvSpPr>
        <p:spPr>
          <a:xfrm>
            <a:off x="457200" y="1600200"/>
            <a:ext cx="4038600" cy="4997450"/>
          </a:xfrm>
        </p:spPr>
        <p:txBody>
          <a:bodyPr/>
          <a:lstStyle/>
          <a:p>
            <a:pPr eaLnBrk="1" hangingPunct="1"/>
            <a:r>
              <a:rPr lang="en-US" altLang="nl-BE" sz="2800" smtClean="0"/>
              <a:t>Een boom die zeer oud is, een omtrek heeft van meer dan 1m of hol is</a:t>
            </a:r>
          </a:p>
          <a:p>
            <a:pPr eaLnBrk="1" hangingPunct="1"/>
            <a:endParaRPr lang="en-US" altLang="nl-BE" sz="2800" smtClean="0"/>
          </a:p>
          <a:p>
            <a:pPr eaLnBrk="1" hangingPunct="1"/>
            <a:r>
              <a:rPr lang="en-US" altLang="nl-BE" sz="2800" smtClean="0"/>
              <a:t>Een boom met ecologisch, cultuurhistorisch of esthetisch belang omwille van zijn leeftijd, omvang of de staat waarin hij zich bevindt</a:t>
            </a:r>
            <a:endParaRPr lang="nl-BE" altLang="nl-BE" sz="2800" smtClean="0"/>
          </a:p>
        </p:txBody>
      </p:sp>
      <p:pic>
        <p:nvPicPr>
          <p:cNvPr id="37892" name="Picture 5" descr="DSCN27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1604963"/>
            <a:ext cx="4154487"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3" name="TextBox 6"/>
          <p:cNvSpPr txBox="1">
            <a:spLocks noChangeArrowheads="1"/>
          </p:cNvSpPr>
          <p:nvPr/>
        </p:nvSpPr>
        <p:spPr bwMode="auto">
          <a:xfrm>
            <a:off x="4500563" y="6213475"/>
            <a:ext cx="4103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1800">
                <a:latin typeface="Arial" charset="0"/>
              </a:rPr>
              <a:t>Foto: Vikki Bengtsson, Hallstad Ängar, Zweden</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6"/>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382963" y="1844675"/>
            <a:ext cx="5653087" cy="3754438"/>
          </a:xfrm>
          <a:noFill/>
        </p:spPr>
      </p:pic>
      <p:sp>
        <p:nvSpPr>
          <p:cNvPr id="40963" name="Title 1"/>
          <p:cNvSpPr>
            <a:spLocks noGrp="1"/>
          </p:cNvSpPr>
          <p:nvPr>
            <p:ph type="title"/>
          </p:nvPr>
        </p:nvSpPr>
        <p:spPr/>
        <p:txBody>
          <a:bodyPr/>
          <a:lstStyle/>
          <a:p>
            <a:pPr eaLnBrk="1" hangingPunct="1"/>
            <a:r>
              <a:rPr lang="sv-SE" altLang="en-US" dirty="0" smtClean="0"/>
              <a:t>Conclusie</a:t>
            </a:r>
            <a:endParaRPr lang="en-GB" altLang="en-US" dirty="0" smtClean="0"/>
          </a:p>
        </p:txBody>
      </p:sp>
      <p:sp>
        <p:nvSpPr>
          <p:cNvPr id="40964" name="Content Placeholder 2"/>
          <p:cNvSpPr>
            <a:spLocks noGrp="1"/>
          </p:cNvSpPr>
          <p:nvPr>
            <p:ph sz="half" idx="1"/>
          </p:nvPr>
        </p:nvSpPr>
        <p:spPr>
          <a:xfrm>
            <a:off x="179388" y="1268413"/>
            <a:ext cx="3384550" cy="5400675"/>
          </a:xfrm>
        </p:spPr>
        <p:txBody>
          <a:bodyPr/>
          <a:lstStyle/>
          <a:p>
            <a:pPr eaLnBrk="1" hangingPunct="1"/>
            <a:r>
              <a:rPr lang="sv-SE" altLang="en-US" dirty="0" smtClean="0"/>
              <a:t>Diverse </a:t>
            </a:r>
            <a:r>
              <a:rPr lang="sv-SE" altLang="en-US" dirty="0" smtClean="0"/>
              <a:t>soortenrijke gemeenschappen</a:t>
            </a:r>
            <a:endParaRPr lang="sv-SE" altLang="en-US" dirty="0" smtClean="0"/>
          </a:p>
          <a:p>
            <a:pPr eaLnBrk="1" hangingPunct="1"/>
            <a:r>
              <a:rPr lang="sv-SE" altLang="en-US" dirty="0" smtClean="0"/>
              <a:t>Zeldzaam en gespecialiseerd</a:t>
            </a:r>
            <a:endParaRPr lang="sv-SE" altLang="en-US" dirty="0" smtClean="0"/>
          </a:p>
          <a:p>
            <a:pPr eaLnBrk="1" hangingPunct="1"/>
            <a:r>
              <a:rPr lang="sv-SE" altLang="en-US" dirty="0" smtClean="0"/>
              <a:t>Schimmels cruciaal</a:t>
            </a:r>
            <a:endParaRPr lang="sv-SE" altLang="en-US" dirty="0" smtClean="0"/>
          </a:p>
          <a:p>
            <a:pPr eaLnBrk="1" hangingPunct="1"/>
            <a:r>
              <a:rPr lang="sv-SE" altLang="en-US" dirty="0" smtClean="0"/>
              <a:t>Duurzame boom- populaties essentieel</a:t>
            </a:r>
            <a:endParaRPr lang="sv-SE" altLang="en-US" dirty="0" smtClean="0"/>
          </a:p>
          <a:p>
            <a:pPr eaLnBrk="1" hangingPunct="1"/>
            <a:r>
              <a:rPr lang="sv-SE" altLang="en-US" dirty="0" smtClean="0"/>
              <a:t>Verschillende ’waarden’</a:t>
            </a:r>
            <a:endParaRPr lang="en-GB" altLang="en-US" dirty="0" smtClean="0"/>
          </a:p>
        </p:txBody>
      </p:sp>
      <p:sp>
        <p:nvSpPr>
          <p:cNvPr id="40965" name="TextBox 4"/>
          <p:cNvSpPr txBox="1">
            <a:spLocks noChangeArrowheads="1"/>
          </p:cNvSpPr>
          <p:nvPr/>
        </p:nvSpPr>
        <p:spPr bwMode="auto">
          <a:xfrm>
            <a:off x="4356100" y="5229225"/>
            <a:ext cx="47879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Vikki Bengtsson, Romania </a:t>
            </a:r>
            <a:endParaRPr lang="en-GB" altLang="en-US">
              <a:solidFill>
                <a:schemeClr val="bg1"/>
              </a:solidFill>
            </a:endParaRPr>
          </a:p>
        </p:txBody>
      </p:sp>
    </p:spTree>
    <p:extLst>
      <p:ext uri="{BB962C8B-B14F-4D97-AF65-F5344CB8AC3E}">
        <p14:creationId xmlns:p14="http://schemas.microsoft.com/office/powerpoint/2010/main" val="130852740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eaLnBrk="1" hangingPunct="1"/>
            <a:r>
              <a:rPr lang="sv-SE" altLang="nl-BE" smtClean="0"/>
              <a:t>Oefening 3: terreinbezoek</a:t>
            </a:r>
            <a:endParaRPr lang="en-GB" altLang="nl-BE" smtClean="0"/>
          </a:p>
        </p:txBody>
      </p:sp>
      <p:sp>
        <p:nvSpPr>
          <p:cNvPr id="3" name="Content Placeholder 2"/>
          <p:cNvSpPr>
            <a:spLocks noGrp="1"/>
          </p:cNvSpPr>
          <p:nvPr>
            <p:ph idx="1"/>
          </p:nvPr>
        </p:nvSpPr>
        <p:spPr>
          <a:xfrm>
            <a:off x="457200" y="1844675"/>
            <a:ext cx="8229600" cy="4281488"/>
          </a:xfrm>
        </p:spPr>
        <p:txBody>
          <a:bodyPr rtlCol="0">
            <a:normAutofit/>
          </a:bodyPr>
          <a:lstStyle/>
          <a:p>
            <a:pPr eaLnBrk="1" fontAlgn="auto" hangingPunct="1">
              <a:spcAft>
                <a:spcPts val="0"/>
              </a:spcAft>
              <a:buFont typeface="Arial" pitchFamily="34" charset="0"/>
              <a:buChar char="•"/>
              <a:defRPr/>
            </a:pPr>
            <a:r>
              <a:rPr lang="sv-SE" dirty="0" smtClean="0"/>
              <a:t>Pen en papier</a:t>
            </a:r>
          </a:p>
          <a:p>
            <a:pPr eaLnBrk="1" fontAlgn="auto" hangingPunct="1">
              <a:spcAft>
                <a:spcPts val="0"/>
              </a:spcAft>
              <a:buFont typeface="Arial" pitchFamily="34" charset="0"/>
              <a:buChar char="•"/>
              <a:defRPr/>
            </a:pPr>
            <a:r>
              <a:rPr lang="sv-SE" dirty="0" smtClean="0"/>
              <a:t>Invulformulieren</a:t>
            </a:r>
          </a:p>
          <a:p>
            <a:pPr eaLnBrk="1" fontAlgn="auto" hangingPunct="1">
              <a:spcAft>
                <a:spcPts val="0"/>
              </a:spcAft>
              <a:buFont typeface="Arial" pitchFamily="34" charset="0"/>
              <a:buChar char="•"/>
              <a:defRPr/>
            </a:pPr>
            <a:r>
              <a:rPr lang="sv-SE" dirty="0" smtClean="0"/>
              <a:t>Stevig schoeisel</a:t>
            </a:r>
          </a:p>
          <a:p>
            <a:pPr eaLnBrk="1" fontAlgn="auto" hangingPunct="1">
              <a:spcAft>
                <a:spcPts val="0"/>
              </a:spcAft>
              <a:buFont typeface="Arial" pitchFamily="34" charset="0"/>
              <a:buChar char="•"/>
              <a:defRPr/>
            </a:pPr>
            <a:r>
              <a:rPr lang="sv-SE" dirty="0" smtClean="0"/>
              <a:t>Water?</a:t>
            </a:r>
          </a:p>
          <a:p>
            <a:pPr eaLnBrk="1" fontAlgn="auto" hangingPunct="1">
              <a:spcAft>
                <a:spcPts val="0"/>
              </a:spcAft>
              <a:buFont typeface="Arial" pitchFamily="34" charset="0"/>
              <a:buChar char="•"/>
              <a:defRPr/>
            </a:pPr>
            <a:endParaRPr lang="sv-SE" dirty="0"/>
          </a:p>
          <a:p>
            <a:pPr eaLnBrk="1" fontAlgn="auto" hangingPunct="1">
              <a:spcAft>
                <a:spcPts val="0"/>
              </a:spcAft>
              <a:buFont typeface="Arial" pitchFamily="34" charset="0"/>
              <a:buChar char="•"/>
              <a:defRPr/>
            </a:pPr>
            <a:endParaRPr lang="sv-SE" dirty="0" smtClean="0"/>
          </a:p>
          <a:p>
            <a:pPr eaLnBrk="1" fontAlgn="auto" hangingPunct="1">
              <a:spcAft>
                <a:spcPts val="0"/>
              </a:spcAft>
              <a:buFont typeface="Arial" pitchFamily="34" charset="0"/>
              <a:buChar char="•"/>
              <a:defRPr/>
            </a:pPr>
            <a:endParaRPr lang="sv-SE" dirty="0" smtClean="0"/>
          </a:p>
          <a:p>
            <a:pPr marL="0" indent="0" eaLnBrk="1" fontAlgn="auto" hangingPunct="1">
              <a:spcAft>
                <a:spcPts val="0"/>
              </a:spcAft>
              <a:buFont typeface="Wingdings" pitchFamily="2" charset="2"/>
              <a:buNone/>
              <a:defRPr/>
            </a:pPr>
            <a:endParaRPr lang="en-GB" dirty="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4"/>
          <p:cNvSpPr>
            <a:spLocks noGrp="1"/>
          </p:cNvSpPr>
          <p:nvPr>
            <p:ph type="title"/>
          </p:nvPr>
        </p:nvSpPr>
        <p:spPr/>
        <p:txBody>
          <a:bodyPr/>
          <a:lstStyle/>
          <a:p>
            <a:pPr eaLnBrk="1" hangingPunct="1"/>
            <a:r>
              <a:rPr lang="sv-SE" altLang="nl-BE" smtClean="0"/>
              <a:t>Invulformulieren</a:t>
            </a:r>
            <a:endParaRPr lang="en-GB" altLang="nl-BE" smtClean="0"/>
          </a:p>
        </p:txBody>
      </p:sp>
      <p:sp>
        <p:nvSpPr>
          <p:cNvPr id="39939" name="Content Placeholder 2"/>
          <p:cNvSpPr>
            <a:spLocks noGrp="1"/>
          </p:cNvSpPr>
          <p:nvPr>
            <p:ph idx="1"/>
          </p:nvPr>
        </p:nvSpPr>
        <p:spPr/>
        <p:txBody>
          <a:bodyPr/>
          <a:lstStyle/>
          <a:p>
            <a:pPr marL="0" indent="0" eaLnBrk="1" hangingPunct="1">
              <a:buFont typeface="Arial" charset="0"/>
              <a:buNone/>
            </a:pPr>
            <a:endParaRPr lang="nl-BE" altLang="nl-BE" smtClean="0"/>
          </a:p>
        </p:txBody>
      </p:sp>
      <p:pic>
        <p:nvPicPr>
          <p:cNvPr id="39940" name="Picture 4"/>
          <p:cNvPicPr>
            <a:picLocks noChangeAspect="1" noChangeArrowheads="1"/>
          </p:cNvPicPr>
          <p:nvPr/>
        </p:nvPicPr>
        <p:blipFill>
          <a:blip r:embed="rId3">
            <a:extLst>
              <a:ext uri="{28A0092B-C50C-407E-A947-70E740481C1C}">
                <a14:useLocalDpi xmlns:a14="http://schemas.microsoft.com/office/drawing/2010/main" val="0"/>
              </a:ext>
            </a:extLst>
          </a:blip>
          <a:srcRect t="2396" b="6023"/>
          <a:stretch>
            <a:fillRect/>
          </a:stretch>
        </p:blipFill>
        <p:spPr bwMode="auto">
          <a:xfrm>
            <a:off x="395288" y="1196975"/>
            <a:ext cx="8550275" cy="5522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eaLnBrk="1" hangingPunct="1"/>
            <a:r>
              <a:rPr lang="sv-SE" altLang="nl-BE" smtClean="0"/>
              <a:t>Beheer van veteraanbomen</a:t>
            </a:r>
            <a:endParaRPr lang="en-GB" altLang="nl-BE" smtClean="0"/>
          </a:p>
        </p:txBody>
      </p:sp>
      <p:sp>
        <p:nvSpPr>
          <p:cNvPr id="50179" name="Content Placeholder 2"/>
          <p:cNvSpPr>
            <a:spLocks noGrp="1"/>
          </p:cNvSpPr>
          <p:nvPr>
            <p:ph idx="1"/>
          </p:nvPr>
        </p:nvSpPr>
        <p:spPr/>
        <p:txBody>
          <a:bodyPr rtlCol="0">
            <a:normAutofit lnSpcReduction="10000"/>
          </a:bodyPr>
          <a:lstStyle/>
          <a:p>
            <a:pPr eaLnBrk="1" fontAlgn="auto" hangingPunct="1">
              <a:spcAft>
                <a:spcPts val="0"/>
              </a:spcAft>
              <a:buFont typeface="Wingdings" pitchFamily="2" charset="2"/>
              <a:buNone/>
              <a:defRPr/>
            </a:pPr>
            <a:r>
              <a:rPr lang="sv-SE" smtClean="0"/>
              <a:t>Doelstellingen:</a:t>
            </a:r>
          </a:p>
          <a:p>
            <a:pPr eaLnBrk="1" fontAlgn="auto" hangingPunct="1">
              <a:spcAft>
                <a:spcPts val="0"/>
              </a:spcAft>
              <a:buFont typeface="Arial" pitchFamily="34" charset="0"/>
              <a:buChar char="•"/>
              <a:defRPr/>
            </a:pPr>
            <a:r>
              <a:rPr lang="sv-SE" smtClean="0"/>
              <a:t>Kunnen beslissen waar en wanneer beheer van veteraanbomen en hun omgeving gepast is</a:t>
            </a:r>
          </a:p>
          <a:p>
            <a:pPr eaLnBrk="1" fontAlgn="auto" hangingPunct="1">
              <a:spcAft>
                <a:spcPts val="0"/>
              </a:spcAft>
              <a:buFont typeface="Arial" pitchFamily="34" charset="0"/>
              <a:buChar char="•"/>
              <a:defRPr/>
            </a:pPr>
            <a:r>
              <a:rPr lang="sv-SE" smtClean="0"/>
              <a:t>Eenvoudige richtlijnen kunnen geven voor het beheer van oude bomen</a:t>
            </a:r>
          </a:p>
          <a:p>
            <a:pPr eaLnBrk="1" fontAlgn="auto" hangingPunct="1">
              <a:spcAft>
                <a:spcPts val="0"/>
              </a:spcAft>
              <a:buFont typeface="Arial" pitchFamily="34" charset="0"/>
              <a:buChar char="•"/>
              <a:defRPr/>
            </a:pPr>
            <a:r>
              <a:rPr lang="sv-SE" smtClean="0"/>
              <a:t>Drie natuurlijke strategieën kunnen beschrijven waarmee bomen reageren op beschadiging</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pPr eaLnBrk="1" hangingPunct="1"/>
            <a:r>
              <a:rPr lang="sv-SE" altLang="nl-BE" smtClean="0"/>
              <a:t>Oefening 4: wortels</a:t>
            </a:r>
            <a:endParaRPr lang="en-GB" altLang="nl-BE" smtClean="0"/>
          </a:p>
        </p:txBody>
      </p:sp>
      <p:sp>
        <p:nvSpPr>
          <p:cNvPr id="41987" name="Content Placeholder 2"/>
          <p:cNvSpPr>
            <a:spLocks noGrp="1"/>
          </p:cNvSpPr>
          <p:nvPr>
            <p:ph idx="1"/>
          </p:nvPr>
        </p:nvSpPr>
        <p:spPr/>
        <p:txBody>
          <a:bodyPr/>
          <a:lstStyle/>
          <a:p>
            <a:pPr eaLnBrk="1" hangingPunct="1"/>
            <a:r>
              <a:rPr lang="sv-SE" altLang="nl-BE" smtClean="0"/>
              <a:t>Waar/niet waar?</a:t>
            </a:r>
          </a:p>
          <a:p>
            <a:pPr eaLnBrk="1" hangingPunct="1"/>
            <a:endParaRPr lang="en-GB" altLang="nl-BE"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268413"/>
            <a:ext cx="8429625" cy="558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0" name="Title 5"/>
          <p:cNvSpPr>
            <a:spLocks noGrp="1"/>
          </p:cNvSpPr>
          <p:nvPr>
            <p:ph type="title"/>
          </p:nvPr>
        </p:nvSpPr>
        <p:spPr/>
        <p:txBody>
          <a:bodyPr/>
          <a:lstStyle/>
          <a:p>
            <a:pPr eaLnBrk="1" hangingPunct="1"/>
            <a:r>
              <a:rPr lang="sv-SE" altLang="nl-BE" smtClean="0"/>
              <a:t>Bomen hebben ruimte nodig!</a:t>
            </a:r>
            <a:endParaRPr lang="en-GB" altLang="nl-BE" smtClean="0"/>
          </a:p>
        </p:txBody>
      </p:sp>
      <p:sp>
        <p:nvSpPr>
          <p:cNvPr id="43012" name="Tijdelijke aanduiding voor inhoud 1"/>
          <p:cNvSpPr>
            <a:spLocks noGrp="1"/>
          </p:cNvSpPr>
          <p:nvPr>
            <p:ph sz="half" idx="2"/>
          </p:nvPr>
        </p:nvSpPr>
        <p:spPr/>
        <p:txBody>
          <a:bodyPr/>
          <a:lstStyle/>
          <a:p>
            <a:pPr eaLnBrk="1" hangingPunct="1"/>
            <a:endParaRPr lang="nl-BE" altLang="nl-BE" smtClean="0"/>
          </a:p>
        </p:txBody>
      </p:sp>
      <p:sp>
        <p:nvSpPr>
          <p:cNvPr id="43013" name="TextBox 6"/>
          <p:cNvSpPr txBox="1">
            <a:spLocks noChangeArrowheads="1"/>
          </p:cNvSpPr>
          <p:nvPr/>
        </p:nvSpPr>
        <p:spPr bwMode="auto">
          <a:xfrm>
            <a:off x="5292725" y="1268413"/>
            <a:ext cx="34194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1800">
                <a:latin typeface="Arial" charset="0"/>
              </a:rPr>
              <a:t>Foto: Vikki Bengtsson, Suffolk, Engeland</a:t>
            </a:r>
          </a:p>
        </p:txBody>
      </p:sp>
      <p:sp>
        <p:nvSpPr>
          <p:cNvPr id="2" name="Tijdelijke aanduiding voor inhoud 1"/>
          <p:cNvSpPr>
            <a:spLocks noGrp="1"/>
          </p:cNvSpPr>
          <p:nvPr>
            <p:ph sz="half" idx="1"/>
          </p:nvPr>
        </p:nvSpPr>
        <p:spPr/>
        <p:txBody>
          <a:bodyPr/>
          <a:lstStyle/>
          <a:p>
            <a:endParaRPr lang="nl-BE"/>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ChangeArrowheads="1"/>
          </p:cNvSpPr>
          <p:nvPr/>
        </p:nvSpPr>
        <p:spPr bwMode="auto">
          <a:xfrm>
            <a:off x="395288" y="333375"/>
            <a:ext cx="8229600" cy="1143000"/>
          </a:xfrm>
          <a:prstGeom prst="rect">
            <a:avLst/>
          </a:prstGeom>
          <a:noFill/>
          <a:ln w="9525">
            <a:noFill/>
            <a:miter lim="800000"/>
            <a:headEnd/>
            <a:tailEnd/>
          </a:ln>
        </p:spPr>
        <p:txBody>
          <a:bodyPr anchor="ctr"/>
          <a:lstStyle/>
          <a:p>
            <a:pPr algn="ctr">
              <a:defRPr/>
            </a:pPr>
            <a:r>
              <a:rPr lang="sv-SE" sz="4400" dirty="0">
                <a:latin typeface="+mj-lt"/>
                <a:ea typeface="+mj-ea"/>
                <a:cs typeface="+mj-cs"/>
              </a:rPr>
              <a:t>Wortelbeschermingszone</a:t>
            </a:r>
          </a:p>
        </p:txBody>
      </p:sp>
      <p:pic>
        <p:nvPicPr>
          <p:cNvPr id="44035" name="Picture 3"/>
          <p:cNvPicPr>
            <a:picLocks noChangeAspect="1" noChangeArrowheads="1"/>
          </p:cNvPicPr>
          <p:nvPr/>
        </p:nvPicPr>
        <p:blipFill>
          <a:blip r:embed="rId3">
            <a:extLst>
              <a:ext uri="{28A0092B-C50C-407E-A947-70E740481C1C}">
                <a14:useLocalDpi xmlns:a14="http://schemas.microsoft.com/office/drawing/2010/main" val="0"/>
              </a:ext>
            </a:extLst>
          </a:blip>
          <a:srcRect r="10059"/>
          <a:stretch>
            <a:fillRect/>
          </a:stretch>
        </p:blipFill>
        <p:spPr bwMode="auto">
          <a:xfrm>
            <a:off x="1258888" y="1325563"/>
            <a:ext cx="6194425" cy="457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åge 9"/>
          <p:cNvSpPr/>
          <p:nvPr/>
        </p:nvSpPr>
        <p:spPr>
          <a:xfrm>
            <a:off x="323850" y="1714500"/>
            <a:ext cx="8001000" cy="7715250"/>
          </a:xfrm>
          <a:prstGeom prst="arc">
            <a:avLst>
              <a:gd name="adj1" fmla="val 10803111"/>
              <a:gd name="adj2" fmla="val 0"/>
            </a:avLst>
          </a:prstGeom>
          <a:ln w="22225">
            <a:solidFill>
              <a:srgbClr val="00B05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sv-SE"/>
          </a:p>
        </p:txBody>
      </p:sp>
      <p:cxnSp>
        <p:nvCxnSpPr>
          <p:cNvPr id="12" name="Rak pil 11"/>
          <p:cNvCxnSpPr/>
          <p:nvPr/>
        </p:nvCxnSpPr>
        <p:spPr>
          <a:xfrm>
            <a:off x="4500563" y="5500688"/>
            <a:ext cx="3786187" cy="1587"/>
          </a:xfrm>
          <a:prstGeom prst="straightConnector1">
            <a:avLst/>
          </a:prstGeom>
          <a:ln w="2222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468313" y="5899150"/>
            <a:ext cx="7713662" cy="954088"/>
          </a:xfrm>
          <a:prstGeom prst="rect">
            <a:avLst/>
          </a:prstGeom>
          <a:noFill/>
        </p:spPr>
        <p:txBody>
          <a:bodyPr>
            <a:spAutoFit/>
          </a:bodyPr>
          <a:lstStyle/>
          <a:p>
            <a:pPr algn="ctr">
              <a:defRPr/>
            </a:pPr>
            <a:r>
              <a:rPr lang="sv-SE" sz="2800" dirty="0">
                <a:latin typeface="+mj-lt"/>
                <a:ea typeface="+mj-ea"/>
                <a:cs typeface="+mj-cs"/>
              </a:rPr>
              <a:t>15 x diameter van de stam of 5m buiten de kroonprojectie (afhankelijk van welke groter is)! </a:t>
            </a:r>
            <a:endParaRPr lang="en-GB" sz="2800" dirty="0">
              <a:latin typeface="+mj-lt"/>
              <a:ea typeface="+mj-ea"/>
              <a:cs typeface="+mj-cs"/>
            </a:endParaRPr>
          </a:p>
        </p:txBody>
      </p:sp>
      <p:sp>
        <p:nvSpPr>
          <p:cNvPr id="44039" name="TextBox 6"/>
          <p:cNvSpPr txBox="1">
            <a:spLocks noChangeArrowheads="1"/>
          </p:cNvSpPr>
          <p:nvPr/>
        </p:nvSpPr>
        <p:spPr bwMode="auto">
          <a:xfrm>
            <a:off x="1258888" y="1390650"/>
            <a:ext cx="4103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1800">
                <a:latin typeface="Arial" charset="0"/>
              </a:rPr>
              <a:t>Foto: Vikki Bengtsson, Suffolk, Engeland</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30200" y="1341438"/>
            <a:ext cx="8489950" cy="5430837"/>
          </a:xfrm>
          <a:noFill/>
        </p:spPr>
      </p:pic>
      <p:sp>
        <p:nvSpPr>
          <p:cNvPr id="45058" name="Rectangle 2"/>
          <p:cNvSpPr>
            <a:spLocks noGrp="1" noChangeArrowheads="1"/>
          </p:cNvSpPr>
          <p:nvPr>
            <p:ph type="title"/>
          </p:nvPr>
        </p:nvSpPr>
        <p:spPr>
          <a:xfrm>
            <a:off x="457200" y="274638"/>
            <a:ext cx="8362950" cy="1143000"/>
          </a:xfrm>
        </p:spPr>
        <p:txBody>
          <a:bodyPr/>
          <a:lstStyle/>
          <a:p>
            <a:pPr eaLnBrk="1" hangingPunct="1"/>
            <a:r>
              <a:rPr lang="en-GB" altLang="nl-BE" sz="4000" smtClean="0"/>
              <a:t>Waar komen veteraanbomen vandaan?</a:t>
            </a:r>
          </a:p>
        </p:txBody>
      </p:sp>
      <p:sp>
        <p:nvSpPr>
          <p:cNvPr id="45060" name="TextBox 6"/>
          <p:cNvSpPr txBox="1">
            <a:spLocks noChangeArrowheads="1"/>
          </p:cNvSpPr>
          <p:nvPr/>
        </p:nvSpPr>
        <p:spPr bwMode="auto">
          <a:xfrm>
            <a:off x="395288" y="6392863"/>
            <a:ext cx="58324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1800">
                <a:solidFill>
                  <a:schemeClr val="bg1"/>
                </a:solidFill>
                <a:latin typeface="Arial" charset="0"/>
              </a:rPr>
              <a:t>Foto: Vikki Bengtsson, Windsor, Engeland</a:t>
            </a:r>
          </a:p>
        </p:txBody>
      </p:sp>
      <p:sp>
        <p:nvSpPr>
          <p:cNvPr id="2" name="Tijdelijke aanduiding voor inhoud 1"/>
          <p:cNvSpPr>
            <a:spLocks noGrp="1"/>
          </p:cNvSpPr>
          <p:nvPr>
            <p:ph sz="half" idx="1"/>
          </p:nvPr>
        </p:nvSpPr>
        <p:spPr/>
        <p:txBody>
          <a:bodyPr/>
          <a:lstStyle/>
          <a:p>
            <a:endParaRPr lang="nl-BE"/>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pPr eaLnBrk="1" hangingPunct="1"/>
            <a:r>
              <a:rPr lang="sv-SE" altLang="nl-BE" smtClean="0"/>
              <a:t>Planteneters of ’natuurrampen’?</a:t>
            </a:r>
            <a:endParaRPr lang="en-GB" altLang="nl-BE" smtClean="0"/>
          </a:p>
        </p:txBody>
      </p:sp>
      <p:sp>
        <p:nvSpPr>
          <p:cNvPr id="46083" name="Text Placeholder 10"/>
          <p:cNvSpPr>
            <a:spLocks noGrp="1"/>
          </p:cNvSpPr>
          <p:nvPr>
            <p:ph type="body" idx="1"/>
          </p:nvPr>
        </p:nvSpPr>
        <p:spPr/>
        <p:txBody>
          <a:bodyPr/>
          <a:lstStyle/>
          <a:p>
            <a:pPr eaLnBrk="1" hangingPunct="1"/>
            <a:endParaRPr lang="en-US" altLang="nl-BE" smtClean="0"/>
          </a:p>
        </p:txBody>
      </p:sp>
      <p:pic>
        <p:nvPicPr>
          <p:cNvPr id="46084" name="Content Placeholder 14"/>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11188" y="1196975"/>
            <a:ext cx="3889375" cy="5854700"/>
          </a:xfrm>
        </p:spPr>
      </p:pic>
      <p:pic>
        <p:nvPicPr>
          <p:cNvPr id="46085" name="Picture 9" descr="C:\Users\Vikki\Pictures\Basque Country Oct2011\Bariabar_Aralar (8).JPG"/>
          <p:cNvPicPr>
            <a:picLocks noChangeAspect="1" noChangeArrowheads="1"/>
          </p:cNvPicPr>
          <p:nvPr/>
        </p:nvPicPr>
        <p:blipFill>
          <a:blip r:embed="rId4">
            <a:extLst>
              <a:ext uri="{28A0092B-C50C-407E-A947-70E740481C1C}">
                <a14:useLocalDpi xmlns:a14="http://schemas.microsoft.com/office/drawing/2010/main" val="0"/>
              </a:ext>
            </a:extLst>
          </a:blip>
          <a:srcRect r="6061" b="3757"/>
          <a:stretch>
            <a:fillRect/>
          </a:stretch>
        </p:blipFill>
        <p:spPr bwMode="auto">
          <a:xfrm>
            <a:off x="4624388" y="1196975"/>
            <a:ext cx="4065587" cy="276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3" name="TextBox 2"/>
          <p:cNvSpPr txBox="1">
            <a:spLocks noChangeArrowheads="1"/>
          </p:cNvSpPr>
          <p:nvPr/>
        </p:nvSpPr>
        <p:spPr bwMode="auto">
          <a:xfrm>
            <a:off x="611188" y="1196975"/>
            <a:ext cx="8078787" cy="369888"/>
          </a:xfrm>
          <a:prstGeom prst="rect">
            <a:avLst/>
          </a:prstGeom>
          <a:solidFill>
            <a:schemeClr val="bg1">
              <a:lumMod val="65000"/>
            </a:schemeClr>
          </a:solidFill>
          <a:ln>
            <a:noFill/>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sv-SE" dirty="0" smtClean="0">
                <a:solidFill>
                  <a:schemeClr val="bg1"/>
                </a:solidFill>
              </a:rPr>
              <a:t>Fotos: Vikki Bengtsson, Luminita Holban; Zweden,  Spanje, Roemenië</a:t>
            </a:r>
            <a:endParaRPr lang="en-GB" dirty="0" smtClean="0">
              <a:solidFill>
                <a:schemeClr val="bg1"/>
              </a:solidFill>
            </a:endParaRPr>
          </a:p>
        </p:txBody>
      </p:sp>
      <p:pic>
        <p:nvPicPr>
          <p:cNvPr id="46087" name="Picture 8" descr="C:\Users\Vikki\Dropbox\Photos Romania Luminita\Slide 52, browsers\Sheep eating hornbeam.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32325" y="4041775"/>
            <a:ext cx="4057650" cy="294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rtlCol="0">
            <a:normAutofit fontScale="90000"/>
          </a:bodyPr>
          <a:lstStyle/>
          <a:p>
            <a:pPr eaLnBrk="1" fontAlgn="auto" hangingPunct="1">
              <a:spcAft>
                <a:spcPts val="0"/>
              </a:spcAft>
              <a:defRPr/>
            </a:pPr>
            <a:r>
              <a:rPr lang="sv-SE" dirty="0" smtClean="0"/>
              <a:t>Oefening 5:</a:t>
            </a:r>
            <a:br>
              <a:rPr lang="sv-SE" dirty="0" smtClean="0"/>
            </a:br>
            <a:r>
              <a:rPr lang="sv-SE" dirty="0" smtClean="0"/>
              <a:t>Planteneteres of ’natuurrampen’?</a:t>
            </a:r>
            <a:endParaRPr lang="en-GB" dirty="0"/>
          </a:p>
        </p:txBody>
      </p:sp>
      <p:sp>
        <p:nvSpPr>
          <p:cNvPr id="47107" name="Content Placeholder 7"/>
          <p:cNvSpPr>
            <a:spLocks noGrp="1"/>
          </p:cNvSpPr>
          <p:nvPr>
            <p:ph idx="1"/>
          </p:nvPr>
        </p:nvSpPr>
        <p:spPr>
          <a:xfrm>
            <a:off x="468313" y="1916113"/>
            <a:ext cx="8229600" cy="4525962"/>
          </a:xfrm>
        </p:spPr>
        <p:txBody>
          <a:bodyPr/>
          <a:lstStyle/>
          <a:p>
            <a:pPr eaLnBrk="1" hangingPunct="1"/>
            <a:r>
              <a:rPr lang="sv-SE" altLang="nl-BE" smtClean="0"/>
              <a:t>Welke strategieën hebben bomen om om te gaan met vraat?</a:t>
            </a:r>
          </a:p>
          <a:p>
            <a:pPr eaLnBrk="1" hangingPunct="1"/>
            <a:endParaRPr lang="sv-SE" altLang="nl-BE" smtClean="0"/>
          </a:p>
          <a:p>
            <a:pPr eaLnBrk="1" hangingPunct="1"/>
            <a:r>
              <a:rPr lang="sv-SE" altLang="nl-BE" smtClean="0"/>
              <a:t>Welke strategieën hebben bomen om te regenereren?</a:t>
            </a:r>
          </a:p>
          <a:p>
            <a:pPr eaLnBrk="1" hangingPunct="1"/>
            <a:endParaRPr lang="sv-SE" altLang="nl-BE" smtClean="0"/>
          </a:p>
          <a:p>
            <a:pPr eaLnBrk="1" hangingPunct="1"/>
            <a:r>
              <a:rPr lang="sv-SE" altLang="nl-BE" smtClean="0"/>
              <a:t>Welke strategieën hebben bomen om om te gaan met het verlies van gesteltakken?</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pPr eaLnBrk="1" hangingPunct="1"/>
            <a:r>
              <a:rPr lang="sv-SE" altLang="nl-BE" smtClean="0"/>
              <a:t>Natuurlijke strategieën</a:t>
            </a:r>
            <a:endParaRPr lang="en-GB" altLang="nl-BE" smtClean="0"/>
          </a:p>
        </p:txBody>
      </p:sp>
      <p:pic>
        <p:nvPicPr>
          <p:cNvPr id="48131" name="Content Placeholder 8"/>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50825" y="1600200"/>
            <a:ext cx="3733800" cy="5602288"/>
          </a:xfrm>
        </p:spPr>
      </p:pic>
      <p:pic>
        <p:nvPicPr>
          <p:cNvPr id="48132" name="Content Placeholder 9"/>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3924300" y="1597025"/>
            <a:ext cx="5219700" cy="3914775"/>
          </a:xfrm>
        </p:spPr>
      </p:pic>
      <p:sp>
        <p:nvSpPr>
          <p:cNvPr id="48133" name="TextBox 1"/>
          <p:cNvSpPr txBox="1">
            <a:spLocks noChangeArrowheads="1"/>
          </p:cNvSpPr>
          <p:nvPr/>
        </p:nvSpPr>
        <p:spPr bwMode="auto">
          <a:xfrm>
            <a:off x="250825" y="1628775"/>
            <a:ext cx="30972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latin typeface="Arial" charset="0"/>
              </a:rPr>
              <a:t>Foto:Vikki Bengtsson, Zweden</a:t>
            </a:r>
            <a:endParaRPr lang="en-GB" altLang="nl-BE" sz="1800">
              <a:latin typeface="Arial" charset="0"/>
            </a:endParaRPr>
          </a:p>
        </p:txBody>
      </p:sp>
      <p:sp>
        <p:nvSpPr>
          <p:cNvPr id="48134" name="TextBox 5"/>
          <p:cNvSpPr txBox="1">
            <a:spLocks noChangeArrowheads="1"/>
          </p:cNvSpPr>
          <p:nvPr/>
        </p:nvSpPr>
        <p:spPr bwMode="auto">
          <a:xfrm>
            <a:off x="6049963" y="5661025"/>
            <a:ext cx="30972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latin typeface="Arial" charset="0"/>
              </a:rPr>
              <a:t>Foto: Vikki Bengtsson, Engeland</a:t>
            </a:r>
            <a:endParaRPr lang="en-GB" altLang="en-US" sz="1800">
              <a:latin typeface="Arial"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n-GB" altLang="nl-BE" smtClean="0"/>
              <a:t>Natuurlijke processen</a:t>
            </a:r>
          </a:p>
        </p:txBody>
      </p:sp>
      <p:pic>
        <p:nvPicPr>
          <p:cNvPr id="49155" name="Picture 5"/>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684213" y="1466850"/>
            <a:ext cx="3382962" cy="5095875"/>
          </a:xfrm>
          <a:noFill/>
        </p:spPr>
      </p:pic>
      <p:sp>
        <p:nvSpPr>
          <p:cNvPr id="49156" name="Text Placeholder 1"/>
          <p:cNvSpPr>
            <a:spLocks noGrp="1"/>
          </p:cNvSpPr>
          <p:nvPr>
            <p:ph sz="half" idx="2"/>
          </p:nvPr>
        </p:nvSpPr>
        <p:spPr/>
        <p:txBody>
          <a:bodyPr/>
          <a:lstStyle/>
          <a:p>
            <a:pPr marL="0" indent="0" eaLnBrk="1" hangingPunct="1">
              <a:buFont typeface="Wingdings" pitchFamily="2" charset="2"/>
              <a:buNone/>
            </a:pPr>
            <a:endParaRPr lang="en-US" altLang="nl-BE" smtClean="0"/>
          </a:p>
        </p:txBody>
      </p:sp>
      <p:pic>
        <p:nvPicPr>
          <p:cNvPr id="49157" name="Picture 3"/>
          <p:cNvPicPr>
            <a:picLocks noChangeAspect="1"/>
          </p:cNvPicPr>
          <p:nvPr/>
        </p:nvPicPr>
        <p:blipFill>
          <a:blip r:embed="rId4">
            <a:extLst>
              <a:ext uri="{28A0092B-C50C-407E-A947-70E740481C1C}">
                <a14:useLocalDpi xmlns:a14="http://schemas.microsoft.com/office/drawing/2010/main" val="0"/>
              </a:ext>
            </a:extLst>
          </a:blip>
          <a:srcRect r="43968"/>
          <a:stretch>
            <a:fillRect/>
          </a:stretch>
        </p:blipFill>
        <p:spPr bwMode="auto">
          <a:xfrm>
            <a:off x="4572000" y="1465263"/>
            <a:ext cx="4303713" cy="510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8" name="TextBox 5"/>
          <p:cNvSpPr txBox="1">
            <a:spLocks noChangeArrowheads="1"/>
          </p:cNvSpPr>
          <p:nvPr/>
        </p:nvSpPr>
        <p:spPr bwMode="auto">
          <a:xfrm>
            <a:off x="684213" y="1484313"/>
            <a:ext cx="3095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Foto:Tom Joye</a:t>
            </a:r>
            <a:endParaRPr lang="en-GB" altLang="nl-BE" sz="1800">
              <a:solidFill>
                <a:schemeClr val="bg1"/>
              </a:solidFill>
              <a:latin typeface="Arial" charset="0"/>
            </a:endParaRPr>
          </a:p>
        </p:txBody>
      </p:sp>
      <p:sp>
        <p:nvSpPr>
          <p:cNvPr id="49159" name="TextBox 6"/>
          <p:cNvSpPr txBox="1">
            <a:spLocks noChangeArrowheads="1"/>
          </p:cNvSpPr>
          <p:nvPr/>
        </p:nvSpPr>
        <p:spPr bwMode="auto">
          <a:xfrm>
            <a:off x="4603750" y="1500188"/>
            <a:ext cx="2355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Foto:Helen Read</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pPr eaLnBrk="1" hangingPunct="1"/>
            <a:r>
              <a:rPr lang="sv-SE" altLang="nl-BE" smtClean="0"/>
              <a:t>Veteraanbomenbeheer</a:t>
            </a:r>
            <a:endParaRPr lang="en-GB" altLang="nl-BE" smtClean="0"/>
          </a:p>
        </p:txBody>
      </p:sp>
      <p:sp>
        <p:nvSpPr>
          <p:cNvPr id="50179" name="Content Placeholder 3"/>
          <p:cNvSpPr>
            <a:spLocks noGrp="1"/>
          </p:cNvSpPr>
          <p:nvPr>
            <p:ph sz="half" idx="1"/>
          </p:nvPr>
        </p:nvSpPr>
        <p:spPr>
          <a:xfrm>
            <a:off x="468313" y="1844675"/>
            <a:ext cx="4032250" cy="3844925"/>
          </a:xfrm>
        </p:spPr>
        <p:txBody>
          <a:bodyPr/>
          <a:lstStyle/>
          <a:p>
            <a:pPr eaLnBrk="1" hangingPunct="1"/>
            <a:r>
              <a:rPr lang="sv-SE" altLang="nl-BE" smtClean="0"/>
              <a:t>Wat zijn de problemen voor onze veteraan-bomen?</a:t>
            </a:r>
          </a:p>
          <a:p>
            <a:pPr eaLnBrk="1" hangingPunct="1"/>
            <a:r>
              <a:rPr lang="sv-SE" altLang="nl-BE" smtClean="0"/>
              <a:t>Wanneer is beheer nodig?</a:t>
            </a:r>
          </a:p>
          <a:p>
            <a:pPr eaLnBrk="1" hangingPunct="1"/>
            <a:r>
              <a:rPr lang="sv-SE" altLang="nl-BE" smtClean="0"/>
              <a:t>Welk beheer is nodig?</a:t>
            </a:r>
          </a:p>
          <a:p>
            <a:pPr eaLnBrk="1" hangingPunct="1"/>
            <a:r>
              <a:rPr lang="sv-SE" altLang="nl-BE" smtClean="0"/>
              <a:t>Hoe beslis je wat te doen?</a:t>
            </a:r>
          </a:p>
        </p:txBody>
      </p:sp>
      <p:pic>
        <p:nvPicPr>
          <p:cNvPr id="50180"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153025" y="1600200"/>
            <a:ext cx="3028950" cy="4525963"/>
          </a:xfrm>
        </p:spPr>
      </p:pic>
      <p:sp>
        <p:nvSpPr>
          <p:cNvPr id="50181" name="TextBox 5"/>
          <p:cNvSpPr txBox="1">
            <a:spLocks noChangeArrowheads="1"/>
          </p:cNvSpPr>
          <p:nvPr/>
        </p:nvSpPr>
        <p:spPr bwMode="auto">
          <a:xfrm>
            <a:off x="5268913" y="6021388"/>
            <a:ext cx="33829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Foto:Brian Cleckner, Hampstead Heath, Engeland</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Content Placeholder 6"/>
          <p:cNvPicPr>
            <a:picLocks noGrp="1" noChangeAspect="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0" y="0"/>
            <a:ext cx="9147175" cy="6076950"/>
          </a:xfrm>
        </p:spPr>
      </p:pic>
      <p:sp>
        <p:nvSpPr>
          <p:cNvPr id="51203" name="TextBox 4"/>
          <p:cNvSpPr txBox="1">
            <a:spLocks noChangeArrowheads="1"/>
          </p:cNvSpPr>
          <p:nvPr/>
        </p:nvSpPr>
        <p:spPr bwMode="auto">
          <a:xfrm>
            <a:off x="107950" y="6165850"/>
            <a:ext cx="90360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nl-BE" sz="2800">
                <a:latin typeface="Arial" charset="0"/>
              </a:rPr>
              <a:t>Doelstelling: geen </a:t>
            </a:r>
            <a:r>
              <a:rPr lang="en-GB" altLang="nl-BE" sz="2800" u="sng">
                <a:latin typeface="Arial" charset="0"/>
              </a:rPr>
              <a:t>onnodig</a:t>
            </a:r>
            <a:r>
              <a:rPr lang="en-GB" altLang="nl-BE" sz="2800">
                <a:latin typeface="Arial" charset="0"/>
              </a:rPr>
              <a:t> verlies van veteraanbomen</a:t>
            </a:r>
          </a:p>
        </p:txBody>
      </p:sp>
      <p:sp>
        <p:nvSpPr>
          <p:cNvPr id="51204" name="TextBox 8"/>
          <p:cNvSpPr txBox="1">
            <a:spLocks noChangeArrowheads="1"/>
          </p:cNvSpPr>
          <p:nvPr/>
        </p:nvSpPr>
        <p:spPr bwMode="auto">
          <a:xfrm>
            <a:off x="119063" y="5630863"/>
            <a:ext cx="30972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Foto:Tom Joye</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468313" y="85725"/>
            <a:ext cx="8229600" cy="1139825"/>
          </a:xfrm>
        </p:spPr>
        <p:txBody>
          <a:bodyPr/>
          <a:lstStyle/>
          <a:p>
            <a:pPr eaLnBrk="1" hangingPunct="1"/>
            <a:r>
              <a:rPr lang="sv-SE" altLang="nl-BE" sz="4000" smtClean="0">
                <a:ea typeface="ＭＳ Ｐゴシック" pitchFamily="34" charset="-128"/>
              </a:rPr>
              <a:t>Waar staan veteraanbomen?</a:t>
            </a:r>
          </a:p>
        </p:txBody>
      </p:sp>
      <p:pic>
        <p:nvPicPr>
          <p:cNvPr id="52227" name="Picture 6"/>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l="7498"/>
          <a:stretch>
            <a:fillRect/>
          </a:stretch>
        </p:blipFill>
        <p:spPr>
          <a:xfrm>
            <a:off x="971550" y="1125538"/>
            <a:ext cx="7345363" cy="5956300"/>
          </a:xfrm>
        </p:spPr>
      </p:pic>
      <p:sp>
        <p:nvSpPr>
          <p:cNvPr id="52228" name="TextBox 4"/>
          <p:cNvSpPr txBox="1">
            <a:spLocks noChangeArrowheads="1"/>
          </p:cNvSpPr>
          <p:nvPr/>
        </p:nvSpPr>
        <p:spPr bwMode="auto">
          <a:xfrm>
            <a:off x="971550" y="1196975"/>
            <a:ext cx="3095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Foto:Vikki Bengtsson, Ekolsund avenue, Zweden</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4"/>
          <p:cNvSpPr>
            <a:spLocks noGrp="1"/>
          </p:cNvSpPr>
          <p:nvPr>
            <p:ph type="title"/>
          </p:nvPr>
        </p:nvSpPr>
        <p:spPr/>
        <p:txBody>
          <a:bodyPr rtlCol="0">
            <a:normAutofit fontScale="90000"/>
          </a:bodyPr>
          <a:lstStyle/>
          <a:p>
            <a:pPr eaLnBrk="1" fontAlgn="auto" hangingPunct="1">
              <a:spcAft>
                <a:spcPts val="0"/>
              </a:spcAft>
              <a:defRPr/>
            </a:pPr>
            <a:r>
              <a:rPr lang="en-GB" smtClean="0"/>
              <a:t>Wat zijn de problemen voor veteraanbomen?</a:t>
            </a:r>
          </a:p>
        </p:txBody>
      </p:sp>
      <p:pic>
        <p:nvPicPr>
          <p:cNvPr id="53251"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403350" y="1484313"/>
            <a:ext cx="6048375" cy="4535487"/>
          </a:xfrm>
        </p:spPr>
      </p:pic>
      <p:sp>
        <p:nvSpPr>
          <p:cNvPr id="53252" name="TextBox 7"/>
          <p:cNvSpPr txBox="1">
            <a:spLocks noChangeArrowheads="1"/>
          </p:cNvSpPr>
          <p:nvPr/>
        </p:nvSpPr>
        <p:spPr bwMode="auto">
          <a:xfrm>
            <a:off x="1403350" y="5373688"/>
            <a:ext cx="4105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Foto:Vikki Bengtsson, Burnham Beeches, oude knotbeuk, England</a:t>
            </a:r>
            <a:endParaRPr lang="en-GB" altLang="nl-BE" sz="1800">
              <a:solidFill>
                <a:schemeClr val="bg1"/>
              </a:solidFill>
              <a:latin typeface="Arial" charset="0"/>
            </a:endParaRPr>
          </a:p>
        </p:txBody>
      </p:sp>
      <p:sp>
        <p:nvSpPr>
          <p:cNvPr id="53253" name="TextBox 4"/>
          <p:cNvSpPr txBox="1">
            <a:spLocks noChangeArrowheads="1"/>
          </p:cNvSpPr>
          <p:nvPr/>
        </p:nvSpPr>
        <p:spPr bwMode="auto">
          <a:xfrm>
            <a:off x="2051050" y="6165850"/>
            <a:ext cx="61928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Arial" charset="0"/>
              </a:rPr>
              <a:t>Gevolgen van vroeger beheer</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1"/>
          <p:cNvPicPr>
            <a:picLocks noChangeAspect="1"/>
          </p:cNvPicPr>
          <p:nvPr/>
        </p:nvPicPr>
        <p:blipFill>
          <a:blip r:embed="rId3">
            <a:extLst>
              <a:ext uri="{28A0092B-C50C-407E-A947-70E740481C1C}">
                <a14:useLocalDpi xmlns:a14="http://schemas.microsoft.com/office/drawing/2010/main" val="0"/>
              </a:ext>
            </a:extLst>
          </a:blip>
          <a:srcRect r="23941"/>
          <a:stretch>
            <a:fillRect/>
          </a:stretch>
        </p:blipFill>
        <p:spPr bwMode="auto">
          <a:xfrm>
            <a:off x="204788" y="2560638"/>
            <a:ext cx="3887787" cy="383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5" name="TextBox 5"/>
          <p:cNvSpPr txBox="1">
            <a:spLocks noChangeArrowheads="1"/>
          </p:cNvSpPr>
          <p:nvPr/>
        </p:nvSpPr>
        <p:spPr bwMode="auto">
          <a:xfrm>
            <a:off x="6480175" y="4292600"/>
            <a:ext cx="2663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Photo:Helen Read, </a:t>
            </a:r>
            <a:endParaRPr lang="en-GB" altLang="en-US" sz="1800">
              <a:solidFill>
                <a:schemeClr val="bg1"/>
              </a:solidFill>
              <a:latin typeface="Arial" charset="0"/>
            </a:endParaRPr>
          </a:p>
        </p:txBody>
      </p:sp>
      <p:sp>
        <p:nvSpPr>
          <p:cNvPr id="54276" name="TextBox 6"/>
          <p:cNvSpPr txBox="1">
            <a:spLocks noChangeArrowheads="1"/>
          </p:cNvSpPr>
          <p:nvPr/>
        </p:nvSpPr>
        <p:spPr bwMode="auto">
          <a:xfrm>
            <a:off x="493713" y="5880100"/>
            <a:ext cx="3362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Foto:Vikki Bengtsson, Zweden</a:t>
            </a:r>
            <a:endParaRPr lang="en-GB" altLang="en-US" sz="1800">
              <a:solidFill>
                <a:schemeClr val="bg1"/>
              </a:solidFill>
              <a:latin typeface="Arial" charset="0"/>
            </a:endParaRPr>
          </a:p>
        </p:txBody>
      </p:sp>
      <p:sp>
        <p:nvSpPr>
          <p:cNvPr id="54277" name="TextBox 7"/>
          <p:cNvSpPr txBox="1">
            <a:spLocks noChangeArrowheads="1"/>
          </p:cNvSpPr>
          <p:nvPr/>
        </p:nvSpPr>
        <p:spPr bwMode="auto">
          <a:xfrm>
            <a:off x="5508625" y="5013325"/>
            <a:ext cx="27352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800">
                <a:latin typeface="Arial" charset="0"/>
              </a:rPr>
              <a:t>Tree failure</a:t>
            </a:r>
          </a:p>
        </p:txBody>
      </p:sp>
      <p:sp>
        <p:nvSpPr>
          <p:cNvPr id="54278" name="TextBox 8"/>
          <p:cNvSpPr txBox="1">
            <a:spLocks noChangeArrowheads="1"/>
          </p:cNvSpPr>
          <p:nvPr/>
        </p:nvSpPr>
        <p:spPr bwMode="auto">
          <a:xfrm>
            <a:off x="395288" y="908050"/>
            <a:ext cx="29527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Arial" charset="0"/>
              </a:rPr>
              <a:t>Velling of ongepast beheer</a:t>
            </a:r>
          </a:p>
        </p:txBody>
      </p:sp>
      <p:pic>
        <p:nvPicPr>
          <p:cNvPr id="54279" name="Picture 8" descr="C:\Users\Vikki\Dropbox\Photos Romania Luminita\Other\Szapanyos Arpad, 2012 Breite fire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3425" y="1035050"/>
            <a:ext cx="4019550" cy="535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80" name="TextBox 5"/>
          <p:cNvSpPr txBox="1">
            <a:spLocks noChangeArrowheads="1"/>
          </p:cNvSpPr>
          <p:nvPr/>
        </p:nvSpPr>
        <p:spPr bwMode="auto">
          <a:xfrm>
            <a:off x="4746625" y="5880100"/>
            <a:ext cx="3816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eaLnBrk="1" hangingPunct="1">
              <a:spcBef>
                <a:spcPct val="0"/>
              </a:spcBef>
              <a:buFontTx/>
              <a:buNone/>
            </a:pPr>
            <a:r>
              <a:rPr lang="sv-SE" altLang="en-US" sz="1800">
                <a:solidFill>
                  <a:schemeClr val="bg1"/>
                </a:solidFill>
                <a:latin typeface="Arial" charset="0"/>
              </a:rPr>
              <a:t>Foto:Szarpanyos Arpad, Roemenië</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95288" y="1341438"/>
            <a:ext cx="3538537" cy="5327650"/>
          </a:xfrm>
        </p:spPr>
      </p:pic>
      <p:pic>
        <p:nvPicPr>
          <p:cNvPr id="55299" name="Content Placeholder 5"/>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4787900" y="1341438"/>
            <a:ext cx="3529013" cy="5311775"/>
          </a:xfrm>
        </p:spPr>
      </p:pic>
      <p:sp>
        <p:nvSpPr>
          <p:cNvPr id="55300" name="TextBox 6"/>
          <p:cNvSpPr txBox="1">
            <a:spLocks noChangeArrowheads="1"/>
          </p:cNvSpPr>
          <p:nvPr/>
        </p:nvSpPr>
        <p:spPr bwMode="auto">
          <a:xfrm>
            <a:off x="323850" y="6151563"/>
            <a:ext cx="32400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Foto:Tom Joye, België</a:t>
            </a:r>
            <a:endParaRPr lang="en-GB" altLang="en-US" sz="1800">
              <a:solidFill>
                <a:schemeClr val="bg1"/>
              </a:solidFill>
              <a:latin typeface="Arial" charset="0"/>
            </a:endParaRPr>
          </a:p>
        </p:txBody>
      </p:sp>
      <p:sp>
        <p:nvSpPr>
          <p:cNvPr id="55301" name="TextBox 7"/>
          <p:cNvSpPr txBox="1">
            <a:spLocks noChangeArrowheads="1"/>
          </p:cNvSpPr>
          <p:nvPr/>
        </p:nvSpPr>
        <p:spPr bwMode="auto">
          <a:xfrm>
            <a:off x="4716463" y="6022975"/>
            <a:ext cx="4103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Foto:Vikki Bengtsson, es met </a:t>
            </a:r>
          </a:p>
          <a:p>
            <a:pPr eaLnBrk="1" hangingPunct="1">
              <a:spcBef>
                <a:spcPct val="0"/>
              </a:spcBef>
              <a:buFontTx/>
              <a:buNone/>
            </a:pPr>
            <a:r>
              <a:rPr lang="sv-SE" altLang="en-US" sz="1800" i="1">
                <a:solidFill>
                  <a:schemeClr val="bg1"/>
                </a:solidFill>
                <a:latin typeface="Arial" charset="0"/>
              </a:rPr>
              <a:t>Chalara fraxinea</a:t>
            </a:r>
            <a:r>
              <a:rPr lang="sv-SE" altLang="en-US" sz="1800">
                <a:solidFill>
                  <a:schemeClr val="bg1"/>
                </a:solidFill>
                <a:latin typeface="Arial" charset="0"/>
              </a:rPr>
              <a:t>, Zweden</a:t>
            </a:r>
            <a:endParaRPr lang="en-GB" altLang="en-US" sz="1800">
              <a:solidFill>
                <a:schemeClr val="bg1"/>
              </a:solidFill>
              <a:latin typeface="Arial" charset="0"/>
            </a:endParaRPr>
          </a:p>
        </p:txBody>
      </p:sp>
      <p:sp>
        <p:nvSpPr>
          <p:cNvPr id="55302" name="TextBox 6"/>
          <p:cNvSpPr txBox="1">
            <a:spLocks noChangeArrowheads="1"/>
          </p:cNvSpPr>
          <p:nvPr/>
        </p:nvSpPr>
        <p:spPr bwMode="auto">
          <a:xfrm>
            <a:off x="684213" y="476250"/>
            <a:ext cx="367188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Arial" charset="0"/>
              </a:rPr>
              <a:t>Slecht beheer in verstedelijkte omgeving</a:t>
            </a:r>
          </a:p>
        </p:txBody>
      </p:sp>
      <p:sp>
        <p:nvSpPr>
          <p:cNvPr id="55303" name="TextBox 7"/>
          <p:cNvSpPr txBox="1">
            <a:spLocks noChangeArrowheads="1"/>
          </p:cNvSpPr>
          <p:nvPr/>
        </p:nvSpPr>
        <p:spPr bwMode="auto">
          <a:xfrm>
            <a:off x="4787900" y="476250"/>
            <a:ext cx="37449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Arial" charset="0"/>
              </a:rPr>
              <a:t>Ziekten, klimaats-verandering en vervuiling</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10188" y="1844675"/>
            <a:ext cx="3563937"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2" name="Title 1"/>
          <p:cNvSpPr>
            <a:spLocks noGrp="1"/>
          </p:cNvSpPr>
          <p:nvPr>
            <p:ph type="title"/>
          </p:nvPr>
        </p:nvSpPr>
        <p:spPr>
          <a:xfrm>
            <a:off x="395288" y="0"/>
            <a:ext cx="8229600" cy="1143000"/>
          </a:xfrm>
        </p:spPr>
        <p:txBody>
          <a:bodyPr/>
          <a:lstStyle/>
          <a:p>
            <a:pPr eaLnBrk="1" hangingPunct="1"/>
            <a:r>
              <a:rPr lang="en-US" altLang="en-US" smtClean="0"/>
              <a:t>Problemen op site-niveau</a:t>
            </a:r>
          </a:p>
        </p:txBody>
      </p:sp>
      <p:pic>
        <p:nvPicPr>
          <p:cNvPr id="56323" name="Content Placeholder 4"/>
          <p:cNvPicPr>
            <a:picLocks noGrp="1" noChangeAspect="1"/>
          </p:cNvPicPr>
          <p:nvPr>
            <p:ph sz="half" idx="1"/>
          </p:nvPr>
        </p:nvPicPr>
        <p:blipFill>
          <a:blip r:embed="rId4">
            <a:extLst>
              <a:ext uri="{28A0092B-C50C-407E-A947-70E740481C1C}">
                <a14:useLocalDpi xmlns:a14="http://schemas.microsoft.com/office/drawing/2010/main" val="0"/>
              </a:ext>
            </a:extLst>
          </a:blip>
          <a:srcRect/>
          <a:stretch>
            <a:fillRect/>
          </a:stretch>
        </p:blipFill>
        <p:spPr>
          <a:xfrm>
            <a:off x="657225" y="1844675"/>
            <a:ext cx="3581400" cy="4776788"/>
          </a:xfrm>
        </p:spPr>
      </p:pic>
      <p:sp>
        <p:nvSpPr>
          <p:cNvPr id="56325" name="TextBox 6"/>
          <p:cNvSpPr txBox="1">
            <a:spLocks noChangeArrowheads="1"/>
          </p:cNvSpPr>
          <p:nvPr/>
        </p:nvSpPr>
        <p:spPr bwMode="auto">
          <a:xfrm>
            <a:off x="5292725" y="6165850"/>
            <a:ext cx="34559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Foto:Vikki Bengtsson, Engeland</a:t>
            </a:r>
            <a:endParaRPr lang="en-GB" altLang="en-US" sz="1800">
              <a:solidFill>
                <a:schemeClr val="bg1"/>
              </a:solidFill>
              <a:latin typeface="Arial" charset="0"/>
            </a:endParaRPr>
          </a:p>
        </p:txBody>
      </p:sp>
      <p:sp>
        <p:nvSpPr>
          <p:cNvPr id="56326" name="TextBox 7"/>
          <p:cNvSpPr txBox="1">
            <a:spLocks noChangeArrowheads="1"/>
          </p:cNvSpPr>
          <p:nvPr/>
        </p:nvSpPr>
        <p:spPr bwMode="auto">
          <a:xfrm>
            <a:off x="611188" y="6165850"/>
            <a:ext cx="36734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Foto:Vikki Bengtsson, Zweden</a:t>
            </a:r>
            <a:endParaRPr lang="en-GB" altLang="en-US" sz="1800">
              <a:solidFill>
                <a:schemeClr val="bg1"/>
              </a:solidFill>
              <a:latin typeface="Arial" charset="0"/>
            </a:endParaRPr>
          </a:p>
        </p:txBody>
      </p:sp>
      <p:sp>
        <p:nvSpPr>
          <p:cNvPr id="56327" name="TextBox 6"/>
          <p:cNvSpPr txBox="1">
            <a:spLocks noChangeArrowheads="1"/>
          </p:cNvSpPr>
          <p:nvPr/>
        </p:nvSpPr>
        <p:spPr bwMode="auto">
          <a:xfrm>
            <a:off x="358775" y="908050"/>
            <a:ext cx="41783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Arial" charset="0"/>
              </a:rPr>
              <a:t>Generatiekloof, bv. veel oude bomen, maar geen jonge</a:t>
            </a:r>
          </a:p>
        </p:txBody>
      </p:sp>
      <p:sp>
        <p:nvSpPr>
          <p:cNvPr id="56328" name="TextBox 7"/>
          <p:cNvSpPr txBox="1">
            <a:spLocks noChangeArrowheads="1"/>
          </p:cNvSpPr>
          <p:nvPr/>
        </p:nvSpPr>
        <p:spPr bwMode="auto">
          <a:xfrm>
            <a:off x="5508625" y="908050"/>
            <a:ext cx="30241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Arial" charset="0"/>
              </a:rPr>
              <a:t>Zware schaduw door omringende bomen</a:t>
            </a:r>
          </a:p>
        </p:txBody>
      </p:sp>
      <p:sp>
        <p:nvSpPr>
          <p:cNvPr id="2" name="Tijdelijke aanduiding voor inhoud 1"/>
          <p:cNvSpPr>
            <a:spLocks noGrp="1"/>
          </p:cNvSpPr>
          <p:nvPr>
            <p:ph sz="half" idx="2"/>
          </p:nvPr>
        </p:nvSpPr>
        <p:spPr/>
        <p:txBody>
          <a:bodyPr/>
          <a:lstStyle/>
          <a:p>
            <a:endParaRPr lang="nl-BE"/>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1246188"/>
            <a:ext cx="4248150" cy="566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6" name="Rectangle 2"/>
          <p:cNvSpPr>
            <a:spLocks noGrp="1" noChangeArrowheads="1"/>
          </p:cNvSpPr>
          <p:nvPr>
            <p:ph type="title"/>
          </p:nvPr>
        </p:nvSpPr>
        <p:spPr>
          <a:xfrm>
            <a:off x="0" y="274638"/>
            <a:ext cx="9036050" cy="1143000"/>
          </a:xfrm>
        </p:spPr>
        <p:txBody>
          <a:bodyPr/>
          <a:lstStyle/>
          <a:p>
            <a:pPr eaLnBrk="1" hangingPunct="1"/>
            <a:r>
              <a:rPr lang="en-GB" altLang="nl-BE" smtClean="0"/>
              <a:t>Waarom zijn veteraanbomen ‘anders’?</a:t>
            </a:r>
          </a:p>
        </p:txBody>
      </p:sp>
      <p:sp>
        <p:nvSpPr>
          <p:cNvPr id="57348" name="Rectangle 3"/>
          <p:cNvSpPr>
            <a:spLocks noGrp="1" noChangeArrowheads="1"/>
          </p:cNvSpPr>
          <p:nvPr>
            <p:ph sz="half" idx="2"/>
          </p:nvPr>
        </p:nvSpPr>
        <p:spPr>
          <a:xfrm>
            <a:off x="5003800" y="1587500"/>
            <a:ext cx="3960813" cy="5180013"/>
          </a:xfrm>
        </p:spPr>
        <p:txBody>
          <a:bodyPr/>
          <a:lstStyle/>
          <a:p>
            <a:pPr eaLnBrk="1" hangingPunct="1">
              <a:lnSpc>
                <a:spcPct val="90000"/>
              </a:lnSpc>
            </a:pPr>
            <a:r>
              <a:rPr lang="en-GB" altLang="nl-BE" smtClean="0"/>
              <a:t>Verminderde groeikracht</a:t>
            </a:r>
          </a:p>
          <a:p>
            <a:pPr eaLnBrk="1" hangingPunct="1">
              <a:lnSpc>
                <a:spcPct val="90000"/>
              </a:lnSpc>
            </a:pPr>
            <a:r>
              <a:rPr lang="en-GB" altLang="nl-BE" smtClean="0"/>
              <a:t>Risico op breuk</a:t>
            </a:r>
          </a:p>
          <a:p>
            <a:pPr eaLnBrk="1" hangingPunct="1">
              <a:lnSpc>
                <a:spcPct val="90000"/>
              </a:lnSpc>
            </a:pPr>
            <a:r>
              <a:rPr lang="en-GB" altLang="nl-BE" smtClean="0"/>
              <a:t>Houtrot</a:t>
            </a:r>
          </a:p>
          <a:p>
            <a:pPr eaLnBrk="1" hangingPunct="1">
              <a:lnSpc>
                <a:spcPct val="90000"/>
              </a:lnSpc>
            </a:pPr>
            <a:r>
              <a:rPr lang="en-GB" altLang="nl-BE" smtClean="0"/>
              <a:t>Kroonreductie</a:t>
            </a:r>
          </a:p>
          <a:p>
            <a:pPr eaLnBrk="1" hangingPunct="1">
              <a:lnSpc>
                <a:spcPct val="90000"/>
              </a:lnSpc>
            </a:pPr>
            <a:r>
              <a:rPr lang="en-GB" altLang="nl-BE" smtClean="0"/>
              <a:t>Gevoelig voor verandering</a:t>
            </a:r>
          </a:p>
          <a:p>
            <a:pPr eaLnBrk="1" hangingPunct="1">
              <a:lnSpc>
                <a:spcPct val="90000"/>
              </a:lnSpc>
            </a:pPr>
            <a:r>
              <a:rPr lang="en-GB" altLang="nl-BE" smtClean="0"/>
              <a:t>Competitief zwakker</a:t>
            </a:r>
          </a:p>
          <a:p>
            <a:pPr eaLnBrk="1" hangingPunct="1">
              <a:lnSpc>
                <a:spcPct val="90000"/>
              </a:lnSpc>
            </a:pPr>
            <a:r>
              <a:rPr lang="en-GB" altLang="nl-BE" smtClean="0"/>
              <a:t>Maar …  met verschillende overlevingsstrategieën</a:t>
            </a:r>
          </a:p>
          <a:p>
            <a:pPr eaLnBrk="1" hangingPunct="1">
              <a:lnSpc>
                <a:spcPct val="90000"/>
              </a:lnSpc>
            </a:pPr>
            <a:endParaRPr lang="en-GB" altLang="nl-BE" sz="2400" smtClean="0"/>
          </a:p>
          <a:p>
            <a:pPr eaLnBrk="1" hangingPunct="1">
              <a:lnSpc>
                <a:spcPct val="90000"/>
              </a:lnSpc>
              <a:buFont typeface="Wingdings" pitchFamily="2" charset="2"/>
              <a:buNone/>
            </a:pPr>
            <a:endParaRPr lang="en-GB" altLang="nl-BE" sz="2400" smtClean="0"/>
          </a:p>
        </p:txBody>
      </p:sp>
      <p:sp>
        <p:nvSpPr>
          <p:cNvPr id="57349" name="TextBox 5"/>
          <p:cNvSpPr txBox="1">
            <a:spLocks noChangeArrowheads="1"/>
          </p:cNvSpPr>
          <p:nvPr/>
        </p:nvSpPr>
        <p:spPr bwMode="auto">
          <a:xfrm>
            <a:off x="901651" y="6404979"/>
            <a:ext cx="42481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600" dirty="0">
                <a:solidFill>
                  <a:schemeClr val="bg1"/>
                </a:solidFill>
                <a:latin typeface="Arial" charset="0"/>
              </a:rPr>
              <a:t>Foto:Vikki Bengtsson, veteraan-eik, </a:t>
            </a:r>
            <a:r>
              <a:rPr lang="sv-SE" altLang="nl-BE" sz="1600" dirty="0" smtClean="0">
                <a:solidFill>
                  <a:schemeClr val="bg1"/>
                </a:solidFill>
                <a:latin typeface="Arial" charset="0"/>
              </a:rPr>
              <a:t>Zweden</a:t>
            </a:r>
            <a:endParaRPr lang="en-GB" altLang="nl-BE" sz="1600" dirty="0">
              <a:solidFill>
                <a:schemeClr val="bg1"/>
              </a:solidFill>
              <a:latin typeface="Arial" charset="0"/>
            </a:endParaRPr>
          </a:p>
        </p:txBody>
      </p:sp>
      <p:sp>
        <p:nvSpPr>
          <p:cNvPr id="2" name="Tijdelijke aanduiding voor inhoud 1"/>
          <p:cNvSpPr>
            <a:spLocks noGrp="1"/>
          </p:cNvSpPr>
          <p:nvPr>
            <p:ph sz="half" idx="1"/>
          </p:nvPr>
        </p:nvSpPr>
        <p:spPr/>
        <p:txBody>
          <a:bodyPr/>
          <a:lstStyle/>
          <a:p>
            <a:endParaRPr lang="nl-BE"/>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457200" y="115888"/>
            <a:ext cx="8229600" cy="1139825"/>
          </a:xfrm>
        </p:spPr>
        <p:txBody>
          <a:bodyPr/>
          <a:lstStyle/>
          <a:p>
            <a:pPr eaLnBrk="1" hangingPunct="1"/>
            <a:r>
              <a:rPr lang="en-GB" altLang="en-US" smtClean="0"/>
              <a:t>Waarom ingrijpen?</a:t>
            </a:r>
          </a:p>
        </p:txBody>
      </p:sp>
      <p:pic>
        <p:nvPicPr>
          <p:cNvPr id="58371" name="Picture 9"/>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1057275" y="1196975"/>
            <a:ext cx="7327900" cy="4905375"/>
          </a:xfrm>
          <a:noFill/>
        </p:spPr>
      </p:pic>
      <p:sp>
        <p:nvSpPr>
          <p:cNvPr id="58372" name="TextBox 7"/>
          <p:cNvSpPr txBox="1">
            <a:spLocks noChangeArrowheads="1"/>
          </p:cNvSpPr>
          <p:nvPr/>
        </p:nvSpPr>
        <p:spPr bwMode="auto">
          <a:xfrm>
            <a:off x="515938" y="6289675"/>
            <a:ext cx="83550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800">
                <a:latin typeface="Arial" charset="0"/>
              </a:rPr>
              <a:t>Volstaan de natuurlijke processen niet?</a:t>
            </a:r>
          </a:p>
        </p:txBody>
      </p:sp>
      <p:sp>
        <p:nvSpPr>
          <p:cNvPr id="58373" name="TextBox 9"/>
          <p:cNvSpPr txBox="1">
            <a:spLocks noChangeArrowheads="1"/>
          </p:cNvSpPr>
          <p:nvPr/>
        </p:nvSpPr>
        <p:spPr bwMode="auto">
          <a:xfrm>
            <a:off x="2627313" y="5732463"/>
            <a:ext cx="4319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Foto:Brian Cleckner, Windsor</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pPr eaLnBrk="1" hangingPunct="1"/>
            <a:r>
              <a:rPr lang="sv-SE" altLang="nl-BE" smtClean="0"/>
              <a:t>Houd rekening met...</a:t>
            </a:r>
            <a:endParaRPr lang="en-GB" altLang="nl-BE" smtClean="0"/>
          </a:p>
        </p:txBody>
      </p:sp>
      <p:pic>
        <p:nvPicPr>
          <p:cNvPr id="59395"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293813" y="1341438"/>
            <a:ext cx="6807200" cy="4525962"/>
          </a:xfrm>
        </p:spPr>
      </p:pic>
      <p:sp>
        <p:nvSpPr>
          <p:cNvPr id="59396" name="Rectangle 3"/>
          <p:cNvSpPr txBox="1">
            <a:spLocks noChangeArrowheads="1"/>
          </p:cNvSpPr>
          <p:nvPr/>
        </p:nvSpPr>
        <p:spPr bwMode="auto">
          <a:xfrm>
            <a:off x="971550" y="6021388"/>
            <a:ext cx="771525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lnSpc>
                <a:spcPct val="90000"/>
              </a:lnSpc>
            </a:pPr>
            <a:r>
              <a:rPr lang="en-GB" altLang="nl-BE"/>
              <a:t>De omgeving – is daar beheer nodig?</a:t>
            </a:r>
            <a:endParaRPr lang="en-GB" altLang="nl-BE" sz="2400"/>
          </a:p>
          <a:p>
            <a:pPr eaLnBrk="1" hangingPunct="1">
              <a:lnSpc>
                <a:spcPct val="90000"/>
              </a:lnSpc>
              <a:buFont typeface="Wingdings" pitchFamily="2" charset="2"/>
              <a:buNone/>
            </a:pPr>
            <a:endParaRPr lang="en-GB" altLang="nl-BE" sz="2400"/>
          </a:p>
        </p:txBody>
      </p:sp>
      <p:sp>
        <p:nvSpPr>
          <p:cNvPr id="59397" name="TextBox 5"/>
          <p:cNvSpPr txBox="1">
            <a:spLocks noChangeArrowheads="1"/>
          </p:cNvSpPr>
          <p:nvPr/>
        </p:nvSpPr>
        <p:spPr bwMode="auto">
          <a:xfrm>
            <a:off x="1403350" y="5435600"/>
            <a:ext cx="66246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Foto:Tom Joye, tamme kastanje in beukenaanplant, Belgium</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6"/>
          <p:cNvSpPr>
            <a:spLocks noGrp="1"/>
          </p:cNvSpPr>
          <p:nvPr>
            <p:ph type="title"/>
          </p:nvPr>
        </p:nvSpPr>
        <p:spPr/>
        <p:txBody>
          <a:bodyPr/>
          <a:lstStyle/>
          <a:p>
            <a:pPr eaLnBrk="1" hangingPunct="1"/>
            <a:r>
              <a:rPr lang="sv-SE" altLang="nl-BE" smtClean="0"/>
              <a:t>Houd rekening met... </a:t>
            </a:r>
            <a:endParaRPr lang="en-GB" altLang="nl-BE" smtClean="0"/>
          </a:p>
        </p:txBody>
      </p:sp>
      <p:pic>
        <p:nvPicPr>
          <p:cNvPr id="60419" name="Picture 3" descr="C:\Users\Vikki\Pictures\Basque Country Oct2011\Artazo_Onati (4).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116013" y="1196975"/>
            <a:ext cx="7127875" cy="4730750"/>
          </a:xfrm>
          <a:noFill/>
        </p:spPr>
      </p:pic>
      <p:sp>
        <p:nvSpPr>
          <p:cNvPr id="60420" name="Rectangle 3"/>
          <p:cNvSpPr txBox="1">
            <a:spLocks noChangeArrowheads="1"/>
          </p:cNvSpPr>
          <p:nvPr/>
        </p:nvSpPr>
        <p:spPr bwMode="auto">
          <a:xfrm>
            <a:off x="323850" y="5949950"/>
            <a:ext cx="8640763"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lnSpc>
                <a:spcPct val="90000"/>
              </a:lnSpc>
            </a:pPr>
            <a:r>
              <a:rPr lang="en-GB" altLang="nl-BE"/>
              <a:t>Vroeger beheer, vroegere breuken, risico op verlies van de boom, zal de boom reageren? </a:t>
            </a:r>
            <a:endParaRPr lang="en-GB" altLang="nl-BE" sz="2400"/>
          </a:p>
        </p:txBody>
      </p:sp>
      <p:sp>
        <p:nvSpPr>
          <p:cNvPr id="60421" name="TextBox 11"/>
          <p:cNvSpPr txBox="1">
            <a:spLocks noChangeArrowheads="1"/>
          </p:cNvSpPr>
          <p:nvPr/>
        </p:nvSpPr>
        <p:spPr bwMode="auto">
          <a:xfrm>
            <a:off x="1331913" y="5508625"/>
            <a:ext cx="6624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Foto:Vikki Bengtsson, overgroeide knotbeuken, Spain</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pPr eaLnBrk="1" hangingPunct="1"/>
            <a:r>
              <a:rPr lang="sv-SE" altLang="nl-BE" smtClean="0"/>
              <a:t>Beheerplanning</a:t>
            </a:r>
            <a:endParaRPr lang="en-GB" altLang="nl-BE" smtClean="0"/>
          </a:p>
        </p:txBody>
      </p:sp>
      <p:sp>
        <p:nvSpPr>
          <p:cNvPr id="61443" name="Text Placeholder 2"/>
          <p:cNvSpPr>
            <a:spLocks noGrp="1"/>
          </p:cNvSpPr>
          <p:nvPr>
            <p:ph sz="half" idx="1"/>
          </p:nvPr>
        </p:nvSpPr>
        <p:spPr>
          <a:xfrm>
            <a:off x="179388" y="1674813"/>
            <a:ext cx="3898900" cy="4527550"/>
          </a:xfrm>
        </p:spPr>
        <p:txBody>
          <a:bodyPr/>
          <a:lstStyle/>
          <a:p>
            <a:pPr eaLnBrk="1" hangingPunct="1">
              <a:lnSpc>
                <a:spcPct val="90000"/>
              </a:lnSpc>
            </a:pPr>
            <a:r>
              <a:rPr lang="en-GB" altLang="nl-BE" smtClean="0"/>
              <a:t>Wat moet er gebeuren?</a:t>
            </a:r>
          </a:p>
          <a:p>
            <a:pPr eaLnBrk="1" hangingPunct="1">
              <a:lnSpc>
                <a:spcPct val="90000"/>
              </a:lnSpc>
            </a:pPr>
            <a:endParaRPr lang="en-GB" altLang="nl-BE" smtClean="0"/>
          </a:p>
          <a:p>
            <a:pPr eaLnBrk="1" hangingPunct="1">
              <a:lnSpc>
                <a:spcPct val="90000"/>
              </a:lnSpc>
            </a:pPr>
            <a:r>
              <a:rPr lang="en-GB" altLang="nl-BE" smtClean="0"/>
              <a:t>Welke technieken kunnen gebruikt worden?</a:t>
            </a:r>
          </a:p>
          <a:p>
            <a:pPr eaLnBrk="1" hangingPunct="1">
              <a:lnSpc>
                <a:spcPct val="90000"/>
              </a:lnSpc>
            </a:pPr>
            <a:endParaRPr lang="en-GB" altLang="nl-BE" smtClean="0"/>
          </a:p>
          <a:p>
            <a:pPr eaLnBrk="1" hangingPunct="1">
              <a:lnSpc>
                <a:spcPct val="90000"/>
              </a:lnSpc>
            </a:pPr>
            <a:r>
              <a:rPr lang="en-GB" altLang="nl-BE" smtClean="0"/>
              <a:t>Langetermijnplanning is noodzakelijk</a:t>
            </a:r>
          </a:p>
        </p:txBody>
      </p:sp>
      <p:pic>
        <p:nvPicPr>
          <p:cNvPr id="61444" name="Content Placeholder 7"/>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067175" y="1341438"/>
            <a:ext cx="4619625" cy="5175250"/>
          </a:xfrm>
        </p:spPr>
      </p:pic>
      <p:sp>
        <p:nvSpPr>
          <p:cNvPr id="61445" name="TextBox 8"/>
          <p:cNvSpPr txBox="1">
            <a:spLocks noChangeArrowheads="1"/>
          </p:cNvSpPr>
          <p:nvPr/>
        </p:nvSpPr>
        <p:spPr bwMode="auto">
          <a:xfrm>
            <a:off x="4211638" y="5878513"/>
            <a:ext cx="4105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Foto:Vikki Bengtsson, beschadiwde knothazelaars, Zweden</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hangingPunct="1"/>
            <a:r>
              <a:rPr lang="en-GB" altLang="en-US" sz="4000" smtClean="0"/>
              <a:t>Vrijstelling</a:t>
            </a:r>
            <a:endParaRPr lang="en-US" altLang="en-US" sz="4000" smtClean="0"/>
          </a:p>
        </p:txBody>
      </p:sp>
      <p:pic>
        <p:nvPicPr>
          <p:cNvPr id="62467" name="Content Placeholder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0563" y="1268413"/>
            <a:ext cx="4003675" cy="534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8" name="TextBox 12"/>
          <p:cNvSpPr txBox="1">
            <a:spLocks noChangeArrowheads="1"/>
          </p:cNvSpPr>
          <p:nvPr/>
        </p:nvSpPr>
        <p:spPr bwMode="auto">
          <a:xfrm>
            <a:off x="4500563" y="6207125"/>
            <a:ext cx="4103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Foto:Vikki Bengtsson, ringen, Zweden</a:t>
            </a:r>
            <a:endParaRPr lang="en-GB" altLang="en-US" sz="1800">
              <a:solidFill>
                <a:schemeClr val="bg1"/>
              </a:solidFill>
              <a:latin typeface="Arial" charset="0"/>
            </a:endParaRPr>
          </a:p>
        </p:txBody>
      </p:sp>
      <p:pic>
        <p:nvPicPr>
          <p:cNvPr id="62469" name="Picture 6" descr="C:\Users\Helen\Photographs\To be catalogued and stored C and ex HD\Spain June 2013\CIMG239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1262063"/>
            <a:ext cx="4032250" cy="538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70" name="TextBox 4"/>
          <p:cNvSpPr txBox="1">
            <a:spLocks noChangeArrowheads="1"/>
          </p:cNvSpPr>
          <p:nvPr/>
        </p:nvSpPr>
        <p:spPr bwMode="auto">
          <a:xfrm>
            <a:off x="395288" y="6237288"/>
            <a:ext cx="4103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Foto:Helen Read</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3360738"/>
            <a:ext cx="5308600" cy="352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1" name="Title 1"/>
          <p:cNvSpPr>
            <a:spLocks noGrp="1"/>
          </p:cNvSpPr>
          <p:nvPr>
            <p:ph type="title"/>
          </p:nvPr>
        </p:nvSpPr>
        <p:spPr/>
        <p:txBody>
          <a:bodyPr/>
          <a:lstStyle/>
          <a:p>
            <a:pPr eaLnBrk="1" hangingPunct="1"/>
            <a:r>
              <a:rPr lang="sv-SE" altLang="en-US" sz="4000" smtClean="0"/>
              <a:t>Beheer van de omgeving </a:t>
            </a:r>
            <a:br>
              <a:rPr lang="sv-SE" altLang="en-US" sz="4000" smtClean="0"/>
            </a:br>
            <a:r>
              <a:rPr lang="sv-SE" altLang="en-US" sz="4000" smtClean="0"/>
              <a:t>van veteraanbomen</a:t>
            </a:r>
            <a:endParaRPr lang="en-GB" altLang="en-US" sz="4000" smtClean="0"/>
          </a:p>
        </p:txBody>
      </p:sp>
      <p:pic>
        <p:nvPicPr>
          <p:cNvPr id="63492" name="Picture 15"/>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a:xfrm>
            <a:off x="15875" y="1484313"/>
            <a:ext cx="4681538" cy="3176587"/>
          </a:xfrm>
          <a:noFill/>
        </p:spPr>
      </p:pic>
      <p:sp>
        <p:nvSpPr>
          <p:cNvPr id="63493" name="TextBox 6"/>
          <p:cNvSpPr txBox="1">
            <a:spLocks noChangeArrowheads="1"/>
          </p:cNvSpPr>
          <p:nvPr/>
        </p:nvSpPr>
        <p:spPr bwMode="auto">
          <a:xfrm>
            <a:off x="3886200" y="6492875"/>
            <a:ext cx="52578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Foto:Vikki Bengtsson, Hatfield Forest, Engeland</a:t>
            </a:r>
            <a:endParaRPr lang="en-GB" altLang="en-US" sz="1800">
              <a:solidFill>
                <a:schemeClr val="bg1"/>
              </a:solidFill>
              <a:latin typeface="Arial" charset="0"/>
            </a:endParaRPr>
          </a:p>
        </p:txBody>
      </p:sp>
      <p:sp>
        <p:nvSpPr>
          <p:cNvPr id="63494" name="TextBox 4"/>
          <p:cNvSpPr txBox="1">
            <a:spLocks noChangeArrowheads="1"/>
          </p:cNvSpPr>
          <p:nvPr/>
        </p:nvSpPr>
        <p:spPr bwMode="auto">
          <a:xfrm>
            <a:off x="0" y="1484313"/>
            <a:ext cx="48244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Foto:Vikki Bengtsson, bomen beschadigd door schapen, Engeland</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1473200"/>
            <a:ext cx="3816350" cy="508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title"/>
          </p:nvPr>
        </p:nvSpPr>
        <p:spPr/>
        <p:txBody>
          <a:bodyPr rtlCol="0">
            <a:normAutofit fontScale="90000"/>
          </a:bodyPr>
          <a:lstStyle/>
          <a:p>
            <a:pPr eaLnBrk="1" fontAlgn="auto" hangingPunct="1">
              <a:spcAft>
                <a:spcPts val="0"/>
              </a:spcAft>
              <a:defRPr/>
            </a:pPr>
            <a:r>
              <a:rPr lang="sv-SE" dirty="0" smtClean="0"/>
              <a:t>Oefening 6: Wat is het </a:t>
            </a:r>
            <a:br>
              <a:rPr lang="sv-SE" dirty="0" smtClean="0"/>
            </a:br>
            <a:r>
              <a:rPr lang="sv-SE" dirty="0" smtClean="0"/>
              <a:t>ideale beheer voor deze bomen?</a:t>
            </a:r>
            <a:endParaRPr lang="en-GB" dirty="0" smtClean="0"/>
          </a:p>
        </p:txBody>
      </p:sp>
      <p:pic>
        <p:nvPicPr>
          <p:cNvPr id="64515" name="Picture 2"/>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a:stretch>
            <a:fillRect/>
          </a:stretch>
        </p:blipFill>
        <p:spPr>
          <a:xfrm>
            <a:off x="250825" y="1600200"/>
            <a:ext cx="4321175" cy="5057775"/>
          </a:xfrm>
          <a:noFill/>
        </p:spPr>
      </p:pic>
      <p:sp>
        <p:nvSpPr>
          <p:cNvPr id="64517" name="TextBox 4"/>
          <p:cNvSpPr txBox="1">
            <a:spLocks noChangeArrowheads="1"/>
          </p:cNvSpPr>
          <p:nvPr/>
        </p:nvSpPr>
        <p:spPr bwMode="auto">
          <a:xfrm>
            <a:off x="684213" y="5949950"/>
            <a:ext cx="38877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Foto:Vikki Bengtsson, Västra Götaland, Zweden</a:t>
            </a:r>
            <a:endParaRPr lang="en-GB" altLang="en-US" sz="1800">
              <a:solidFill>
                <a:schemeClr val="bg1"/>
              </a:solidFill>
              <a:latin typeface="Arial" charset="0"/>
            </a:endParaRPr>
          </a:p>
        </p:txBody>
      </p:sp>
      <p:sp>
        <p:nvSpPr>
          <p:cNvPr id="64518" name="TextBox 6"/>
          <p:cNvSpPr txBox="1">
            <a:spLocks noChangeArrowheads="1"/>
          </p:cNvSpPr>
          <p:nvPr/>
        </p:nvSpPr>
        <p:spPr bwMode="auto">
          <a:xfrm>
            <a:off x="5076825" y="5949950"/>
            <a:ext cx="38877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Foto:Vikki Bengtsson, Östergötland, Zweden</a:t>
            </a:r>
            <a:endParaRPr lang="en-GB" altLang="en-US" sz="1800">
              <a:solidFill>
                <a:schemeClr val="bg1"/>
              </a:solidFill>
              <a:latin typeface="Arial" charset="0"/>
            </a:endParaRPr>
          </a:p>
        </p:txBody>
      </p:sp>
      <p:sp>
        <p:nvSpPr>
          <p:cNvPr id="2" name="Tijdelijke aanduiding voor inhoud 1"/>
          <p:cNvSpPr>
            <a:spLocks noGrp="1"/>
          </p:cNvSpPr>
          <p:nvPr>
            <p:ph sz="half" idx="2"/>
          </p:nvPr>
        </p:nvSpPr>
        <p:spPr/>
        <p:txBody>
          <a:bodyPr/>
          <a:lstStyle/>
          <a:p>
            <a:endParaRPr lang="nl-BE"/>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468313" y="188913"/>
            <a:ext cx="8229600" cy="1143000"/>
          </a:xfrm>
        </p:spPr>
        <p:txBody>
          <a:bodyPr/>
          <a:lstStyle/>
          <a:p>
            <a:pPr eaLnBrk="1" hangingPunct="1"/>
            <a:r>
              <a:rPr lang="sv-SE" altLang="en-US" smtClean="0"/>
              <a:t>Snoeitechnieken</a:t>
            </a:r>
            <a:endParaRPr lang="en-GB" altLang="en-US" smtClean="0"/>
          </a:p>
        </p:txBody>
      </p:sp>
      <p:pic>
        <p:nvPicPr>
          <p:cNvPr id="6553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268413"/>
            <a:ext cx="4068763" cy="542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0" name="TextBox 4"/>
          <p:cNvSpPr txBox="1">
            <a:spLocks noChangeArrowheads="1"/>
          </p:cNvSpPr>
          <p:nvPr/>
        </p:nvSpPr>
        <p:spPr bwMode="auto">
          <a:xfrm>
            <a:off x="323850" y="5949950"/>
            <a:ext cx="4032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Foto:Vikki Bengtsson, Östergötland, Zweden</a:t>
            </a:r>
            <a:endParaRPr lang="en-GB" altLang="en-US" sz="1800">
              <a:solidFill>
                <a:schemeClr val="bg1"/>
              </a:solidFill>
              <a:latin typeface="Arial" charset="0"/>
            </a:endParaRPr>
          </a:p>
        </p:txBody>
      </p:sp>
      <p:pic>
        <p:nvPicPr>
          <p:cNvPr id="65541" name="Picture 3" descr="004_N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363" y="1125538"/>
            <a:ext cx="3673475" cy="549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2" name="Line 4"/>
          <p:cNvSpPr>
            <a:spLocks noChangeShapeType="1"/>
          </p:cNvSpPr>
          <p:nvPr/>
        </p:nvSpPr>
        <p:spPr bwMode="auto">
          <a:xfrm flipV="1">
            <a:off x="5799138" y="2097088"/>
            <a:ext cx="501650" cy="5016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5543" name="Freeform 5"/>
          <p:cNvSpPr>
            <a:spLocks/>
          </p:cNvSpPr>
          <p:nvPr/>
        </p:nvSpPr>
        <p:spPr bwMode="auto">
          <a:xfrm>
            <a:off x="5799138" y="2036763"/>
            <a:ext cx="2254250" cy="1260475"/>
          </a:xfrm>
          <a:custGeom>
            <a:avLst/>
            <a:gdLst>
              <a:gd name="T0" fmla="*/ 0 w 1421"/>
              <a:gd name="T1" fmla="*/ 2147483647 h 794"/>
              <a:gd name="T2" fmla="*/ 2147483647 w 1421"/>
              <a:gd name="T3" fmla="*/ 2147483647 h 794"/>
              <a:gd name="T4" fmla="*/ 2147483647 w 1421"/>
              <a:gd name="T5" fmla="*/ 2147483647 h 794"/>
              <a:gd name="T6" fmla="*/ 2147483647 w 1421"/>
              <a:gd name="T7" fmla="*/ 2147483647 h 794"/>
              <a:gd name="T8" fmla="*/ 0 60000 65536"/>
              <a:gd name="T9" fmla="*/ 0 60000 65536"/>
              <a:gd name="T10" fmla="*/ 0 60000 65536"/>
              <a:gd name="T11" fmla="*/ 0 60000 65536"/>
              <a:gd name="T12" fmla="*/ 0 w 1421"/>
              <a:gd name="T13" fmla="*/ 0 h 794"/>
              <a:gd name="T14" fmla="*/ 1421 w 1421"/>
              <a:gd name="T15" fmla="*/ 794 h 794"/>
            </a:gdLst>
            <a:ahLst/>
            <a:cxnLst>
              <a:cxn ang="T8">
                <a:pos x="T0" y="T1"/>
              </a:cxn>
              <a:cxn ang="T9">
                <a:pos x="T2" y="T3"/>
              </a:cxn>
              <a:cxn ang="T10">
                <a:pos x="T4" y="T5"/>
              </a:cxn>
              <a:cxn ang="T11">
                <a:pos x="T6" y="T7"/>
              </a:cxn>
            </a:cxnLst>
            <a:rect l="T12" t="T13" r="T14" b="T15"/>
            <a:pathLst>
              <a:path w="1421" h="794">
                <a:moveTo>
                  <a:pt x="0" y="446"/>
                </a:moveTo>
                <a:cubicBezTo>
                  <a:pt x="120" y="223"/>
                  <a:pt x="241" y="0"/>
                  <a:pt x="453" y="38"/>
                </a:cubicBezTo>
                <a:cubicBezTo>
                  <a:pt x="665" y="76"/>
                  <a:pt x="1119" y="552"/>
                  <a:pt x="1270" y="673"/>
                </a:cubicBezTo>
                <a:cubicBezTo>
                  <a:pt x="1421" y="794"/>
                  <a:pt x="1390" y="779"/>
                  <a:pt x="1360" y="764"/>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a:lstStyle/>
          <a:p>
            <a:endParaRPr lang="nl-BE"/>
          </a:p>
        </p:txBody>
      </p:sp>
      <p:sp>
        <p:nvSpPr>
          <p:cNvPr id="65544" name="Line 8"/>
          <p:cNvSpPr>
            <a:spLocks noChangeShapeType="1"/>
          </p:cNvSpPr>
          <p:nvPr/>
        </p:nvSpPr>
        <p:spPr bwMode="auto">
          <a:xfrm flipH="1" flipV="1">
            <a:off x="7308850" y="2166938"/>
            <a:ext cx="361950" cy="7937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5545" name="Line 9"/>
          <p:cNvSpPr>
            <a:spLocks noChangeShapeType="1"/>
          </p:cNvSpPr>
          <p:nvPr/>
        </p:nvSpPr>
        <p:spPr bwMode="auto">
          <a:xfrm flipV="1">
            <a:off x="5799138" y="2598738"/>
            <a:ext cx="501650" cy="3619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5546" name="Line 10"/>
          <p:cNvSpPr>
            <a:spLocks noChangeShapeType="1"/>
          </p:cNvSpPr>
          <p:nvPr/>
        </p:nvSpPr>
        <p:spPr bwMode="auto">
          <a:xfrm flipV="1">
            <a:off x="6446838" y="2455863"/>
            <a:ext cx="647700" cy="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5547" name="Line 11"/>
          <p:cNvSpPr>
            <a:spLocks noChangeShapeType="1"/>
          </p:cNvSpPr>
          <p:nvPr/>
        </p:nvSpPr>
        <p:spPr bwMode="auto">
          <a:xfrm>
            <a:off x="7237413" y="2671763"/>
            <a:ext cx="431800" cy="64770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5548" name="Line 12"/>
          <p:cNvSpPr>
            <a:spLocks noChangeShapeType="1"/>
          </p:cNvSpPr>
          <p:nvPr/>
        </p:nvSpPr>
        <p:spPr bwMode="auto">
          <a:xfrm flipV="1">
            <a:off x="5870575" y="3033713"/>
            <a:ext cx="501650" cy="358775"/>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5549" name="Line 13"/>
          <p:cNvSpPr>
            <a:spLocks noChangeShapeType="1"/>
          </p:cNvSpPr>
          <p:nvPr/>
        </p:nvSpPr>
        <p:spPr bwMode="auto">
          <a:xfrm flipV="1">
            <a:off x="6446838" y="2960688"/>
            <a:ext cx="647700" cy="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5550" name="Line 14"/>
          <p:cNvSpPr>
            <a:spLocks noChangeShapeType="1"/>
          </p:cNvSpPr>
          <p:nvPr/>
        </p:nvSpPr>
        <p:spPr bwMode="auto">
          <a:xfrm>
            <a:off x="7235825" y="3103563"/>
            <a:ext cx="361950" cy="5778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5551" name="Text Box 15"/>
          <p:cNvSpPr txBox="1">
            <a:spLocks noChangeArrowheads="1"/>
          </p:cNvSpPr>
          <p:nvPr/>
        </p:nvSpPr>
        <p:spPr bwMode="auto">
          <a:xfrm>
            <a:off x="4860925" y="2528888"/>
            <a:ext cx="10810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50000"/>
              </a:spcBef>
              <a:buClr>
                <a:schemeClr val="bg2"/>
              </a:buClr>
              <a:buSzPct val="120000"/>
              <a:buFont typeface="Times" charset="0"/>
              <a:buNone/>
            </a:pPr>
            <a:r>
              <a:rPr lang="en-GB" altLang="en-US" sz="1400">
                <a:solidFill>
                  <a:srgbClr val="000000"/>
                </a:solidFill>
                <a:latin typeface="Arial" charset="0"/>
              </a:rPr>
              <a:t>2de snoei</a:t>
            </a:r>
          </a:p>
        </p:txBody>
      </p:sp>
      <p:sp>
        <p:nvSpPr>
          <p:cNvPr id="65552" name="Text Box 16"/>
          <p:cNvSpPr txBox="1">
            <a:spLocks noChangeArrowheads="1"/>
          </p:cNvSpPr>
          <p:nvPr/>
        </p:nvSpPr>
        <p:spPr bwMode="auto">
          <a:xfrm>
            <a:off x="4932363" y="2887663"/>
            <a:ext cx="1117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50000"/>
              </a:spcBef>
              <a:buClr>
                <a:schemeClr val="bg2"/>
              </a:buClr>
              <a:buSzPct val="120000"/>
              <a:buFont typeface="Times" charset="0"/>
              <a:buNone/>
            </a:pPr>
            <a:r>
              <a:rPr lang="en-GB" altLang="en-US" sz="1400">
                <a:solidFill>
                  <a:srgbClr val="000000"/>
                </a:solidFill>
                <a:latin typeface="Arial" charset="0"/>
              </a:rPr>
              <a:t>3de snoei</a:t>
            </a:r>
          </a:p>
        </p:txBody>
      </p:sp>
      <p:sp>
        <p:nvSpPr>
          <p:cNvPr id="65553" name="Text Box 17"/>
          <p:cNvSpPr txBox="1">
            <a:spLocks noChangeArrowheads="1"/>
          </p:cNvSpPr>
          <p:nvPr/>
        </p:nvSpPr>
        <p:spPr bwMode="auto">
          <a:xfrm>
            <a:off x="4932363" y="3249613"/>
            <a:ext cx="12969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50000"/>
              </a:spcBef>
              <a:buClr>
                <a:schemeClr val="bg2"/>
              </a:buClr>
              <a:buSzPct val="120000"/>
              <a:buFont typeface="Times" charset="0"/>
              <a:buNone/>
            </a:pPr>
            <a:r>
              <a:rPr lang="en-GB" altLang="en-US" sz="1400">
                <a:solidFill>
                  <a:srgbClr val="000000"/>
                </a:solidFill>
                <a:latin typeface="Arial" charset="0"/>
              </a:rPr>
              <a:t>4de snoei</a:t>
            </a:r>
          </a:p>
        </p:txBody>
      </p:sp>
      <p:sp>
        <p:nvSpPr>
          <p:cNvPr id="65554" name="TextBox 21"/>
          <p:cNvSpPr txBox="1">
            <a:spLocks noChangeArrowheads="1"/>
          </p:cNvSpPr>
          <p:nvPr/>
        </p:nvSpPr>
        <p:spPr bwMode="auto">
          <a:xfrm>
            <a:off x="5003800" y="6021388"/>
            <a:ext cx="3529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Foto:Vikki Bengtsson, Hatfield Forest, Engeland</a:t>
            </a:r>
            <a:endParaRPr lang="en-GB" altLang="en-US" sz="1800">
              <a:solidFill>
                <a:schemeClr val="bg1"/>
              </a:solidFill>
              <a:latin typeface="Arial" charset="0"/>
            </a:endParaRPr>
          </a:p>
        </p:txBody>
      </p:sp>
      <p:sp>
        <p:nvSpPr>
          <p:cNvPr id="65555" name="Line 7"/>
          <p:cNvSpPr>
            <a:spLocks noChangeShapeType="1"/>
          </p:cNvSpPr>
          <p:nvPr/>
        </p:nvSpPr>
        <p:spPr bwMode="auto">
          <a:xfrm>
            <a:off x="6443663" y="2060575"/>
            <a:ext cx="647700" cy="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a:xfrm>
            <a:off x="468313" y="404813"/>
            <a:ext cx="8229600" cy="1139825"/>
          </a:xfrm>
        </p:spPr>
        <p:txBody>
          <a:bodyPr/>
          <a:lstStyle/>
          <a:p>
            <a:pPr eaLnBrk="1" hangingPunct="1"/>
            <a:r>
              <a:rPr lang="sv-SE" altLang="en-US" sz="4000" smtClean="0"/>
              <a:t>Denk aan toekomstige </a:t>
            </a:r>
            <a:br>
              <a:rPr lang="sv-SE" altLang="en-US" sz="4000" smtClean="0"/>
            </a:br>
            <a:r>
              <a:rPr lang="sv-SE" altLang="en-US" sz="4000" smtClean="0"/>
              <a:t>generaties veteraanbomen</a:t>
            </a:r>
            <a:endParaRPr lang="en-GB" altLang="en-US" sz="4000" smtClean="0"/>
          </a:p>
        </p:txBody>
      </p:sp>
      <p:pic>
        <p:nvPicPr>
          <p:cNvPr id="66563" name="Content Placeholder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76375" y="1773238"/>
            <a:ext cx="6765925" cy="507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996" name="TextBox 7"/>
          <p:cNvSpPr txBox="1">
            <a:spLocks noChangeArrowheads="1"/>
          </p:cNvSpPr>
          <p:nvPr/>
        </p:nvSpPr>
        <p:spPr bwMode="auto">
          <a:xfrm>
            <a:off x="1476375" y="1773238"/>
            <a:ext cx="4525963" cy="369887"/>
          </a:xfrm>
          <a:prstGeom prst="rect">
            <a:avLst/>
          </a:prstGeom>
          <a:solidFill>
            <a:schemeClr val="bg1">
              <a:lumMod val="6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sv-SE" altLang="en-US" sz="1800" dirty="0">
                <a:solidFill>
                  <a:schemeClr val="bg1"/>
                </a:solidFill>
                <a:latin typeface="Arial" charset="0"/>
              </a:rPr>
              <a:t>F</a:t>
            </a:r>
            <a:r>
              <a:rPr lang="sv-SE" altLang="en-US" sz="1800" dirty="0" smtClean="0">
                <a:solidFill>
                  <a:schemeClr val="bg1"/>
                </a:solidFill>
                <a:latin typeface="Arial" charset="0"/>
              </a:rPr>
              <a:t>oto:Chris Knapman, Schotland</a:t>
            </a:r>
            <a:endParaRPr lang="en-GB" altLang="en-US" sz="1800" dirty="0" smtClean="0">
              <a:solidFill>
                <a:schemeClr val="bg1"/>
              </a:solidFill>
              <a:latin typeface="Arial" charset="0"/>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a:xfrm>
            <a:off x="457200" y="5516563"/>
            <a:ext cx="8229600" cy="1139825"/>
          </a:xfrm>
          <a:prstGeom prst="rect">
            <a:avLst/>
          </a:prstGeom>
          <a:solidFill>
            <a:schemeClr val="tx1">
              <a:alpha val="49000"/>
            </a:schemeClr>
          </a:solidFill>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pPr>
              <a:defRPr/>
            </a:pPr>
            <a:r>
              <a:rPr lang="sv-SE" kern="0" dirty="0" smtClean="0">
                <a:solidFill>
                  <a:schemeClr val="bg1"/>
                </a:solidFill>
                <a:effectLst/>
              </a:rPr>
              <a:t>Vragen?</a:t>
            </a:r>
            <a:endParaRPr lang="en-GB" kern="0" dirty="0">
              <a:solidFill>
                <a:schemeClr val="bg1"/>
              </a:solidFill>
              <a:effectLst/>
            </a:endParaRPr>
          </a:p>
        </p:txBody>
      </p:sp>
      <p:sp>
        <p:nvSpPr>
          <p:cNvPr id="67588" name="TextBox 3"/>
          <p:cNvSpPr txBox="1">
            <a:spLocks noChangeArrowheads="1"/>
          </p:cNvSpPr>
          <p:nvPr/>
        </p:nvSpPr>
        <p:spPr bwMode="auto">
          <a:xfrm>
            <a:off x="4763" y="115888"/>
            <a:ext cx="4751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 Vikki Bengtsson , Windsor, Engeland</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a:xfrm>
            <a:off x="457200" y="277813"/>
            <a:ext cx="8507413" cy="1139825"/>
          </a:xfrm>
        </p:spPr>
        <p:txBody>
          <a:bodyPr/>
          <a:lstStyle/>
          <a:p>
            <a:pPr eaLnBrk="1" hangingPunct="1"/>
            <a:r>
              <a:rPr lang="sv-SE" altLang="nl-BE" smtClean="0"/>
              <a:t>Bescherming voor onze oude bomen</a:t>
            </a:r>
            <a:endParaRPr lang="en-GB" altLang="nl-BE" smtClean="0"/>
          </a:p>
        </p:txBody>
      </p:sp>
      <p:sp>
        <p:nvSpPr>
          <p:cNvPr id="3" name="Text Placeholder 2"/>
          <p:cNvSpPr>
            <a:spLocks noGrp="1"/>
          </p:cNvSpPr>
          <p:nvPr>
            <p:ph type="body" sz="half" idx="1"/>
          </p:nvPr>
        </p:nvSpPr>
        <p:spPr>
          <a:xfrm>
            <a:off x="179388" y="1600200"/>
            <a:ext cx="4176712" cy="4997450"/>
          </a:xfrm>
        </p:spPr>
        <p:txBody>
          <a:bodyPr rtlCol="0">
            <a:normAutofit fontScale="85000" lnSpcReduction="10000"/>
          </a:bodyPr>
          <a:lstStyle/>
          <a:p>
            <a:pPr marL="0" indent="0" eaLnBrk="1" fontAlgn="auto" hangingPunct="1">
              <a:spcAft>
                <a:spcPts val="0"/>
              </a:spcAft>
              <a:buFont typeface="Arial" pitchFamily="34" charset="0"/>
              <a:buNone/>
              <a:defRPr/>
            </a:pPr>
            <a:r>
              <a:rPr lang="sv-SE" dirty="0" smtClean="0"/>
              <a:t>Middeleeuwse eiken kogge uit het Deurganckdok in Antwerpen, terecht  beschermd als monument</a:t>
            </a:r>
          </a:p>
          <a:p>
            <a:pPr marL="0" indent="0" eaLnBrk="1" fontAlgn="auto" hangingPunct="1">
              <a:spcAft>
                <a:spcPts val="0"/>
              </a:spcAft>
              <a:buFont typeface="Wingdings" pitchFamily="2" charset="2"/>
              <a:buNone/>
              <a:defRPr/>
            </a:pPr>
            <a:endParaRPr lang="sv-SE" dirty="0" smtClean="0"/>
          </a:p>
          <a:p>
            <a:pPr marL="0" indent="0" eaLnBrk="1" fontAlgn="auto" hangingPunct="1">
              <a:spcAft>
                <a:spcPts val="0"/>
              </a:spcAft>
              <a:buFont typeface="Wingdings" pitchFamily="2" charset="2"/>
              <a:buNone/>
              <a:defRPr/>
            </a:pPr>
            <a:r>
              <a:rPr lang="sv-SE" dirty="0" smtClean="0"/>
              <a:t>MAAR</a:t>
            </a:r>
          </a:p>
          <a:p>
            <a:pPr eaLnBrk="1" fontAlgn="auto" hangingPunct="1">
              <a:spcAft>
                <a:spcPts val="0"/>
              </a:spcAft>
              <a:buFont typeface="Arial" pitchFamily="34" charset="0"/>
              <a:buChar char="•"/>
              <a:defRPr/>
            </a:pPr>
            <a:endParaRPr lang="sv-SE" dirty="0" smtClean="0"/>
          </a:p>
          <a:p>
            <a:pPr marL="0" indent="0" eaLnBrk="1" fontAlgn="auto" hangingPunct="1">
              <a:spcAft>
                <a:spcPts val="0"/>
              </a:spcAft>
              <a:buFont typeface="Arial" pitchFamily="34" charset="0"/>
              <a:buNone/>
              <a:defRPr/>
            </a:pPr>
            <a:r>
              <a:rPr lang="sv-SE" dirty="0" smtClean="0"/>
              <a:t>Levende oude bomen, soms ouder dan dit schip, verdienen even grote waardering!</a:t>
            </a:r>
          </a:p>
        </p:txBody>
      </p:sp>
      <p:pic>
        <p:nvPicPr>
          <p:cNvPr id="68612" name="Picture 2"/>
          <p:cNvPicPr>
            <a:picLocks noChangeAspect="1" noChangeArrowheads="1"/>
          </p:cNvPicPr>
          <p:nvPr/>
        </p:nvPicPr>
        <p:blipFill>
          <a:blip r:embed="rId3">
            <a:extLst>
              <a:ext uri="{28A0092B-C50C-407E-A947-70E740481C1C}">
                <a14:useLocalDpi xmlns:a14="http://schemas.microsoft.com/office/drawing/2010/main" val="0"/>
              </a:ext>
            </a:extLst>
          </a:blip>
          <a:srcRect r="11176"/>
          <a:stretch>
            <a:fillRect/>
          </a:stretch>
        </p:blipFill>
        <p:spPr bwMode="auto">
          <a:xfrm>
            <a:off x="4535488" y="3284538"/>
            <a:ext cx="4456112" cy="333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3" name="Picture 8" descr="https://www.onroerenderfgoed.be/images/uploads/projects/100322_kogge_1.jpg"/>
          <p:cNvPicPr>
            <a:picLocks noChangeAspect="1" noChangeArrowheads="1"/>
          </p:cNvPicPr>
          <p:nvPr/>
        </p:nvPicPr>
        <p:blipFill>
          <a:blip r:embed="rId4">
            <a:extLst>
              <a:ext uri="{28A0092B-C50C-407E-A947-70E740481C1C}">
                <a14:useLocalDpi xmlns:a14="http://schemas.microsoft.com/office/drawing/2010/main" val="0"/>
              </a:ext>
            </a:extLst>
          </a:blip>
          <a:srcRect l="671" t="284" b="33325"/>
          <a:stretch>
            <a:fillRect/>
          </a:stretch>
        </p:blipFill>
        <p:spPr bwMode="auto">
          <a:xfrm>
            <a:off x="4535488" y="1371600"/>
            <a:ext cx="4462462"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4" name="TextBox 5"/>
          <p:cNvSpPr txBox="1">
            <a:spLocks noChangeArrowheads="1"/>
          </p:cNvSpPr>
          <p:nvPr/>
        </p:nvSpPr>
        <p:spPr bwMode="auto">
          <a:xfrm>
            <a:off x="4584700" y="3302000"/>
            <a:ext cx="50419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 Vikki Bengtsson , Zweden</a:t>
            </a:r>
            <a:endParaRPr lang="en-GB" altLang="nl-BE" sz="1800">
              <a:solidFill>
                <a:schemeClr val="bg1"/>
              </a:solidFill>
              <a:latin typeface="Arial" charset="0"/>
            </a:endParaRPr>
          </a:p>
        </p:txBody>
      </p:sp>
      <p:sp>
        <p:nvSpPr>
          <p:cNvPr id="68615" name="TextBox 5"/>
          <p:cNvSpPr txBox="1">
            <a:spLocks noChangeArrowheads="1"/>
          </p:cNvSpPr>
          <p:nvPr/>
        </p:nvSpPr>
        <p:spPr bwMode="auto">
          <a:xfrm>
            <a:off x="4584700" y="2860675"/>
            <a:ext cx="50419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 Agentschap Erfgoed</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p:txBody>
          <a:bodyPr/>
          <a:lstStyle/>
          <a:p>
            <a:pPr eaLnBrk="1" hangingPunct="1"/>
            <a:r>
              <a:rPr lang="sv-SE" altLang="en-US" smtClean="0"/>
              <a:t>Wetgeving en subsidies</a:t>
            </a:r>
            <a:endParaRPr lang="en-GB" altLang="en-US" smtClean="0"/>
          </a:p>
        </p:txBody>
      </p:sp>
      <p:sp>
        <p:nvSpPr>
          <p:cNvPr id="69635" name="Content Placeholder 1"/>
          <p:cNvSpPr>
            <a:spLocks noGrp="1"/>
          </p:cNvSpPr>
          <p:nvPr>
            <p:ph sz="half" idx="1"/>
          </p:nvPr>
        </p:nvSpPr>
        <p:spPr/>
        <p:txBody>
          <a:bodyPr/>
          <a:lstStyle/>
          <a:p>
            <a:pPr eaLnBrk="1" hangingPunct="1"/>
            <a:r>
              <a:rPr lang="sv-SE" altLang="en-US" smtClean="0"/>
              <a:t>Zie handout</a:t>
            </a:r>
          </a:p>
          <a:p>
            <a:pPr eaLnBrk="1" hangingPunct="1"/>
            <a:endParaRPr lang="sv-SE" altLang="en-US" smtClean="0"/>
          </a:p>
          <a:p>
            <a:pPr eaLnBrk="1" hangingPunct="1"/>
            <a:r>
              <a:rPr lang="sv-SE" altLang="en-US" smtClean="0"/>
              <a:t>Video over risicobeheer</a:t>
            </a:r>
            <a:endParaRPr lang="en-GB" altLang="en-US" smtClean="0"/>
          </a:p>
        </p:txBody>
      </p:sp>
      <p:pic>
        <p:nvPicPr>
          <p:cNvPr id="69636"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859338" y="1216025"/>
            <a:ext cx="3457575" cy="5165725"/>
          </a:xfrm>
        </p:spPr>
      </p:pic>
      <p:sp>
        <p:nvSpPr>
          <p:cNvPr id="69637" name="TextBox 4"/>
          <p:cNvSpPr txBox="1">
            <a:spLocks noChangeArrowheads="1"/>
          </p:cNvSpPr>
          <p:nvPr/>
        </p:nvSpPr>
        <p:spPr bwMode="auto">
          <a:xfrm>
            <a:off x="5076825" y="6443663"/>
            <a:ext cx="3095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800">
                <a:latin typeface="Arial" charset="0"/>
              </a:rPr>
              <a:t>Photo: BrianCleckner, UK</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457200" y="260350"/>
            <a:ext cx="8229600" cy="1139825"/>
          </a:xfrm>
        </p:spPr>
        <p:txBody>
          <a:bodyPr/>
          <a:lstStyle/>
          <a:p>
            <a:pPr eaLnBrk="1" hangingPunct="1"/>
            <a:r>
              <a:rPr lang="en-GB" altLang="nl-BE" sz="4000" smtClean="0"/>
              <a:t>Veteraanbomen - conclusies</a:t>
            </a:r>
            <a:endParaRPr lang="en-US" altLang="nl-BE" sz="4000" smtClean="0"/>
          </a:p>
        </p:txBody>
      </p:sp>
      <p:sp>
        <p:nvSpPr>
          <p:cNvPr id="104451" name="Rectangle 3"/>
          <p:cNvSpPr>
            <a:spLocks noGrp="1" noChangeArrowheads="1"/>
          </p:cNvSpPr>
          <p:nvPr>
            <p:ph sz="half" idx="1"/>
          </p:nvPr>
        </p:nvSpPr>
        <p:spPr>
          <a:xfrm>
            <a:off x="457200" y="1600200"/>
            <a:ext cx="4186238" cy="4525963"/>
          </a:xfrm>
        </p:spPr>
        <p:txBody>
          <a:bodyPr rtlCol="0">
            <a:normAutofit lnSpcReduction="10000"/>
          </a:bodyPr>
          <a:lstStyle/>
          <a:p>
            <a:pPr eaLnBrk="1" fontAlgn="auto" hangingPunct="1">
              <a:lnSpc>
                <a:spcPct val="80000"/>
              </a:lnSpc>
              <a:spcAft>
                <a:spcPts val="0"/>
              </a:spcAft>
              <a:buFont typeface="Arial" pitchFamily="34" charset="0"/>
              <a:buChar char="•"/>
              <a:defRPr/>
            </a:pPr>
            <a:r>
              <a:rPr lang="en-GB" smtClean="0"/>
              <a:t>Biodiversiteit</a:t>
            </a:r>
          </a:p>
          <a:p>
            <a:pPr eaLnBrk="1" fontAlgn="auto" hangingPunct="1">
              <a:lnSpc>
                <a:spcPct val="80000"/>
              </a:lnSpc>
              <a:spcAft>
                <a:spcPts val="0"/>
              </a:spcAft>
              <a:buFont typeface="Arial" pitchFamily="34" charset="0"/>
              <a:buChar char="•"/>
              <a:defRPr/>
            </a:pPr>
            <a:r>
              <a:rPr lang="en-GB" smtClean="0"/>
              <a:t>Verouderingsproces en natuurlijke processen zijn zeer belangrijk</a:t>
            </a:r>
          </a:p>
          <a:p>
            <a:pPr eaLnBrk="1" fontAlgn="auto" hangingPunct="1">
              <a:lnSpc>
                <a:spcPct val="80000"/>
              </a:lnSpc>
              <a:spcAft>
                <a:spcPts val="0"/>
              </a:spcAft>
              <a:buFont typeface="Arial" pitchFamily="34" charset="0"/>
              <a:buChar char="•"/>
              <a:defRPr/>
            </a:pPr>
            <a:r>
              <a:rPr lang="en-GB" smtClean="0"/>
              <a:t>Veteraanbomen hebben ruimte nodig</a:t>
            </a:r>
          </a:p>
          <a:p>
            <a:pPr eaLnBrk="1" fontAlgn="auto" hangingPunct="1">
              <a:lnSpc>
                <a:spcPct val="80000"/>
              </a:lnSpc>
              <a:spcAft>
                <a:spcPts val="0"/>
              </a:spcAft>
              <a:buFont typeface="Arial" pitchFamily="34" charset="0"/>
              <a:buChar char="•"/>
              <a:defRPr/>
            </a:pPr>
            <a:r>
              <a:rPr lang="en-GB" smtClean="0"/>
              <a:t>Plan en beheer terughoudend</a:t>
            </a:r>
          </a:p>
          <a:p>
            <a:pPr eaLnBrk="1" fontAlgn="auto" hangingPunct="1">
              <a:lnSpc>
                <a:spcPct val="80000"/>
              </a:lnSpc>
              <a:spcAft>
                <a:spcPts val="0"/>
              </a:spcAft>
              <a:buFont typeface="Arial" pitchFamily="34" charset="0"/>
              <a:buChar char="•"/>
              <a:defRPr/>
            </a:pPr>
            <a:r>
              <a:rPr lang="en-GB" smtClean="0"/>
              <a:t>Langetermijnplanning is noodzakelijk</a:t>
            </a:r>
          </a:p>
          <a:p>
            <a:pPr eaLnBrk="1" fontAlgn="auto" hangingPunct="1">
              <a:lnSpc>
                <a:spcPct val="80000"/>
              </a:lnSpc>
              <a:spcAft>
                <a:spcPts val="0"/>
              </a:spcAft>
              <a:buFont typeface="Arial" pitchFamily="34" charset="0"/>
              <a:buChar char="•"/>
              <a:defRPr/>
            </a:pPr>
            <a:r>
              <a:rPr lang="nl-BE" smtClean="0"/>
              <a:t>Bescherm bomen voor de toekomst</a:t>
            </a:r>
            <a:endParaRPr lang="en-GB" smtClean="0"/>
          </a:p>
        </p:txBody>
      </p:sp>
      <p:pic>
        <p:nvPicPr>
          <p:cNvPr id="70660" name="Picture 6" descr="C:\Users\Helen\Photographs\Trees\Trees - spain\Photos for Spanish book\Pretty\Gorbeia Uribe Samuels trees 07 +A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3638" y="1268413"/>
            <a:ext cx="3552825" cy="532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1" name="TextBox 4"/>
          <p:cNvSpPr txBox="1">
            <a:spLocks noChangeArrowheads="1"/>
          </p:cNvSpPr>
          <p:nvPr/>
        </p:nvSpPr>
        <p:spPr bwMode="auto">
          <a:xfrm>
            <a:off x="4973638" y="6229350"/>
            <a:ext cx="3990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solidFill>
                  <a:schemeClr val="bg1"/>
                </a:solidFill>
                <a:latin typeface="Arial" charset="0"/>
              </a:rPr>
              <a:t>Foto: Helen Read, Spanje</a:t>
            </a:r>
            <a:endParaRPr lang="en-GB" altLang="nl-BE"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sv-SE" dirty="0" smtClean="0"/>
              <a:t>Verdere informatie</a:t>
            </a:r>
            <a:r>
              <a:rPr lang="en-GB" dirty="0"/>
              <a:t/>
            </a:r>
            <a:br>
              <a:rPr lang="en-GB" dirty="0"/>
            </a:br>
            <a:endParaRPr lang="en-GB" dirty="0"/>
          </a:p>
        </p:txBody>
      </p:sp>
      <p:pic>
        <p:nvPicPr>
          <p:cNvPr id="71683"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5148263" y="1412875"/>
            <a:ext cx="3384550" cy="4818063"/>
          </a:xfrm>
        </p:spPr>
      </p:pic>
      <p:pic>
        <p:nvPicPr>
          <p:cNvPr id="71684" name="Picture 7" descr="D:\Gebruikersgegevens\joyeto\Documents\PROJECTEN\ANB\boek 'het beheer van veteraanbomen'\layout\finale HR-versie (met snijlijnen)\cover_veteraanbomen_H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0113" y="1412875"/>
            <a:ext cx="3367087"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lstStyle/>
          <a:p>
            <a:pPr eaLnBrk="1" hangingPunct="1"/>
            <a:r>
              <a:rPr lang="nl-BE" altLang="nl-BE" smtClean="0"/>
              <a:t>Verdere informatie</a:t>
            </a:r>
            <a:endParaRPr lang="en-GB" altLang="nl-BE" smtClean="0"/>
          </a:p>
        </p:txBody>
      </p:sp>
      <p:sp>
        <p:nvSpPr>
          <p:cNvPr id="72707" name="Content Placeholder 2"/>
          <p:cNvSpPr>
            <a:spLocks noGrp="1"/>
          </p:cNvSpPr>
          <p:nvPr>
            <p:ph sz="half" idx="1"/>
          </p:nvPr>
        </p:nvSpPr>
        <p:spPr>
          <a:xfrm>
            <a:off x="900113" y="1600200"/>
            <a:ext cx="7786687" cy="4525963"/>
          </a:xfrm>
        </p:spPr>
        <p:txBody>
          <a:bodyPr/>
          <a:lstStyle/>
          <a:p>
            <a:pPr eaLnBrk="1" hangingPunct="1"/>
            <a:r>
              <a:rPr lang="sv-SE" altLang="en-US" smtClean="0"/>
              <a:t>Andere VETree videos</a:t>
            </a:r>
          </a:p>
          <a:p>
            <a:pPr lvl="1" eaLnBrk="1" hangingPunct="1"/>
            <a:r>
              <a:rPr lang="sv-SE" altLang="en-US" smtClean="0"/>
              <a:t>Risicobeheer bij veteraanbomen</a:t>
            </a:r>
          </a:p>
          <a:p>
            <a:pPr lvl="1" eaLnBrk="1" hangingPunct="1"/>
            <a:r>
              <a:rPr lang="sv-SE" altLang="en-US" smtClean="0"/>
              <a:t>Beheer van houtrotbiotopen</a:t>
            </a:r>
          </a:p>
          <a:p>
            <a:pPr lvl="1" eaLnBrk="1" hangingPunct="1"/>
            <a:r>
              <a:rPr lang="sv-SE" altLang="en-US" smtClean="0"/>
              <a:t>Beheer van veteraanfruitbomen</a:t>
            </a:r>
          </a:p>
          <a:p>
            <a:pPr lvl="1" eaLnBrk="1" hangingPunct="1"/>
            <a:r>
              <a:rPr lang="sv-SE" altLang="en-US" smtClean="0"/>
              <a:t>Lezingen door David Lonsdale</a:t>
            </a:r>
          </a:p>
          <a:p>
            <a:pPr lvl="1" eaLnBrk="1" hangingPunct="1"/>
            <a:r>
              <a:rPr lang="sv-SE" altLang="en-US" smtClean="0"/>
              <a:t>Beheer van veteraanknotbomen in een regelmatige cyclus</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p:txBody>
          <a:bodyPr/>
          <a:lstStyle/>
          <a:p>
            <a:pPr eaLnBrk="1" hangingPunct="1"/>
            <a:endParaRPr lang="en-US" altLang="en-US" smtClean="0"/>
          </a:p>
        </p:txBody>
      </p:sp>
      <p:sp>
        <p:nvSpPr>
          <p:cNvPr id="73731" name="Content Placeholder 2"/>
          <p:cNvSpPr>
            <a:spLocks noGrp="1"/>
          </p:cNvSpPr>
          <p:nvPr>
            <p:ph idx="1"/>
          </p:nvPr>
        </p:nvSpPr>
        <p:spPr>
          <a:xfrm>
            <a:off x="452438" y="1544638"/>
            <a:ext cx="8229600" cy="4525962"/>
          </a:xfrm>
        </p:spPr>
        <p:txBody>
          <a:bodyPr/>
          <a:lstStyle/>
          <a:p>
            <a:pPr eaLnBrk="1" hangingPunct="1"/>
            <a:endParaRPr lang="sv-SE" altLang="en-US" smtClean="0"/>
          </a:p>
          <a:p>
            <a:pPr eaLnBrk="1" hangingPunct="1"/>
            <a:endParaRPr lang="sv-SE" altLang="en-US" smtClean="0"/>
          </a:p>
          <a:p>
            <a:pPr eaLnBrk="1" hangingPunct="1"/>
            <a:r>
              <a:rPr lang="sv-SE" altLang="en-US" smtClean="0"/>
              <a:t>www.vetree.eu</a:t>
            </a:r>
          </a:p>
          <a:p>
            <a:pPr eaLnBrk="1" hangingPunct="1"/>
            <a:r>
              <a:rPr lang="sv-SE" altLang="en-US" smtClean="0"/>
              <a:t>www.ancient-tree-forum.org.uk</a:t>
            </a:r>
          </a:p>
          <a:p>
            <a:pPr eaLnBrk="1" hangingPunct="1"/>
            <a:r>
              <a:rPr lang="sv-SE" altLang="en-US" smtClean="0"/>
              <a:t>Like ons op </a:t>
            </a:r>
            <a:r>
              <a:rPr lang="en-US" altLang="en-US" smtClean="0"/>
              <a:t>Facebook</a:t>
            </a:r>
          </a:p>
          <a:p>
            <a:pPr eaLnBrk="1" hangingPunct="1"/>
            <a:endParaRPr lang="en-US" altLang="en-US" smtClean="0"/>
          </a:p>
          <a:p>
            <a:pPr eaLnBrk="1" hangingPunct="1"/>
            <a:endParaRPr lang="en-US" altLang="en-US" smtClean="0"/>
          </a:p>
        </p:txBody>
      </p:sp>
      <p:pic>
        <p:nvPicPr>
          <p:cNvPr id="7373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0425" y="4652963"/>
            <a:ext cx="1597025"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3"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76375" y="549275"/>
            <a:ext cx="6181725"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549275"/>
            <a:ext cx="8939212" cy="1139825"/>
          </a:xfrm>
          <a:solidFill>
            <a:schemeClr val="tx2">
              <a:lumMod val="50000"/>
              <a:alpha val="49000"/>
            </a:schemeClr>
          </a:solidFill>
        </p:spPr>
        <p:txBody>
          <a:bodyPr rtlCol="0">
            <a:normAutofit fontScale="90000"/>
          </a:bodyPr>
          <a:lstStyle/>
          <a:p>
            <a:pPr eaLnBrk="1" fontAlgn="auto" hangingPunct="1">
              <a:spcAft>
                <a:spcPts val="0"/>
              </a:spcAft>
              <a:defRPr/>
            </a:pPr>
            <a:r>
              <a:rPr lang="sv-SE" dirty="0" smtClean="0">
                <a:solidFill>
                  <a:schemeClr val="bg1"/>
                </a:solidFill>
              </a:rPr>
              <a:t>Bezorg ons alstublieft uw evaluatieformulieren!</a:t>
            </a:r>
            <a:endParaRPr lang="en-GB" dirty="0">
              <a:solidFill>
                <a:schemeClr val="bg1"/>
              </a:solidFill>
            </a:endParaRPr>
          </a:p>
        </p:txBody>
      </p:sp>
      <p:pic>
        <p:nvPicPr>
          <p:cNvPr id="74755" name="Picture 4" descr="Basque country pollards_Small"/>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4520" r="3337"/>
          <a:stretch>
            <a:fillRect/>
          </a:stretch>
        </p:blipFill>
        <p:spPr>
          <a:xfrm>
            <a:off x="0" y="0"/>
            <a:ext cx="9553575" cy="6884988"/>
          </a:xfrm>
        </p:spPr>
      </p:pic>
      <p:sp>
        <p:nvSpPr>
          <p:cNvPr id="74756" name="TextBox 2"/>
          <p:cNvSpPr txBox="1">
            <a:spLocks noChangeArrowheads="1"/>
          </p:cNvSpPr>
          <p:nvPr/>
        </p:nvSpPr>
        <p:spPr bwMode="auto">
          <a:xfrm>
            <a:off x="395288" y="6453188"/>
            <a:ext cx="4752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nl-BE" sz="1800">
                <a:latin typeface="Arial" charset="0"/>
              </a:rPr>
              <a:t>Foto: Vikki Bengtsson , Oianleku, Spanje</a:t>
            </a:r>
            <a:endParaRPr lang="en-GB" altLang="nl-BE" sz="1800">
              <a:latin typeface="Arial" charset="0"/>
            </a:endParaRPr>
          </a:p>
        </p:txBody>
      </p:sp>
      <p:sp>
        <p:nvSpPr>
          <p:cNvPr id="5" name="Title 1"/>
          <p:cNvSpPr txBox="1">
            <a:spLocks/>
          </p:cNvSpPr>
          <p:nvPr/>
        </p:nvSpPr>
        <p:spPr>
          <a:xfrm>
            <a:off x="0" y="404813"/>
            <a:ext cx="9540875" cy="1584325"/>
          </a:xfrm>
          <a:prstGeom prst="rect">
            <a:avLst/>
          </a:prstGeom>
          <a:solidFill>
            <a:schemeClr val="tx2">
              <a:lumMod val="50000"/>
              <a:alpha val="49000"/>
            </a:schemeClr>
          </a:solidFill>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sv-SE" dirty="0" smtClean="0">
                <a:solidFill>
                  <a:schemeClr val="bg1"/>
                </a:solidFill>
              </a:rPr>
              <a:t>Graag ontvingen wij uw evaluatieformulieren!</a:t>
            </a:r>
            <a:endParaRPr lang="en-GB" dirty="0">
              <a:solidFill>
                <a:schemeClr val="bg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VETree_final">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VETree_final</Template>
  <TotalTime>9457</TotalTime>
  <Words>5530</Words>
  <Application>Microsoft Office PowerPoint</Application>
  <PresentationFormat>Diavoorstelling (4:3)</PresentationFormat>
  <Paragraphs>727</Paragraphs>
  <Slides>74</Slides>
  <Notes>72</Notes>
  <HiddenSlides>0</HiddenSlides>
  <MMClips>0</MMClips>
  <ScaleCrop>false</ScaleCrop>
  <HeadingPairs>
    <vt:vector size="4" baseType="variant">
      <vt:variant>
        <vt:lpstr>Thema</vt:lpstr>
      </vt:variant>
      <vt:variant>
        <vt:i4>1</vt:i4>
      </vt:variant>
      <vt:variant>
        <vt:lpstr>Diatitels</vt:lpstr>
      </vt:variant>
      <vt:variant>
        <vt:i4>74</vt:i4>
      </vt:variant>
    </vt:vector>
  </HeadingPairs>
  <TitlesOfParts>
    <vt:vector size="75" baseType="lpstr">
      <vt:lpstr>VETree_final</vt:lpstr>
      <vt:lpstr>Veteraanbomen waarderen en beheren</vt:lpstr>
      <vt:lpstr>VETree project</vt:lpstr>
      <vt:lpstr>Dagplanning</vt:lpstr>
      <vt:lpstr>Kennismaking</vt:lpstr>
      <vt:lpstr>Doelstellingen</vt:lpstr>
      <vt:lpstr>Oude bomen verbinden ons met  elkaar en met het verleden</vt:lpstr>
      <vt:lpstr>Een veteraanboom definiëren</vt:lpstr>
      <vt:lpstr>Oefening 1: maak een lijst  met veteraanboomkenmerken</vt:lpstr>
      <vt:lpstr>Een aantal foto’s  om je te helpen</vt:lpstr>
      <vt:lpstr>Waarom kunnen bomen zo oud worden?</vt:lpstr>
      <vt:lpstr>Verlies van apicale dominantie</vt:lpstr>
      <vt:lpstr>De koning is onthoofd </vt:lpstr>
      <vt:lpstr>PowerPoint-presentatie</vt:lpstr>
      <vt:lpstr>Bomen doorheen de tijd?</vt:lpstr>
      <vt:lpstr>Omtrekvariatie  bij verschillende boomsoorten</vt:lpstr>
      <vt:lpstr>Veteraanbomen en biodiversiteit</vt:lpstr>
      <vt:lpstr>PowerPoint-presentatie</vt:lpstr>
      <vt:lpstr>Vorm en verleden van  bomen zijn belangrijk</vt:lpstr>
      <vt:lpstr>Rot en schimmels</vt:lpstr>
      <vt:lpstr>Mineralen- kringloop</vt:lpstr>
      <vt:lpstr>Niet alle rot is gelijk</vt:lpstr>
      <vt:lpstr>Waarom is houtrot  belangrijk?</vt:lpstr>
      <vt:lpstr>Oefening 2: biotopen  herkennen</vt:lpstr>
      <vt:lpstr>PowerPoint-presentatie</vt:lpstr>
      <vt:lpstr>Ongewervelden</vt:lpstr>
      <vt:lpstr>Ongewervelden</vt:lpstr>
      <vt:lpstr>Zeldzame en bedreigde  soorten</vt:lpstr>
      <vt:lpstr>Problemen bij bescherming</vt:lpstr>
      <vt:lpstr>Biotopen creëren!</vt:lpstr>
      <vt:lpstr>Het ideale scenario</vt:lpstr>
      <vt:lpstr>Cultuurhistorische waarde van veteraanbomen</vt:lpstr>
      <vt:lpstr>Lanen</vt:lpstr>
      <vt:lpstr>Cultuurhistorisch  belang van veteraanbomen</vt:lpstr>
      <vt:lpstr>Parken</vt:lpstr>
      <vt:lpstr>Esthetische waarde van veteraanbomen</vt:lpstr>
      <vt:lpstr>Andere waarden</vt:lpstr>
      <vt:lpstr>Voorbeelden van definities</vt:lpstr>
      <vt:lpstr>Conclusie</vt:lpstr>
      <vt:lpstr>Oefening 3: terreinbezoek</vt:lpstr>
      <vt:lpstr>Invulformulieren</vt:lpstr>
      <vt:lpstr>Beheer van veteraanbomen</vt:lpstr>
      <vt:lpstr>Oefening 4: wortels</vt:lpstr>
      <vt:lpstr>Bomen hebben ruimte nodig!</vt:lpstr>
      <vt:lpstr>PowerPoint-presentatie</vt:lpstr>
      <vt:lpstr>Waar komen veteraanbomen vandaan?</vt:lpstr>
      <vt:lpstr>Planteneters of ’natuurrampen’?</vt:lpstr>
      <vt:lpstr>Oefening 5: Planteneteres of ’natuurrampen’?</vt:lpstr>
      <vt:lpstr>Natuurlijke strategieën</vt:lpstr>
      <vt:lpstr>Natuurlijke processen</vt:lpstr>
      <vt:lpstr>Veteraanbomenbeheer</vt:lpstr>
      <vt:lpstr>PowerPoint-presentatie</vt:lpstr>
      <vt:lpstr>Waar staan veteraanbomen?</vt:lpstr>
      <vt:lpstr>Wat zijn de problemen voor veteraanbomen?</vt:lpstr>
      <vt:lpstr>PowerPoint-presentatie</vt:lpstr>
      <vt:lpstr>PowerPoint-presentatie</vt:lpstr>
      <vt:lpstr>Problemen op site-niveau</vt:lpstr>
      <vt:lpstr>Waarom zijn veteraanbomen ‘anders’?</vt:lpstr>
      <vt:lpstr>Waarom ingrijpen?</vt:lpstr>
      <vt:lpstr>Houd rekening met...</vt:lpstr>
      <vt:lpstr>Houd rekening met... </vt:lpstr>
      <vt:lpstr>Beheerplanning</vt:lpstr>
      <vt:lpstr>Vrijstelling</vt:lpstr>
      <vt:lpstr>Beheer van de omgeving  van veteraanbomen</vt:lpstr>
      <vt:lpstr>Oefening 6: Wat is het  ideale beheer voor deze bomen?</vt:lpstr>
      <vt:lpstr>Snoeitechnieken</vt:lpstr>
      <vt:lpstr>Denk aan toekomstige  generaties veteraanbomen</vt:lpstr>
      <vt:lpstr>PowerPoint-presentatie</vt:lpstr>
      <vt:lpstr>Bescherming voor onze oude bomen</vt:lpstr>
      <vt:lpstr>Wetgeving en subsidies</vt:lpstr>
      <vt:lpstr>Veteraanbomen - conclusies</vt:lpstr>
      <vt:lpstr>Verdere informatie </vt:lpstr>
      <vt:lpstr>Verdere informatie</vt:lpstr>
      <vt:lpstr>PowerPoint-presentatie</vt:lpstr>
      <vt:lpstr>Bezorg ons alstublieft uw evaluatieformulieren!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Basic Course VETree</dc:title>
  <dc:creator>Vikki Forbes;Helen Read</dc:creator>
  <cp:lastModifiedBy>Joye, Tom</cp:lastModifiedBy>
  <cp:revision>524</cp:revision>
  <cp:lastPrinted>2013-08-27T09:22:06Z</cp:lastPrinted>
  <dcterms:created xsi:type="dcterms:W3CDTF">2003-10-23T15:07:34Z</dcterms:created>
  <dcterms:modified xsi:type="dcterms:W3CDTF">2015-02-13T13:35:02Z</dcterms:modified>
</cp:coreProperties>
</file>