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2" r:id="rId1"/>
  </p:sldMasterIdLst>
  <p:notesMasterIdLst>
    <p:notesMasterId r:id="rId25"/>
  </p:notesMasterIdLst>
  <p:sldIdLst>
    <p:sldId id="256" r:id="rId2"/>
    <p:sldId id="297" r:id="rId3"/>
    <p:sldId id="287" r:id="rId4"/>
    <p:sldId id="261" r:id="rId5"/>
    <p:sldId id="265" r:id="rId6"/>
    <p:sldId id="266" r:id="rId7"/>
    <p:sldId id="264" r:id="rId8"/>
    <p:sldId id="295" r:id="rId9"/>
    <p:sldId id="296" r:id="rId10"/>
    <p:sldId id="258" r:id="rId11"/>
    <p:sldId id="293" r:id="rId12"/>
    <p:sldId id="273" r:id="rId13"/>
    <p:sldId id="286" r:id="rId14"/>
    <p:sldId id="284" r:id="rId15"/>
    <p:sldId id="288" r:id="rId16"/>
    <p:sldId id="289" r:id="rId17"/>
    <p:sldId id="294" r:id="rId18"/>
    <p:sldId id="274" r:id="rId19"/>
    <p:sldId id="298" r:id="rId20"/>
    <p:sldId id="299" r:id="rId21"/>
    <p:sldId id="300" r:id="rId22"/>
    <p:sldId id="301" r:id="rId23"/>
    <p:sldId id="302"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na Narvaiza" initials="A" lastIdx="0"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486" autoAdjust="0"/>
    <p:restoredTop sz="62712" autoAdjust="0"/>
  </p:normalViewPr>
  <p:slideViewPr>
    <p:cSldViewPr>
      <p:cViewPr varScale="1">
        <p:scale>
          <a:sx n="78" d="100"/>
          <a:sy n="78" d="100"/>
        </p:scale>
        <p:origin x="-2490" y="210"/>
      </p:cViewPr>
      <p:guideLst>
        <p:guide orient="horz" pos="2160"/>
        <p:guide pos="2880"/>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E86D3EA-3968-46C3-B127-366424DFA5F5}" type="datetimeFigureOut">
              <a:rPr lang="en-GB" smtClean="0"/>
              <a:pPr/>
              <a:t>14/01/2015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B15D8D3-9504-4F88-94AD-0C2F9A46B35F}" type="slidenum">
              <a:rPr lang="en-GB" smtClean="0"/>
              <a:pPr/>
              <a:t>‹nr.›</a:t>
            </a:fld>
            <a:endParaRPr lang="en-GB"/>
          </a:p>
        </p:txBody>
      </p:sp>
    </p:spTree>
    <p:extLst>
      <p:ext uri="{BB962C8B-B14F-4D97-AF65-F5344CB8AC3E}">
        <p14:creationId xmlns:p14="http://schemas.microsoft.com/office/powerpoint/2010/main" val="15434168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0B15D8D3-9504-4F88-94AD-0C2F9A46B35F}" type="slidenum">
              <a:rPr lang="en-GB" smtClean="0"/>
              <a:pPr/>
              <a:t>1</a:t>
            </a:fld>
            <a:endParaRPr lang="en-GB"/>
          </a:p>
        </p:txBody>
      </p:sp>
    </p:spTree>
    <p:extLst>
      <p:ext uri="{BB962C8B-B14F-4D97-AF65-F5344CB8AC3E}">
        <p14:creationId xmlns:p14="http://schemas.microsoft.com/office/powerpoint/2010/main" val="13362784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S" altLang="en-US" noProof="0" dirty="0" smtClean="0"/>
              <a:t>Notas:</a:t>
            </a:r>
          </a:p>
          <a:p>
            <a:pPr marL="0" marR="0" indent="0" algn="l" defTabSz="914400" rtl="0" eaLnBrk="1" fontAlgn="auto" latinLnBrk="0" hangingPunct="1">
              <a:lnSpc>
                <a:spcPct val="100000"/>
              </a:lnSpc>
              <a:spcBef>
                <a:spcPts val="0"/>
              </a:spcBef>
              <a:spcAft>
                <a:spcPts val="0"/>
              </a:spcAft>
              <a:buClrTx/>
              <a:buSzTx/>
              <a:buFontTx/>
              <a:buNone/>
              <a:tabLst/>
              <a:defRPr/>
            </a:pPr>
            <a:r>
              <a:rPr lang="es-ES" altLang="en-US" noProof="0" dirty="0" smtClean="0"/>
              <a:t>Árbol en una zona pública, se le ha puesto previamente</a:t>
            </a:r>
            <a:r>
              <a:rPr lang="es-ES" altLang="en-US" baseline="0" noProof="0" dirty="0" smtClean="0"/>
              <a:t> hormigón en el tronco. </a:t>
            </a:r>
            <a:endParaRPr lang="es-ES" altLang="en-US" noProof="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s-ES" altLang="en-US" noProof="0" dirty="0" smtClean="0"/>
              <a:t>Recomendaciones</a:t>
            </a:r>
            <a:r>
              <a:rPr lang="es-ES" altLang="en-US" baseline="0" noProof="0" dirty="0" smtClean="0"/>
              <a:t> de gestión</a:t>
            </a:r>
            <a:r>
              <a:rPr lang="es-ES" altLang="en-US" noProof="0" dirty="0" smtClean="0"/>
              <a:t>:</a:t>
            </a:r>
          </a:p>
          <a:p>
            <a:pPr marL="0" marR="0" indent="0" algn="l" defTabSz="914400" rtl="0" eaLnBrk="1" fontAlgn="auto" latinLnBrk="0" hangingPunct="1">
              <a:lnSpc>
                <a:spcPct val="100000"/>
              </a:lnSpc>
              <a:spcBef>
                <a:spcPts val="0"/>
              </a:spcBef>
              <a:spcAft>
                <a:spcPts val="0"/>
              </a:spcAft>
              <a:buClrTx/>
              <a:buSzTx/>
              <a:buFontTx/>
              <a:buNone/>
              <a:tabLst/>
              <a:defRPr/>
            </a:pPr>
            <a:r>
              <a:rPr lang="es-ES" altLang="en-US" noProof="0" dirty="0" smtClean="0"/>
              <a:t>¿Se puede hacer algo relacionado</a:t>
            </a:r>
            <a:r>
              <a:rPr lang="es-ES" altLang="en-US" baseline="0" noProof="0" dirty="0" smtClean="0"/>
              <a:t> con las raíces de este árbol</a:t>
            </a:r>
            <a:r>
              <a:rPr lang="es-ES" altLang="en-US" noProof="0" dirty="0" smtClean="0"/>
              <a:t>?</a:t>
            </a:r>
          </a:p>
          <a:p>
            <a:pPr marL="0" marR="0" indent="0" algn="l" defTabSz="914400" rtl="0" eaLnBrk="1" fontAlgn="auto" latinLnBrk="0" hangingPunct="1">
              <a:lnSpc>
                <a:spcPct val="100000"/>
              </a:lnSpc>
              <a:spcBef>
                <a:spcPts val="0"/>
              </a:spcBef>
              <a:spcAft>
                <a:spcPts val="0"/>
              </a:spcAft>
              <a:buClrTx/>
              <a:buSzTx/>
              <a:buFontTx/>
              <a:buNone/>
              <a:tabLst/>
              <a:defRPr/>
            </a:pPr>
            <a:endParaRPr lang="es-ES" altLang="en-US" noProof="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s-ES" altLang="en-US" noProof="0" dirty="0" smtClean="0"/>
              <a:t>Puntos a tratar: </a:t>
            </a:r>
          </a:p>
          <a:p>
            <a:pPr marL="0" marR="0" indent="0" algn="l" defTabSz="914400" rtl="0" eaLnBrk="1" fontAlgn="auto" latinLnBrk="0" hangingPunct="1">
              <a:lnSpc>
                <a:spcPct val="100000"/>
              </a:lnSpc>
              <a:spcBef>
                <a:spcPts val="0"/>
              </a:spcBef>
              <a:spcAft>
                <a:spcPts val="0"/>
              </a:spcAft>
              <a:buClrTx/>
              <a:buSzTx/>
              <a:buFontTx/>
              <a:buNone/>
              <a:tabLst/>
              <a:defRPr/>
            </a:pPr>
            <a:r>
              <a:rPr lang="es-ES" altLang="en-US" noProof="0" dirty="0" smtClean="0"/>
              <a:t>¿Es un riesgo para la gente?</a:t>
            </a:r>
          </a:p>
          <a:p>
            <a:pPr marL="0" marR="0" indent="0" algn="l" defTabSz="914400" rtl="0" eaLnBrk="1" fontAlgn="auto" latinLnBrk="0" hangingPunct="1">
              <a:lnSpc>
                <a:spcPct val="100000"/>
              </a:lnSpc>
              <a:spcBef>
                <a:spcPts val="0"/>
              </a:spcBef>
              <a:spcAft>
                <a:spcPts val="0"/>
              </a:spcAft>
              <a:buClrTx/>
              <a:buSzTx/>
              <a:buFontTx/>
              <a:buNone/>
              <a:tabLst/>
              <a:defRPr/>
            </a:pPr>
            <a:r>
              <a:rPr lang="es-ES" altLang="en-US" noProof="0" dirty="0" smtClean="0"/>
              <a:t>¿Merecería la pena la interpretación? Pasa</a:t>
            </a:r>
            <a:r>
              <a:rPr lang="es-ES" altLang="en-US" baseline="0" noProof="0" dirty="0" smtClean="0"/>
              <a:t> mucha gente por este árbol.</a:t>
            </a:r>
            <a:endParaRPr lang="es-ES" altLang="en-US" noProof="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altLang="en-US" dirty="0" smtClean="0"/>
          </a:p>
          <a:p>
            <a:endParaRPr lang="en-GB" dirty="0"/>
          </a:p>
        </p:txBody>
      </p:sp>
      <p:sp>
        <p:nvSpPr>
          <p:cNvPr id="4" name="Slide Number Placeholder 3"/>
          <p:cNvSpPr>
            <a:spLocks noGrp="1"/>
          </p:cNvSpPr>
          <p:nvPr>
            <p:ph type="sldNum" sz="quarter" idx="10"/>
          </p:nvPr>
        </p:nvSpPr>
        <p:spPr/>
        <p:txBody>
          <a:bodyPr/>
          <a:lstStyle/>
          <a:p>
            <a:fld id="{0B15D8D3-9504-4F88-94AD-0C2F9A46B35F}" type="slidenum">
              <a:rPr lang="en-GB" smtClean="0"/>
              <a:pPr/>
              <a:t>2</a:t>
            </a:fld>
            <a:endParaRPr lang="en-GB"/>
          </a:p>
        </p:txBody>
      </p:sp>
    </p:spTree>
    <p:extLst>
      <p:ext uri="{BB962C8B-B14F-4D97-AF65-F5344CB8AC3E}">
        <p14:creationId xmlns:p14="http://schemas.microsoft.com/office/powerpoint/2010/main" val="17637438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Slide Image Placeholder 1"/>
          <p:cNvSpPr>
            <a:spLocks noGrp="1" noRot="1" noChangeAspect="1" noTextEdit="1"/>
          </p:cNvSpPr>
          <p:nvPr>
            <p:ph type="sldImg"/>
          </p:nvPr>
        </p:nvSpPr>
        <p:spPr>
          <a:ln/>
        </p:spPr>
      </p:sp>
      <p:sp>
        <p:nvSpPr>
          <p:cNvPr id="20377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 altLang="en-US" noProof="0" dirty="0" smtClean="0"/>
              <a:t>Notas: Plantados a muy poca distancia con cuatro filas. Los árboles están empezando a decaer. </a:t>
            </a:r>
          </a:p>
          <a:p>
            <a:endParaRPr lang="es-ES" altLang="en-US" noProof="0" dirty="0" smtClean="0"/>
          </a:p>
          <a:p>
            <a:r>
              <a:rPr lang="es-ES" altLang="en-US" noProof="0" dirty="0" smtClean="0"/>
              <a:t>Recomendaciones</a:t>
            </a:r>
            <a:r>
              <a:rPr lang="es-ES" altLang="en-US" baseline="0" noProof="0" dirty="0" smtClean="0"/>
              <a:t> de gestión</a:t>
            </a:r>
            <a:r>
              <a:rPr lang="es-ES" altLang="en-US" noProof="0" dirty="0" smtClean="0"/>
              <a:t>:</a:t>
            </a:r>
          </a:p>
          <a:p>
            <a:r>
              <a:rPr lang="es-ES" altLang="en-US" noProof="0" dirty="0" smtClean="0"/>
              <a:t>No hay una respuesta sencilla aquí. Las opciones implican intervenciones</a:t>
            </a:r>
            <a:r>
              <a:rPr lang="es-ES" altLang="en-US" baseline="0" noProof="0" dirty="0" smtClean="0"/>
              <a:t> en todos los árboles a la vez o por fases. </a:t>
            </a:r>
          </a:p>
          <a:p>
            <a:endParaRPr lang="es-ES" altLang="en-US" noProof="0" dirty="0" smtClean="0"/>
          </a:p>
          <a:p>
            <a:r>
              <a:rPr lang="es-ES" altLang="en-US" noProof="0" dirty="0" smtClean="0"/>
              <a:t>Puntos</a:t>
            </a:r>
            <a:r>
              <a:rPr lang="es-ES" altLang="en-US" baseline="0" noProof="0" dirty="0" smtClean="0"/>
              <a:t> a tratar</a:t>
            </a:r>
            <a:r>
              <a:rPr lang="es-ES" altLang="en-US" noProof="0" dirty="0" smtClean="0"/>
              <a:t>: </a:t>
            </a:r>
          </a:p>
          <a:p>
            <a:r>
              <a:rPr lang="es-ES" altLang="en-US" noProof="0" dirty="0" smtClean="0"/>
              <a:t>¿Se debe hacer algo? ¿Cómo consigues regeneración mientras mantienes los árboles viejos? </a:t>
            </a:r>
          </a:p>
        </p:txBody>
      </p:sp>
      <p:sp>
        <p:nvSpPr>
          <p:cNvPr id="20378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7738" eaLnBrk="0" hangingPunct="0">
              <a:defRPr>
                <a:solidFill>
                  <a:schemeClr val="tx1"/>
                </a:solidFill>
                <a:latin typeface="Arial" charset="0"/>
              </a:defRPr>
            </a:lvl1pPr>
            <a:lvl2pPr marL="742950" indent="-285750" defTabSz="947738" eaLnBrk="0" hangingPunct="0">
              <a:defRPr>
                <a:solidFill>
                  <a:schemeClr val="tx1"/>
                </a:solidFill>
                <a:latin typeface="Arial" charset="0"/>
              </a:defRPr>
            </a:lvl2pPr>
            <a:lvl3pPr marL="1143000" indent="-228600" defTabSz="947738" eaLnBrk="0" hangingPunct="0">
              <a:defRPr>
                <a:solidFill>
                  <a:schemeClr val="tx1"/>
                </a:solidFill>
                <a:latin typeface="Arial" charset="0"/>
              </a:defRPr>
            </a:lvl3pPr>
            <a:lvl4pPr marL="1600200" indent="-228600" defTabSz="947738" eaLnBrk="0" hangingPunct="0">
              <a:defRPr>
                <a:solidFill>
                  <a:schemeClr val="tx1"/>
                </a:solidFill>
                <a:latin typeface="Arial" charset="0"/>
              </a:defRPr>
            </a:lvl4pPr>
            <a:lvl5pPr marL="2057400" indent="-228600" defTabSz="947738" eaLnBrk="0" hangingPunct="0">
              <a:defRPr>
                <a:solidFill>
                  <a:schemeClr val="tx1"/>
                </a:solidFill>
                <a:latin typeface="Arial" charset="0"/>
              </a:defRPr>
            </a:lvl5pPr>
            <a:lvl6pPr marL="2514600" indent="-228600" defTabSz="947738" eaLnBrk="0" fontAlgn="base" hangingPunct="0">
              <a:spcBef>
                <a:spcPct val="0"/>
              </a:spcBef>
              <a:spcAft>
                <a:spcPct val="0"/>
              </a:spcAft>
              <a:defRPr>
                <a:solidFill>
                  <a:schemeClr val="tx1"/>
                </a:solidFill>
                <a:latin typeface="Arial" charset="0"/>
              </a:defRPr>
            </a:lvl6pPr>
            <a:lvl7pPr marL="2971800" indent="-228600" defTabSz="947738" eaLnBrk="0" fontAlgn="base" hangingPunct="0">
              <a:spcBef>
                <a:spcPct val="0"/>
              </a:spcBef>
              <a:spcAft>
                <a:spcPct val="0"/>
              </a:spcAft>
              <a:defRPr>
                <a:solidFill>
                  <a:schemeClr val="tx1"/>
                </a:solidFill>
                <a:latin typeface="Arial" charset="0"/>
              </a:defRPr>
            </a:lvl7pPr>
            <a:lvl8pPr marL="3429000" indent="-228600" defTabSz="947738" eaLnBrk="0" fontAlgn="base" hangingPunct="0">
              <a:spcBef>
                <a:spcPct val="0"/>
              </a:spcBef>
              <a:spcAft>
                <a:spcPct val="0"/>
              </a:spcAft>
              <a:defRPr>
                <a:solidFill>
                  <a:schemeClr val="tx1"/>
                </a:solidFill>
                <a:latin typeface="Arial" charset="0"/>
              </a:defRPr>
            </a:lvl8pPr>
            <a:lvl9pPr marL="3886200" indent="-228600" defTabSz="947738" eaLnBrk="0" fontAlgn="base" hangingPunct="0">
              <a:spcBef>
                <a:spcPct val="0"/>
              </a:spcBef>
              <a:spcAft>
                <a:spcPct val="0"/>
              </a:spcAft>
              <a:defRPr>
                <a:solidFill>
                  <a:schemeClr val="tx1"/>
                </a:solidFill>
                <a:latin typeface="Arial" charset="0"/>
              </a:defRPr>
            </a:lvl9pPr>
          </a:lstStyle>
          <a:p>
            <a:pPr eaLnBrk="1" hangingPunct="1"/>
            <a:fld id="{23AFF048-4700-4A50-9ECD-81379E486FA7}" type="slidenum">
              <a:rPr lang="en-GB" altLang="en-US" smtClean="0"/>
              <a:pPr eaLnBrk="1" hangingPunct="1"/>
              <a:t>3</a:t>
            </a:fld>
            <a:endParaRPr lang="en-GB"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Slide Image Placeholder 1"/>
          <p:cNvSpPr>
            <a:spLocks noGrp="1" noRot="1" noChangeAspect="1" noTextEdit="1"/>
          </p:cNvSpPr>
          <p:nvPr>
            <p:ph type="sldImg"/>
          </p:nvPr>
        </p:nvSpPr>
        <p:spPr>
          <a:ln/>
        </p:spPr>
      </p:sp>
      <p:sp>
        <p:nvSpPr>
          <p:cNvPr id="17817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 altLang="en-US" noProof="0" dirty="0" smtClean="0"/>
              <a:t>Notas:</a:t>
            </a:r>
          </a:p>
          <a:p>
            <a:r>
              <a:rPr lang="es-ES" altLang="en-US" noProof="0" dirty="0" smtClean="0"/>
              <a:t>Está muy bien que dejaran</a:t>
            </a:r>
            <a:r>
              <a:rPr lang="es-ES" altLang="en-US" baseline="0" noProof="0" dirty="0" smtClean="0"/>
              <a:t> el árbol al hacer la carretera alrededor de él. </a:t>
            </a:r>
          </a:p>
          <a:p>
            <a:r>
              <a:rPr lang="es-ES" altLang="en-US" noProof="0" dirty="0" smtClean="0"/>
              <a:t>Muestra buena respuesta a podas</a:t>
            </a:r>
            <a:r>
              <a:rPr lang="es-ES" altLang="en-US" baseline="0" noProof="0" dirty="0" smtClean="0"/>
              <a:t> bastante recientes</a:t>
            </a:r>
            <a:endParaRPr lang="es-ES" altLang="en-US" noProof="0" dirty="0" smtClean="0"/>
          </a:p>
          <a:p>
            <a:r>
              <a:rPr lang="es-ES" altLang="en-US" noProof="0" dirty="0" smtClean="0"/>
              <a:t>Aclarado / Reducción de copa en la parte alta?</a:t>
            </a:r>
          </a:p>
          <a:p>
            <a:r>
              <a:rPr lang="es-ES" altLang="en-US" baseline="0" noProof="0" dirty="0" smtClean="0"/>
              <a:t>¿Se puede hacer algo para las raíces?</a:t>
            </a:r>
            <a:endParaRPr lang="es-ES" altLang="en-US" noProof="0" dirty="0" smtClean="0"/>
          </a:p>
          <a:p>
            <a:endParaRPr lang="es-ES" altLang="en-US" noProof="0" dirty="0" smtClean="0"/>
          </a:p>
          <a:p>
            <a:r>
              <a:rPr lang="es-ES" altLang="en-US" noProof="0" dirty="0" smtClean="0"/>
              <a:t>Recomendaciones</a:t>
            </a:r>
            <a:r>
              <a:rPr lang="es-ES" altLang="en-US" baseline="0" noProof="0" dirty="0" smtClean="0"/>
              <a:t> de gestión</a:t>
            </a:r>
            <a:r>
              <a:rPr lang="es-ES" altLang="en-US" noProof="0" dirty="0" smtClean="0"/>
              <a:t>:</a:t>
            </a:r>
          </a:p>
          <a:p>
            <a:r>
              <a:rPr lang="es-ES" altLang="en-US" noProof="0" dirty="0" smtClean="0"/>
              <a:t>Intentar</a:t>
            </a:r>
            <a:r>
              <a:rPr lang="es-ES" altLang="en-US" baseline="0" noProof="0" dirty="0" smtClean="0"/>
              <a:t> dar al árbol mejores condiciones de enraizamiento si es posible (</a:t>
            </a:r>
            <a:r>
              <a:rPr lang="es-ES" altLang="en-US" baseline="0" noProof="0" dirty="0" err="1" smtClean="0"/>
              <a:t>mulch</a:t>
            </a:r>
            <a:r>
              <a:rPr lang="es-ES" altLang="en-US" baseline="0" noProof="0" dirty="0" smtClean="0"/>
              <a:t> en la “rotonda” en lugar de grava compactada)</a:t>
            </a:r>
            <a:endParaRPr lang="es-ES" altLang="en-US" noProof="0" dirty="0" smtClean="0"/>
          </a:p>
          <a:p>
            <a:r>
              <a:rPr lang="es-ES" altLang="en-US" noProof="0" dirty="0" smtClean="0"/>
              <a:t>Considerar una reducción de la copa para</a:t>
            </a:r>
            <a:r>
              <a:rPr lang="es-ES" altLang="en-US" baseline="0" noProof="0" dirty="0" smtClean="0"/>
              <a:t> bajarla, así se consigue que el árbol sea más estable y se reduce la probabilidad de que caigan ramas</a:t>
            </a:r>
            <a:endParaRPr lang="es-ES" altLang="en-US" noProof="0" dirty="0" smtClean="0"/>
          </a:p>
          <a:p>
            <a:endParaRPr lang="es-ES" altLang="en-US" noProof="0" dirty="0" smtClean="0"/>
          </a:p>
          <a:p>
            <a:r>
              <a:rPr lang="es-ES" altLang="en-US" noProof="0" dirty="0" smtClean="0"/>
              <a:t>Puntos a tratar:</a:t>
            </a:r>
          </a:p>
          <a:p>
            <a:r>
              <a:rPr lang="es-ES" altLang="en-US" noProof="0" dirty="0" smtClean="0"/>
              <a:t>¿Es</a:t>
            </a:r>
            <a:r>
              <a:rPr lang="es-ES" altLang="en-US" baseline="0" noProof="0" dirty="0" smtClean="0"/>
              <a:t> realmente necesario hacer algo en este árbol</a:t>
            </a:r>
            <a:r>
              <a:rPr lang="es-ES" altLang="en-US" noProof="0" dirty="0" smtClean="0"/>
              <a:t>?</a:t>
            </a:r>
          </a:p>
        </p:txBody>
      </p:sp>
      <p:sp>
        <p:nvSpPr>
          <p:cNvPr id="17818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69" eaLnBrk="0" hangingPunct="0">
              <a:spcBef>
                <a:spcPct val="30000"/>
              </a:spcBef>
              <a:defRPr sz="1100">
                <a:solidFill>
                  <a:schemeClr val="tx1"/>
                </a:solidFill>
                <a:latin typeface="Arial" charset="0"/>
              </a:defRPr>
            </a:lvl1pPr>
            <a:lvl2pPr marL="717112" indent="-275697" defTabSz="914469" eaLnBrk="0" hangingPunct="0">
              <a:spcBef>
                <a:spcPct val="30000"/>
              </a:spcBef>
              <a:defRPr sz="1100">
                <a:solidFill>
                  <a:schemeClr val="tx1"/>
                </a:solidFill>
                <a:latin typeface="Arial" charset="0"/>
              </a:defRPr>
            </a:lvl2pPr>
            <a:lvl3pPr marL="1102785" indent="-219954" defTabSz="914469" eaLnBrk="0" hangingPunct="0">
              <a:spcBef>
                <a:spcPct val="30000"/>
              </a:spcBef>
              <a:defRPr sz="1100">
                <a:solidFill>
                  <a:schemeClr val="tx1"/>
                </a:solidFill>
                <a:latin typeface="Arial" charset="0"/>
              </a:defRPr>
            </a:lvl3pPr>
            <a:lvl4pPr marL="1544201" indent="-219954" defTabSz="914469" eaLnBrk="0" hangingPunct="0">
              <a:spcBef>
                <a:spcPct val="30000"/>
              </a:spcBef>
              <a:defRPr sz="1100">
                <a:solidFill>
                  <a:schemeClr val="tx1"/>
                </a:solidFill>
                <a:latin typeface="Arial" charset="0"/>
              </a:defRPr>
            </a:lvl4pPr>
            <a:lvl5pPr marL="1985616" indent="-219954" defTabSz="914469" eaLnBrk="0" hangingPunct="0">
              <a:spcBef>
                <a:spcPct val="30000"/>
              </a:spcBef>
              <a:defRPr sz="1100">
                <a:solidFill>
                  <a:schemeClr val="tx1"/>
                </a:solidFill>
                <a:latin typeface="Arial" charset="0"/>
              </a:defRPr>
            </a:lvl5pPr>
            <a:lvl6pPr marL="2419499" indent="-219954" defTabSz="914469" eaLnBrk="0" fontAlgn="base" hangingPunct="0">
              <a:spcBef>
                <a:spcPct val="30000"/>
              </a:spcBef>
              <a:spcAft>
                <a:spcPct val="0"/>
              </a:spcAft>
              <a:defRPr sz="1100">
                <a:solidFill>
                  <a:schemeClr val="tx1"/>
                </a:solidFill>
                <a:latin typeface="Arial" charset="0"/>
              </a:defRPr>
            </a:lvl6pPr>
            <a:lvl7pPr marL="2853382" indent="-219954" defTabSz="914469" eaLnBrk="0" fontAlgn="base" hangingPunct="0">
              <a:spcBef>
                <a:spcPct val="30000"/>
              </a:spcBef>
              <a:spcAft>
                <a:spcPct val="0"/>
              </a:spcAft>
              <a:defRPr sz="1100">
                <a:solidFill>
                  <a:schemeClr val="tx1"/>
                </a:solidFill>
                <a:latin typeface="Arial" charset="0"/>
              </a:defRPr>
            </a:lvl7pPr>
            <a:lvl8pPr marL="3287265" indent="-219954" defTabSz="914469" eaLnBrk="0" fontAlgn="base" hangingPunct="0">
              <a:spcBef>
                <a:spcPct val="30000"/>
              </a:spcBef>
              <a:spcAft>
                <a:spcPct val="0"/>
              </a:spcAft>
              <a:defRPr sz="1100">
                <a:solidFill>
                  <a:schemeClr val="tx1"/>
                </a:solidFill>
                <a:latin typeface="Arial" charset="0"/>
              </a:defRPr>
            </a:lvl8pPr>
            <a:lvl9pPr marL="3721148" indent="-219954" defTabSz="914469" eaLnBrk="0" fontAlgn="base" hangingPunct="0">
              <a:spcBef>
                <a:spcPct val="30000"/>
              </a:spcBef>
              <a:spcAft>
                <a:spcPct val="0"/>
              </a:spcAft>
              <a:defRPr sz="1100">
                <a:solidFill>
                  <a:schemeClr val="tx1"/>
                </a:solidFill>
                <a:latin typeface="Arial" charset="0"/>
              </a:defRPr>
            </a:lvl9pPr>
          </a:lstStyle>
          <a:p>
            <a:pPr eaLnBrk="1" hangingPunct="1">
              <a:spcBef>
                <a:spcPct val="0"/>
              </a:spcBef>
            </a:pPr>
            <a:fld id="{F0FDB8BB-EEE8-4101-9E27-FB5A4D36EE2C}" type="slidenum">
              <a:rPr lang="en-GB" altLang="en-US" smtClean="0"/>
              <a:pPr eaLnBrk="1" hangingPunct="1">
                <a:spcBef>
                  <a:spcPct val="0"/>
                </a:spcBef>
              </a:pPr>
              <a:t>4</a:t>
            </a:fld>
            <a:endParaRPr lang="en-GB"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Slide Image Placeholder 1"/>
          <p:cNvSpPr>
            <a:spLocks noGrp="1" noRot="1" noChangeAspect="1" noTextEdit="1"/>
          </p:cNvSpPr>
          <p:nvPr>
            <p:ph type="sldImg"/>
          </p:nvPr>
        </p:nvSpPr>
        <p:spPr>
          <a:ln/>
        </p:spPr>
      </p:sp>
      <p:sp>
        <p:nvSpPr>
          <p:cNvPr id="18944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 altLang="en-US" noProof="0" dirty="0" smtClean="0"/>
              <a:t>Notas:</a:t>
            </a:r>
          </a:p>
          <a:p>
            <a:r>
              <a:rPr lang="es-ES" altLang="en-US" noProof="0" dirty="0" smtClean="0"/>
              <a:t>Fresno con un importante hueco en</a:t>
            </a:r>
            <a:r>
              <a:rPr lang="es-ES" altLang="en-US" baseline="0" noProof="0" dirty="0" smtClean="0"/>
              <a:t> la base y una gran grieta.</a:t>
            </a:r>
          </a:p>
          <a:p>
            <a:r>
              <a:rPr lang="es-ES" altLang="en-US" noProof="0" dirty="0" smtClean="0"/>
              <a:t>Hay mucha madera muerta en la copa, parece que parte</a:t>
            </a:r>
            <a:r>
              <a:rPr lang="es-ES" altLang="en-US" baseline="0" noProof="0" dirty="0" smtClean="0"/>
              <a:t> de esa madera muerta ya ha </a:t>
            </a:r>
            <a:r>
              <a:rPr lang="es-ES" altLang="en-US" baseline="0" noProof="0" dirty="0" err="1" smtClean="0"/>
              <a:t>caido</a:t>
            </a:r>
            <a:r>
              <a:rPr lang="es-ES" altLang="en-US" baseline="0" noProof="0" dirty="0" smtClean="0"/>
              <a:t>.</a:t>
            </a:r>
          </a:p>
          <a:p>
            <a:r>
              <a:rPr lang="es-ES" altLang="en-US" noProof="0" dirty="0" smtClean="0"/>
              <a:t>La carretera</a:t>
            </a:r>
            <a:r>
              <a:rPr lang="es-ES" altLang="en-US" baseline="0" noProof="0" dirty="0" smtClean="0"/>
              <a:t> es muy tranquila</a:t>
            </a:r>
            <a:endParaRPr lang="es-ES" altLang="en-US" noProof="0" dirty="0" smtClean="0"/>
          </a:p>
          <a:p>
            <a:r>
              <a:rPr lang="es-ES" altLang="en-US" noProof="0" dirty="0" smtClean="0"/>
              <a:t>¿Se necesita hacer algo</a:t>
            </a:r>
            <a:r>
              <a:rPr lang="es-ES" altLang="en-US" baseline="0" noProof="0" dirty="0" smtClean="0"/>
              <a:t>?</a:t>
            </a:r>
            <a:endParaRPr lang="es-ES" altLang="en-US" noProof="0" dirty="0" smtClean="0"/>
          </a:p>
          <a:p>
            <a:endParaRPr lang="es-ES" altLang="en-US" noProof="0" dirty="0" smtClean="0"/>
          </a:p>
          <a:p>
            <a:r>
              <a:rPr lang="es-ES" altLang="en-US" noProof="0" dirty="0" smtClean="0"/>
              <a:t>Recomendaciones de gestión:</a:t>
            </a:r>
          </a:p>
          <a:p>
            <a:r>
              <a:rPr lang="es-ES" altLang="en-US" noProof="0" dirty="0" smtClean="0"/>
              <a:t>¿No hacer nada?</a:t>
            </a:r>
          </a:p>
          <a:p>
            <a:r>
              <a:rPr lang="es-ES" altLang="en-US" noProof="0" dirty="0" smtClean="0"/>
              <a:t>Hábitat de alto valor en la copa que</a:t>
            </a:r>
            <a:r>
              <a:rPr lang="es-ES" altLang="en-US" baseline="0" noProof="0" dirty="0" smtClean="0"/>
              <a:t> probablemente se eliminaría si se interviene para quitar algo de peso del árbol. </a:t>
            </a:r>
          </a:p>
          <a:p>
            <a:r>
              <a:rPr lang="es-ES" altLang="en-US" baseline="0" noProof="0" dirty="0" smtClean="0"/>
              <a:t>¿O quizá acortar las ramas más largas para reducir el área que puede ejercer un efecto vela? </a:t>
            </a:r>
            <a:endParaRPr lang="es-ES" altLang="en-US" noProof="0" dirty="0" smtClean="0"/>
          </a:p>
          <a:p>
            <a:r>
              <a:rPr lang="es-ES" altLang="en-US" noProof="0" dirty="0" smtClean="0"/>
              <a:t>La carretera es muy tranquila y la visibilidad</a:t>
            </a:r>
            <a:r>
              <a:rPr lang="es-ES" altLang="en-US" baseline="0" noProof="0" dirty="0" smtClean="0"/>
              <a:t> es buena, así que es poco probable que caiga sobre una persona o un coche. </a:t>
            </a:r>
          </a:p>
          <a:p>
            <a:endParaRPr lang="es-ES" altLang="en-US" noProof="0" dirty="0" smtClean="0"/>
          </a:p>
          <a:p>
            <a:r>
              <a:rPr lang="es-ES" altLang="en-US" noProof="0" dirty="0" smtClean="0"/>
              <a:t>Puntos a tratar:</a:t>
            </a:r>
          </a:p>
          <a:p>
            <a:r>
              <a:rPr lang="es-ES" altLang="en-US" noProof="0" dirty="0" smtClean="0"/>
              <a:t>¿Deberíamos intervenir</a:t>
            </a:r>
            <a:r>
              <a:rPr lang="es-ES" altLang="en-US" baseline="0" noProof="0" dirty="0" smtClean="0"/>
              <a:t> en fresnos en vista de la Chalara? </a:t>
            </a:r>
          </a:p>
          <a:p>
            <a:r>
              <a:rPr lang="es-ES" altLang="en-US" baseline="0" noProof="0" dirty="0" smtClean="0"/>
              <a:t>¿Es necesario intervenir por seguridad para el tráfico de la carretera? </a:t>
            </a:r>
            <a:endParaRPr lang="es-ES" altLang="en-US" noProof="0" dirty="0" smtClean="0"/>
          </a:p>
        </p:txBody>
      </p:sp>
      <p:sp>
        <p:nvSpPr>
          <p:cNvPr id="18944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7738" eaLnBrk="0" hangingPunct="0">
              <a:defRPr>
                <a:solidFill>
                  <a:schemeClr val="tx1"/>
                </a:solidFill>
                <a:latin typeface="Arial" charset="0"/>
              </a:defRPr>
            </a:lvl1pPr>
            <a:lvl2pPr marL="742950" indent="-285750" defTabSz="947738" eaLnBrk="0" hangingPunct="0">
              <a:defRPr>
                <a:solidFill>
                  <a:schemeClr val="tx1"/>
                </a:solidFill>
                <a:latin typeface="Arial" charset="0"/>
              </a:defRPr>
            </a:lvl2pPr>
            <a:lvl3pPr marL="1143000" indent="-228600" defTabSz="947738" eaLnBrk="0" hangingPunct="0">
              <a:defRPr>
                <a:solidFill>
                  <a:schemeClr val="tx1"/>
                </a:solidFill>
                <a:latin typeface="Arial" charset="0"/>
              </a:defRPr>
            </a:lvl3pPr>
            <a:lvl4pPr marL="1600200" indent="-228600" defTabSz="947738" eaLnBrk="0" hangingPunct="0">
              <a:defRPr>
                <a:solidFill>
                  <a:schemeClr val="tx1"/>
                </a:solidFill>
                <a:latin typeface="Arial" charset="0"/>
              </a:defRPr>
            </a:lvl4pPr>
            <a:lvl5pPr marL="2057400" indent="-228600" defTabSz="947738" eaLnBrk="0" hangingPunct="0">
              <a:defRPr>
                <a:solidFill>
                  <a:schemeClr val="tx1"/>
                </a:solidFill>
                <a:latin typeface="Arial" charset="0"/>
              </a:defRPr>
            </a:lvl5pPr>
            <a:lvl6pPr marL="2514600" indent="-228600" defTabSz="947738" eaLnBrk="0" fontAlgn="base" hangingPunct="0">
              <a:spcBef>
                <a:spcPct val="0"/>
              </a:spcBef>
              <a:spcAft>
                <a:spcPct val="0"/>
              </a:spcAft>
              <a:defRPr>
                <a:solidFill>
                  <a:schemeClr val="tx1"/>
                </a:solidFill>
                <a:latin typeface="Arial" charset="0"/>
              </a:defRPr>
            </a:lvl6pPr>
            <a:lvl7pPr marL="2971800" indent="-228600" defTabSz="947738" eaLnBrk="0" fontAlgn="base" hangingPunct="0">
              <a:spcBef>
                <a:spcPct val="0"/>
              </a:spcBef>
              <a:spcAft>
                <a:spcPct val="0"/>
              </a:spcAft>
              <a:defRPr>
                <a:solidFill>
                  <a:schemeClr val="tx1"/>
                </a:solidFill>
                <a:latin typeface="Arial" charset="0"/>
              </a:defRPr>
            </a:lvl7pPr>
            <a:lvl8pPr marL="3429000" indent="-228600" defTabSz="947738" eaLnBrk="0" fontAlgn="base" hangingPunct="0">
              <a:spcBef>
                <a:spcPct val="0"/>
              </a:spcBef>
              <a:spcAft>
                <a:spcPct val="0"/>
              </a:spcAft>
              <a:defRPr>
                <a:solidFill>
                  <a:schemeClr val="tx1"/>
                </a:solidFill>
                <a:latin typeface="Arial" charset="0"/>
              </a:defRPr>
            </a:lvl8pPr>
            <a:lvl9pPr marL="3886200" indent="-228600" defTabSz="947738" eaLnBrk="0" fontAlgn="base" hangingPunct="0">
              <a:spcBef>
                <a:spcPct val="0"/>
              </a:spcBef>
              <a:spcAft>
                <a:spcPct val="0"/>
              </a:spcAft>
              <a:defRPr>
                <a:solidFill>
                  <a:schemeClr val="tx1"/>
                </a:solidFill>
                <a:latin typeface="Arial" charset="0"/>
              </a:defRPr>
            </a:lvl9pPr>
          </a:lstStyle>
          <a:p>
            <a:pPr eaLnBrk="1" hangingPunct="1"/>
            <a:fld id="{4971DC58-065B-475C-859C-04E07FEB8227}" type="slidenum">
              <a:rPr lang="en-GB" altLang="en-US" smtClean="0"/>
              <a:pPr eaLnBrk="1" hangingPunct="1"/>
              <a:t>5</a:t>
            </a:fld>
            <a:endParaRPr lang="en-GB"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Slide Image Placeholder 1"/>
          <p:cNvSpPr>
            <a:spLocks noGrp="1" noRot="1" noChangeAspect="1" noTextEdit="1"/>
          </p:cNvSpPr>
          <p:nvPr>
            <p:ph type="sldImg"/>
          </p:nvPr>
        </p:nvSpPr>
        <p:spPr>
          <a:ln/>
        </p:spPr>
      </p:sp>
      <p:sp>
        <p:nvSpPr>
          <p:cNvPr id="19046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 altLang="en-US" dirty="0" smtClean="0"/>
              <a:t>Notas:</a:t>
            </a:r>
          </a:p>
          <a:p>
            <a:r>
              <a:rPr lang="es-ES" altLang="en-US" dirty="0" smtClean="0"/>
              <a:t>Árbol que se ha dejado de trasmochar</a:t>
            </a:r>
            <a:r>
              <a:rPr lang="es-ES" altLang="en-US" baseline="0" dirty="0" smtClean="0"/>
              <a:t> en una zona donde es probable que haya niños jugando debajo de él, cerca de casas aunque ninguna quede a su alcance. </a:t>
            </a:r>
          </a:p>
          <a:p>
            <a:r>
              <a:rPr lang="es-ES" altLang="en-US" dirty="0" smtClean="0"/>
              <a:t>Tiene</a:t>
            </a:r>
            <a:r>
              <a:rPr lang="es-ES" altLang="en-US" baseline="0" dirty="0" smtClean="0"/>
              <a:t> muchas ramas y muy pesadas </a:t>
            </a:r>
          </a:p>
          <a:p>
            <a:r>
              <a:rPr lang="es-ES" altLang="en-US" dirty="0" smtClean="0"/>
              <a:t>El árbol parece bastante estable</a:t>
            </a:r>
          </a:p>
          <a:p>
            <a:r>
              <a:rPr lang="es-ES" altLang="en-US" dirty="0" smtClean="0"/>
              <a:t>El patrón que presentan las ramas</a:t>
            </a:r>
            <a:r>
              <a:rPr lang="es-ES" altLang="en-US" baseline="0" dirty="0" smtClean="0"/>
              <a:t> y la presencia de cierto crecimiento </a:t>
            </a:r>
            <a:r>
              <a:rPr lang="es-ES" altLang="en-US" baseline="0" dirty="0" err="1" smtClean="0"/>
              <a:t>epicórmico</a:t>
            </a:r>
            <a:r>
              <a:rPr lang="es-ES" altLang="en-US" baseline="0" dirty="0" smtClean="0"/>
              <a:t> sugieren que es probable que responda bien a la poda. </a:t>
            </a:r>
          </a:p>
          <a:p>
            <a:endParaRPr lang="es-ES" altLang="en-US" dirty="0" smtClean="0"/>
          </a:p>
          <a:p>
            <a:r>
              <a:rPr lang="es-ES" altLang="en-US" dirty="0" smtClean="0"/>
              <a:t>Recomendaciones de gestión:</a:t>
            </a:r>
          </a:p>
          <a:p>
            <a:r>
              <a:rPr lang="es-ES" altLang="en-US" dirty="0" smtClean="0"/>
              <a:t>Reducción de la copa para eliminar algo de peso y reducir el</a:t>
            </a:r>
            <a:r>
              <a:rPr lang="es-ES" altLang="en-US" baseline="0" dirty="0" smtClean="0"/>
              <a:t> </a:t>
            </a:r>
            <a:r>
              <a:rPr lang="es-ES" altLang="en-US" baseline="0" noProof="0" dirty="0" smtClean="0"/>
              <a:t>el área que puede ejercer un efecto vela</a:t>
            </a:r>
            <a:r>
              <a:rPr lang="es-ES" altLang="en-US" dirty="0" smtClean="0"/>
              <a:t>.  </a:t>
            </a:r>
          </a:p>
          <a:p>
            <a:r>
              <a:rPr lang="es-ES" altLang="en-US" dirty="0" smtClean="0"/>
              <a:t>Se</a:t>
            </a:r>
            <a:r>
              <a:rPr lang="es-ES" altLang="en-US" baseline="0" dirty="0" smtClean="0"/>
              <a:t> podría hacer como la primera parte de una reducción progresiva. </a:t>
            </a:r>
          </a:p>
          <a:p>
            <a:endParaRPr lang="es-ES" altLang="en-US" baseline="0" dirty="0" smtClean="0"/>
          </a:p>
          <a:p>
            <a:r>
              <a:rPr lang="es-ES" altLang="en-US" dirty="0" smtClean="0"/>
              <a:t>Puntos</a:t>
            </a:r>
            <a:r>
              <a:rPr lang="es-ES" altLang="en-US" baseline="0" dirty="0" smtClean="0"/>
              <a:t> a tratar</a:t>
            </a:r>
            <a:r>
              <a:rPr lang="es-ES" altLang="en-US" dirty="0" smtClean="0"/>
              <a:t>:</a:t>
            </a:r>
          </a:p>
          <a:p>
            <a:r>
              <a:rPr lang="es-ES" altLang="en-US" dirty="0" smtClean="0"/>
              <a:t>¿Podar o no podar?  Se podría dejar para</a:t>
            </a:r>
            <a:r>
              <a:rPr lang="es-ES" altLang="en-US" baseline="0" dirty="0" smtClean="0"/>
              <a:t> que siga su evolución propia</a:t>
            </a:r>
            <a:r>
              <a:rPr lang="es-ES" altLang="en-US" dirty="0" smtClean="0"/>
              <a:t>.</a:t>
            </a:r>
          </a:p>
        </p:txBody>
      </p:sp>
      <p:sp>
        <p:nvSpPr>
          <p:cNvPr id="19046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7738" eaLnBrk="0" hangingPunct="0">
              <a:defRPr>
                <a:solidFill>
                  <a:schemeClr val="tx1"/>
                </a:solidFill>
                <a:latin typeface="Arial" charset="0"/>
              </a:defRPr>
            </a:lvl1pPr>
            <a:lvl2pPr marL="742950" indent="-285750" defTabSz="947738" eaLnBrk="0" hangingPunct="0">
              <a:defRPr>
                <a:solidFill>
                  <a:schemeClr val="tx1"/>
                </a:solidFill>
                <a:latin typeface="Arial" charset="0"/>
              </a:defRPr>
            </a:lvl2pPr>
            <a:lvl3pPr marL="1143000" indent="-228600" defTabSz="947738" eaLnBrk="0" hangingPunct="0">
              <a:defRPr>
                <a:solidFill>
                  <a:schemeClr val="tx1"/>
                </a:solidFill>
                <a:latin typeface="Arial" charset="0"/>
              </a:defRPr>
            </a:lvl3pPr>
            <a:lvl4pPr marL="1600200" indent="-228600" defTabSz="947738" eaLnBrk="0" hangingPunct="0">
              <a:defRPr>
                <a:solidFill>
                  <a:schemeClr val="tx1"/>
                </a:solidFill>
                <a:latin typeface="Arial" charset="0"/>
              </a:defRPr>
            </a:lvl4pPr>
            <a:lvl5pPr marL="2057400" indent="-228600" defTabSz="947738" eaLnBrk="0" hangingPunct="0">
              <a:defRPr>
                <a:solidFill>
                  <a:schemeClr val="tx1"/>
                </a:solidFill>
                <a:latin typeface="Arial" charset="0"/>
              </a:defRPr>
            </a:lvl5pPr>
            <a:lvl6pPr marL="2514600" indent="-228600" defTabSz="947738" eaLnBrk="0" fontAlgn="base" hangingPunct="0">
              <a:spcBef>
                <a:spcPct val="0"/>
              </a:spcBef>
              <a:spcAft>
                <a:spcPct val="0"/>
              </a:spcAft>
              <a:defRPr>
                <a:solidFill>
                  <a:schemeClr val="tx1"/>
                </a:solidFill>
                <a:latin typeface="Arial" charset="0"/>
              </a:defRPr>
            </a:lvl6pPr>
            <a:lvl7pPr marL="2971800" indent="-228600" defTabSz="947738" eaLnBrk="0" fontAlgn="base" hangingPunct="0">
              <a:spcBef>
                <a:spcPct val="0"/>
              </a:spcBef>
              <a:spcAft>
                <a:spcPct val="0"/>
              </a:spcAft>
              <a:defRPr>
                <a:solidFill>
                  <a:schemeClr val="tx1"/>
                </a:solidFill>
                <a:latin typeface="Arial" charset="0"/>
              </a:defRPr>
            </a:lvl7pPr>
            <a:lvl8pPr marL="3429000" indent="-228600" defTabSz="947738" eaLnBrk="0" fontAlgn="base" hangingPunct="0">
              <a:spcBef>
                <a:spcPct val="0"/>
              </a:spcBef>
              <a:spcAft>
                <a:spcPct val="0"/>
              </a:spcAft>
              <a:defRPr>
                <a:solidFill>
                  <a:schemeClr val="tx1"/>
                </a:solidFill>
                <a:latin typeface="Arial" charset="0"/>
              </a:defRPr>
            </a:lvl8pPr>
            <a:lvl9pPr marL="3886200" indent="-228600" defTabSz="947738" eaLnBrk="0" fontAlgn="base" hangingPunct="0">
              <a:spcBef>
                <a:spcPct val="0"/>
              </a:spcBef>
              <a:spcAft>
                <a:spcPct val="0"/>
              </a:spcAft>
              <a:defRPr>
                <a:solidFill>
                  <a:schemeClr val="tx1"/>
                </a:solidFill>
                <a:latin typeface="Arial" charset="0"/>
              </a:defRPr>
            </a:lvl9pPr>
          </a:lstStyle>
          <a:p>
            <a:pPr eaLnBrk="1" hangingPunct="1"/>
            <a:fld id="{31856C73-4177-444F-9786-6B5748396452}" type="slidenum">
              <a:rPr lang="en-GB" altLang="en-US" smtClean="0"/>
              <a:pPr eaLnBrk="1" hangingPunct="1"/>
              <a:t>6</a:t>
            </a:fld>
            <a:endParaRPr lang="en-GB"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Slide Image Placeholder 1"/>
          <p:cNvSpPr>
            <a:spLocks noGrp="1" noRot="1" noChangeAspect="1" noTextEdit="1"/>
          </p:cNvSpPr>
          <p:nvPr>
            <p:ph type="sldImg"/>
          </p:nvPr>
        </p:nvSpPr>
        <p:spPr>
          <a:ln/>
        </p:spPr>
      </p:sp>
      <p:sp>
        <p:nvSpPr>
          <p:cNvPr id="18841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 altLang="en-US" noProof="0" dirty="0" smtClean="0"/>
              <a:t>Notas: </a:t>
            </a:r>
          </a:p>
          <a:p>
            <a:r>
              <a:rPr lang="es-ES" altLang="en-US" noProof="0" dirty="0" smtClean="0"/>
              <a:t>Árbol en un bosque</a:t>
            </a:r>
            <a:r>
              <a:rPr lang="es-ES" altLang="en-US" baseline="0" noProof="0" dirty="0" smtClean="0"/>
              <a:t> denso, con un gran árbol (arce campestre) creciendo justo a su lado.</a:t>
            </a:r>
          </a:p>
          <a:p>
            <a:endParaRPr lang="es-ES" altLang="en-US" noProof="0" dirty="0" smtClean="0"/>
          </a:p>
          <a:p>
            <a:r>
              <a:rPr lang="es-ES" altLang="en-US" noProof="0" dirty="0" smtClean="0"/>
              <a:t>Recomendaciones de gestión:</a:t>
            </a:r>
          </a:p>
          <a:p>
            <a:r>
              <a:rPr lang="es-ES" altLang="en-US" noProof="0" dirty="0" smtClean="0"/>
              <a:t>Liberar espacio en</a:t>
            </a:r>
            <a:r>
              <a:rPr lang="es-ES" altLang="en-US" baseline="0" noProof="0" dirty="0" smtClean="0"/>
              <a:t> torno al árbol en un par de fases, primero para eliminar el árbol que esta creciendo a través de la copa y cualquier otra cosa que “toque” la copa del árbol veterano y después aclarar en una zona más amplia en torno al árbol. </a:t>
            </a:r>
            <a:endParaRPr lang="es-ES" altLang="en-US" noProof="0" dirty="0" smtClean="0"/>
          </a:p>
          <a:p>
            <a:r>
              <a:rPr lang="es-ES" altLang="en-US" noProof="0" dirty="0" smtClean="0"/>
              <a:t>Ver cómo responde el árbol a la liberación de espacio y </a:t>
            </a:r>
            <a:r>
              <a:rPr lang="es-ES" altLang="en-US" noProof="0" dirty="0" err="1" smtClean="0"/>
              <a:t>entoncer</a:t>
            </a:r>
            <a:r>
              <a:rPr lang="es-ES" altLang="en-US" baseline="0" noProof="0" dirty="0" smtClean="0"/>
              <a:t> fijarse en la copa para ver si necesita alguna intervención para reducirla. </a:t>
            </a:r>
            <a:endParaRPr lang="es-ES" altLang="en-US" noProof="0" dirty="0" smtClean="0"/>
          </a:p>
          <a:p>
            <a:endParaRPr lang="es-ES" altLang="en-US" noProof="0" dirty="0" smtClean="0"/>
          </a:p>
          <a:p>
            <a:r>
              <a:rPr lang="es-ES" altLang="en-US" noProof="0" dirty="0" smtClean="0"/>
              <a:t>Puntos a tratar:</a:t>
            </a:r>
          </a:p>
          <a:p>
            <a:r>
              <a:rPr lang="es-ES" altLang="en-US" noProof="0" dirty="0" smtClean="0"/>
              <a:t>Anillar la corteza del arce campestre para proporcionar un cambio más lento en</a:t>
            </a:r>
            <a:r>
              <a:rPr lang="es-ES" altLang="en-US" baseline="0" noProof="0" dirty="0" smtClean="0"/>
              <a:t> la cantidad de luz que va a llegar al árbol veterano (o sería demasiado lento)?</a:t>
            </a:r>
          </a:p>
          <a:p>
            <a:r>
              <a:rPr lang="es-ES" altLang="en-US" noProof="0" dirty="0" smtClean="0"/>
              <a:t>Es</a:t>
            </a:r>
            <a:r>
              <a:rPr lang="es-ES" altLang="en-US" baseline="0" noProof="0" dirty="0" smtClean="0"/>
              <a:t> un arce muy grande – ¿se debería tratar también como un veterano? </a:t>
            </a:r>
            <a:endParaRPr lang="es-ES" altLang="en-US" noProof="0" dirty="0" smtClean="0"/>
          </a:p>
        </p:txBody>
      </p:sp>
      <p:sp>
        <p:nvSpPr>
          <p:cNvPr id="18842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7738" eaLnBrk="0" hangingPunct="0">
              <a:defRPr>
                <a:solidFill>
                  <a:schemeClr val="tx1"/>
                </a:solidFill>
                <a:latin typeface="Arial" charset="0"/>
              </a:defRPr>
            </a:lvl1pPr>
            <a:lvl2pPr marL="742950" indent="-285750" defTabSz="947738" eaLnBrk="0" hangingPunct="0">
              <a:defRPr>
                <a:solidFill>
                  <a:schemeClr val="tx1"/>
                </a:solidFill>
                <a:latin typeface="Arial" charset="0"/>
              </a:defRPr>
            </a:lvl2pPr>
            <a:lvl3pPr marL="1143000" indent="-228600" defTabSz="947738" eaLnBrk="0" hangingPunct="0">
              <a:defRPr>
                <a:solidFill>
                  <a:schemeClr val="tx1"/>
                </a:solidFill>
                <a:latin typeface="Arial" charset="0"/>
              </a:defRPr>
            </a:lvl3pPr>
            <a:lvl4pPr marL="1600200" indent="-228600" defTabSz="947738" eaLnBrk="0" hangingPunct="0">
              <a:defRPr>
                <a:solidFill>
                  <a:schemeClr val="tx1"/>
                </a:solidFill>
                <a:latin typeface="Arial" charset="0"/>
              </a:defRPr>
            </a:lvl4pPr>
            <a:lvl5pPr marL="2057400" indent="-228600" defTabSz="947738" eaLnBrk="0" hangingPunct="0">
              <a:defRPr>
                <a:solidFill>
                  <a:schemeClr val="tx1"/>
                </a:solidFill>
                <a:latin typeface="Arial" charset="0"/>
              </a:defRPr>
            </a:lvl5pPr>
            <a:lvl6pPr marL="2514600" indent="-228600" defTabSz="947738" eaLnBrk="0" fontAlgn="base" hangingPunct="0">
              <a:spcBef>
                <a:spcPct val="0"/>
              </a:spcBef>
              <a:spcAft>
                <a:spcPct val="0"/>
              </a:spcAft>
              <a:defRPr>
                <a:solidFill>
                  <a:schemeClr val="tx1"/>
                </a:solidFill>
                <a:latin typeface="Arial" charset="0"/>
              </a:defRPr>
            </a:lvl6pPr>
            <a:lvl7pPr marL="2971800" indent="-228600" defTabSz="947738" eaLnBrk="0" fontAlgn="base" hangingPunct="0">
              <a:spcBef>
                <a:spcPct val="0"/>
              </a:spcBef>
              <a:spcAft>
                <a:spcPct val="0"/>
              </a:spcAft>
              <a:defRPr>
                <a:solidFill>
                  <a:schemeClr val="tx1"/>
                </a:solidFill>
                <a:latin typeface="Arial" charset="0"/>
              </a:defRPr>
            </a:lvl7pPr>
            <a:lvl8pPr marL="3429000" indent="-228600" defTabSz="947738" eaLnBrk="0" fontAlgn="base" hangingPunct="0">
              <a:spcBef>
                <a:spcPct val="0"/>
              </a:spcBef>
              <a:spcAft>
                <a:spcPct val="0"/>
              </a:spcAft>
              <a:defRPr>
                <a:solidFill>
                  <a:schemeClr val="tx1"/>
                </a:solidFill>
                <a:latin typeface="Arial" charset="0"/>
              </a:defRPr>
            </a:lvl8pPr>
            <a:lvl9pPr marL="3886200" indent="-228600" defTabSz="947738" eaLnBrk="0" fontAlgn="base" hangingPunct="0">
              <a:spcBef>
                <a:spcPct val="0"/>
              </a:spcBef>
              <a:spcAft>
                <a:spcPct val="0"/>
              </a:spcAft>
              <a:defRPr>
                <a:solidFill>
                  <a:schemeClr val="tx1"/>
                </a:solidFill>
                <a:latin typeface="Arial" charset="0"/>
              </a:defRPr>
            </a:lvl9pPr>
          </a:lstStyle>
          <a:p>
            <a:pPr eaLnBrk="1" hangingPunct="1"/>
            <a:fld id="{FD1CDFF7-6279-4A03-98EA-045E974E6CE1}" type="slidenum">
              <a:rPr lang="en-GB" altLang="en-US" smtClean="0"/>
              <a:pPr eaLnBrk="1" hangingPunct="1"/>
              <a:t>7</a:t>
            </a:fld>
            <a:endParaRPr lang="en-GB" alt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ES" noProof="0" dirty="0" smtClean="0"/>
              <a:t>Notas: El árbol está en el límite de un pasto arbolado</a:t>
            </a:r>
            <a:r>
              <a:rPr lang="es-ES" baseline="0" noProof="0" dirty="0" smtClean="0"/>
              <a:t> pastoreado. </a:t>
            </a:r>
            <a:endParaRPr lang="es-ES" noProof="0" dirty="0" smtClean="0"/>
          </a:p>
          <a:p>
            <a:endParaRPr lang="es-ES" noProof="0" dirty="0" smtClean="0"/>
          </a:p>
          <a:p>
            <a:r>
              <a:rPr lang="es-ES" noProof="0" dirty="0" smtClean="0"/>
              <a:t>Recomendaciones de gestión:</a:t>
            </a:r>
          </a:p>
          <a:p>
            <a:r>
              <a:rPr lang="es-ES" noProof="0" dirty="0" smtClean="0"/>
              <a:t>Liberar espacio en torno al árbol en fases</a:t>
            </a:r>
          </a:p>
          <a:p>
            <a:r>
              <a:rPr lang="es-ES" noProof="0" dirty="0" smtClean="0"/>
              <a:t>Pensar en</a:t>
            </a:r>
            <a:r>
              <a:rPr lang="es-ES" baseline="0" noProof="0" dirty="0" smtClean="0"/>
              <a:t> favorecer el pastoreo en torno al árbol para prevenir más crecimiento en el futuro.</a:t>
            </a:r>
          </a:p>
          <a:p>
            <a:endParaRPr lang="es-ES" noProof="0" dirty="0" smtClean="0"/>
          </a:p>
          <a:p>
            <a:r>
              <a:rPr lang="es-ES" noProof="0" dirty="0" smtClean="0"/>
              <a:t>Puntos a tratar</a:t>
            </a:r>
            <a:r>
              <a:rPr lang="es-ES" baseline="0" noProof="0" dirty="0" smtClean="0"/>
              <a:t>:</a:t>
            </a:r>
          </a:p>
          <a:p>
            <a:r>
              <a:rPr lang="es-ES" baseline="0" noProof="0" dirty="0" smtClean="0"/>
              <a:t>¿Merece la pena la </a:t>
            </a:r>
            <a:r>
              <a:rPr lang="es-ES" baseline="0" noProof="0" dirty="0" err="1" smtClean="0"/>
              <a:t>veteranización</a:t>
            </a:r>
            <a:r>
              <a:rPr lang="es-ES" baseline="0" noProof="0" dirty="0" smtClean="0"/>
              <a:t> de alguno árboles más jóvenes? </a:t>
            </a:r>
            <a:endParaRPr lang="es-ES" noProof="0" dirty="0"/>
          </a:p>
        </p:txBody>
      </p:sp>
      <p:sp>
        <p:nvSpPr>
          <p:cNvPr id="4" name="Slide Number Placeholder 3"/>
          <p:cNvSpPr>
            <a:spLocks noGrp="1"/>
          </p:cNvSpPr>
          <p:nvPr>
            <p:ph type="sldNum" sz="quarter" idx="10"/>
          </p:nvPr>
        </p:nvSpPr>
        <p:spPr/>
        <p:txBody>
          <a:bodyPr/>
          <a:lstStyle/>
          <a:p>
            <a:fld id="{0B15D8D3-9504-4F88-94AD-0C2F9A46B35F}" type="slidenum">
              <a:rPr lang="en-GB" smtClean="0"/>
              <a:pPr/>
              <a:t>8</a:t>
            </a:fld>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ES" noProof="0" dirty="0" smtClean="0"/>
              <a:t>Notas: </a:t>
            </a:r>
          </a:p>
          <a:p>
            <a:r>
              <a:rPr lang="es-ES" noProof="0" dirty="0" smtClean="0"/>
              <a:t>El árbol esta en el mismo sitio que el 7 pero en una</a:t>
            </a:r>
            <a:r>
              <a:rPr lang="es-ES" baseline="0" noProof="0" dirty="0" smtClean="0"/>
              <a:t> etapa anterior.</a:t>
            </a:r>
          </a:p>
          <a:p>
            <a:endParaRPr lang="es-ES" noProof="0" dirty="0" smtClean="0"/>
          </a:p>
          <a:p>
            <a:r>
              <a:rPr lang="es-ES" noProof="0" dirty="0" smtClean="0"/>
              <a:t>Recomendaciones de gestión:</a:t>
            </a:r>
          </a:p>
          <a:p>
            <a:r>
              <a:rPr lang="es-ES" noProof="0" dirty="0" smtClean="0"/>
              <a:t>Eliminar el carpe</a:t>
            </a:r>
            <a:r>
              <a:rPr lang="es-ES" baseline="0" noProof="0" dirty="0" smtClean="0"/>
              <a:t> (si se hace en el momento probablemente en una intervención pero si se espera demasiado será necesario liberar el espacio más despacio. </a:t>
            </a:r>
          </a:p>
          <a:p>
            <a:endParaRPr lang="es-ES" noProof="0" dirty="0" smtClean="0"/>
          </a:p>
          <a:p>
            <a:r>
              <a:rPr lang="es-ES" noProof="0" dirty="0" smtClean="0"/>
              <a:t>Puntos a tratar</a:t>
            </a:r>
            <a:r>
              <a:rPr lang="es-ES" baseline="0" noProof="0" dirty="0" smtClean="0"/>
              <a:t>:</a:t>
            </a:r>
          </a:p>
          <a:p>
            <a:r>
              <a:rPr lang="es-ES" baseline="0" noProof="0" dirty="0" smtClean="0"/>
              <a:t>¿Cómo favorecer que se paste bajo el árbol para prevenir más regeneración sin que haya mucho pisoteo? </a:t>
            </a:r>
            <a:endParaRPr lang="es-ES" noProof="0" dirty="0"/>
          </a:p>
        </p:txBody>
      </p:sp>
      <p:sp>
        <p:nvSpPr>
          <p:cNvPr id="4" name="Slide Number Placeholder 3"/>
          <p:cNvSpPr>
            <a:spLocks noGrp="1"/>
          </p:cNvSpPr>
          <p:nvPr>
            <p:ph type="sldNum" sz="quarter" idx="10"/>
          </p:nvPr>
        </p:nvSpPr>
        <p:spPr/>
        <p:txBody>
          <a:bodyPr/>
          <a:lstStyle/>
          <a:p>
            <a:fld id="{0B15D8D3-9504-4F88-94AD-0C2F9A46B35F}" type="slidenum">
              <a:rPr lang="en-GB" smtClean="0"/>
              <a:pPr/>
              <a:t>9</a:t>
            </a:fld>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Slide Image Placeholder 1"/>
          <p:cNvSpPr>
            <a:spLocks noGrp="1" noRot="1" noChangeAspect="1" noTextEdit="1"/>
          </p:cNvSpPr>
          <p:nvPr>
            <p:ph type="sldImg"/>
          </p:nvPr>
        </p:nvSpPr>
        <p:spPr>
          <a:ln/>
        </p:spPr>
      </p:sp>
      <p:sp>
        <p:nvSpPr>
          <p:cNvPr id="17715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 altLang="en-US" noProof="0" dirty="0" smtClean="0"/>
              <a:t>Notas:</a:t>
            </a:r>
          </a:p>
          <a:p>
            <a:r>
              <a:rPr lang="es-ES" altLang="en-US" noProof="0" dirty="0" smtClean="0"/>
              <a:t>Este árbol se ha deslizado por la ladera! </a:t>
            </a:r>
          </a:p>
          <a:p>
            <a:endParaRPr lang="es-ES" altLang="en-US" noProof="0" dirty="0" smtClean="0"/>
          </a:p>
          <a:p>
            <a:r>
              <a:rPr lang="es-ES" altLang="en-US" noProof="0" dirty="0" smtClean="0"/>
              <a:t>Recomendaciones</a:t>
            </a:r>
            <a:r>
              <a:rPr lang="es-ES" altLang="en-US" baseline="0" noProof="0" dirty="0" smtClean="0"/>
              <a:t> de gestión</a:t>
            </a:r>
            <a:r>
              <a:rPr lang="es-ES" altLang="en-US" noProof="0" dirty="0" smtClean="0"/>
              <a:t>:</a:t>
            </a:r>
          </a:p>
          <a:p>
            <a:r>
              <a:rPr lang="es-ES" altLang="en-US" noProof="0" dirty="0" smtClean="0"/>
              <a:t>No hacer nada</a:t>
            </a:r>
            <a:r>
              <a:rPr lang="es-ES" altLang="en-US" baseline="0" noProof="0" dirty="0" smtClean="0"/>
              <a:t> con este árbol</a:t>
            </a:r>
            <a:r>
              <a:rPr lang="es-ES" altLang="en-US" noProof="0" dirty="0" smtClean="0"/>
              <a:t>.  Proporciona hábitat de madera muerta y no se debe eliminar. Aclarar para darle más luz daría igual,</a:t>
            </a:r>
            <a:r>
              <a:rPr lang="es-ES" altLang="en-US" baseline="0" noProof="0" dirty="0" smtClean="0"/>
              <a:t> no mejoraría la situación</a:t>
            </a:r>
            <a:r>
              <a:rPr lang="es-ES" altLang="en-US" noProof="0" dirty="0" smtClean="0"/>
              <a:t>.</a:t>
            </a:r>
          </a:p>
          <a:p>
            <a:pPr marL="0" marR="0" indent="0" algn="l" defTabSz="914400" rtl="0" eaLnBrk="1" fontAlgn="auto" latinLnBrk="0" hangingPunct="1">
              <a:lnSpc>
                <a:spcPct val="100000"/>
              </a:lnSpc>
              <a:spcBef>
                <a:spcPts val="0"/>
              </a:spcBef>
              <a:spcAft>
                <a:spcPts val="0"/>
              </a:spcAft>
              <a:buClrTx/>
              <a:buSzTx/>
              <a:buFontTx/>
              <a:buNone/>
              <a:tabLst/>
              <a:defRPr/>
            </a:pPr>
            <a:r>
              <a:rPr lang="es-ES" altLang="en-US" noProof="0" dirty="0" smtClean="0"/>
              <a:t>Algunas especies asociadas a la madera muerta agradecerían más luz en la madera muerta,</a:t>
            </a:r>
            <a:r>
              <a:rPr lang="es-ES" altLang="en-US" baseline="0" noProof="0" dirty="0" smtClean="0"/>
              <a:t> pero otras están mejor con la situación de sol y sombra que tiene el árbol ahora. </a:t>
            </a:r>
            <a:endParaRPr lang="es-ES" altLang="en-US" noProof="0" dirty="0" smtClean="0"/>
          </a:p>
          <a:p>
            <a:endParaRPr lang="es-ES" altLang="en-US" noProof="0" dirty="0" smtClean="0"/>
          </a:p>
          <a:p>
            <a:r>
              <a:rPr lang="es-ES" altLang="en-US" noProof="0" dirty="0" smtClean="0"/>
              <a:t>Puntos a tratar:</a:t>
            </a:r>
          </a:p>
          <a:p>
            <a:r>
              <a:rPr lang="es-ES" altLang="en-US" noProof="0" dirty="0" smtClean="0"/>
              <a:t>Hay cantidad de árboles jóvenes en la foto,</a:t>
            </a:r>
            <a:r>
              <a:rPr lang="es-ES" altLang="en-US" baseline="0" noProof="0" dirty="0" smtClean="0"/>
              <a:t> por lo que no hay necesitad de aclarar para favorecer la regeneración. </a:t>
            </a:r>
            <a:endParaRPr lang="es-ES" altLang="en-US" noProof="0" dirty="0" smtClean="0"/>
          </a:p>
        </p:txBody>
      </p:sp>
      <p:sp>
        <p:nvSpPr>
          <p:cNvPr id="17715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69" eaLnBrk="0" hangingPunct="0">
              <a:spcBef>
                <a:spcPct val="30000"/>
              </a:spcBef>
              <a:defRPr sz="1100">
                <a:solidFill>
                  <a:schemeClr val="tx1"/>
                </a:solidFill>
                <a:latin typeface="Arial" charset="0"/>
              </a:defRPr>
            </a:lvl1pPr>
            <a:lvl2pPr marL="717112" indent="-275697" defTabSz="914469" eaLnBrk="0" hangingPunct="0">
              <a:spcBef>
                <a:spcPct val="30000"/>
              </a:spcBef>
              <a:defRPr sz="1100">
                <a:solidFill>
                  <a:schemeClr val="tx1"/>
                </a:solidFill>
                <a:latin typeface="Arial" charset="0"/>
              </a:defRPr>
            </a:lvl2pPr>
            <a:lvl3pPr marL="1102785" indent="-219954" defTabSz="914469" eaLnBrk="0" hangingPunct="0">
              <a:spcBef>
                <a:spcPct val="30000"/>
              </a:spcBef>
              <a:defRPr sz="1100">
                <a:solidFill>
                  <a:schemeClr val="tx1"/>
                </a:solidFill>
                <a:latin typeface="Arial" charset="0"/>
              </a:defRPr>
            </a:lvl3pPr>
            <a:lvl4pPr marL="1544201" indent="-219954" defTabSz="914469" eaLnBrk="0" hangingPunct="0">
              <a:spcBef>
                <a:spcPct val="30000"/>
              </a:spcBef>
              <a:defRPr sz="1100">
                <a:solidFill>
                  <a:schemeClr val="tx1"/>
                </a:solidFill>
                <a:latin typeface="Arial" charset="0"/>
              </a:defRPr>
            </a:lvl4pPr>
            <a:lvl5pPr marL="1985616" indent="-219954" defTabSz="914469" eaLnBrk="0" hangingPunct="0">
              <a:spcBef>
                <a:spcPct val="30000"/>
              </a:spcBef>
              <a:defRPr sz="1100">
                <a:solidFill>
                  <a:schemeClr val="tx1"/>
                </a:solidFill>
                <a:latin typeface="Arial" charset="0"/>
              </a:defRPr>
            </a:lvl5pPr>
            <a:lvl6pPr marL="2419499" indent="-219954" defTabSz="914469" eaLnBrk="0" fontAlgn="base" hangingPunct="0">
              <a:spcBef>
                <a:spcPct val="30000"/>
              </a:spcBef>
              <a:spcAft>
                <a:spcPct val="0"/>
              </a:spcAft>
              <a:defRPr sz="1100">
                <a:solidFill>
                  <a:schemeClr val="tx1"/>
                </a:solidFill>
                <a:latin typeface="Arial" charset="0"/>
              </a:defRPr>
            </a:lvl6pPr>
            <a:lvl7pPr marL="2853382" indent="-219954" defTabSz="914469" eaLnBrk="0" fontAlgn="base" hangingPunct="0">
              <a:spcBef>
                <a:spcPct val="30000"/>
              </a:spcBef>
              <a:spcAft>
                <a:spcPct val="0"/>
              </a:spcAft>
              <a:defRPr sz="1100">
                <a:solidFill>
                  <a:schemeClr val="tx1"/>
                </a:solidFill>
                <a:latin typeface="Arial" charset="0"/>
              </a:defRPr>
            </a:lvl7pPr>
            <a:lvl8pPr marL="3287265" indent="-219954" defTabSz="914469" eaLnBrk="0" fontAlgn="base" hangingPunct="0">
              <a:spcBef>
                <a:spcPct val="30000"/>
              </a:spcBef>
              <a:spcAft>
                <a:spcPct val="0"/>
              </a:spcAft>
              <a:defRPr sz="1100">
                <a:solidFill>
                  <a:schemeClr val="tx1"/>
                </a:solidFill>
                <a:latin typeface="Arial" charset="0"/>
              </a:defRPr>
            </a:lvl8pPr>
            <a:lvl9pPr marL="3721148" indent="-219954" defTabSz="914469" eaLnBrk="0" fontAlgn="base" hangingPunct="0">
              <a:spcBef>
                <a:spcPct val="30000"/>
              </a:spcBef>
              <a:spcAft>
                <a:spcPct val="0"/>
              </a:spcAft>
              <a:defRPr sz="1100">
                <a:solidFill>
                  <a:schemeClr val="tx1"/>
                </a:solidFill>
                <a:latin typeface="Arial" charset="0"/>
              </a:defRPr>
            </a:lvl9pPr>
          </a:lstStyle>
          <a:p>
            <a:pPr eaLnBrk="1" hangingPunct="1">
              <a:spcBef>
                <a:spcPct val="0"/>
              </a:spcBef>
            </a:pPr>
            <a:fld id="{B007E94B-AE5E-4E35-9C7E-47766ED750A9}" type="slidenum">
              <a:rPr lang="en-GB" altLang="en-US" smtClean="0"/>
              <a:pPr eaLnBrk="1" hangingPunct="1">
                <a:spcBef>
                  <a:spcPct val="0"/>
                </a:spcBef>
              </a:pPr>
              <a:t>10</a:t>
            </a:fld>
            <a:endParaRPr lang="en-GB" alt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ES" noProof="0" dirty="0" smtClean="0"/>
              <a:t>Notas:</a:t>
            </a:r>
          </a:p>
          <a:p>
            <a:endParaRPr lang="es-ES" noProof="0" dirty="0" smtClean="0"/>
          </a:p>
          <a:p>
            <a:r>
              <a:rPr lang="es-ES" noProof="0" dirty="0" smtClean="0"/>
              <a:t>Recomendaciones</a:t>
            </a:r>
            <a:r>
              <a:rPr lang="es-ES" baseline="0" noProof="0" dirty="0" smtClean="0"/>
              <a:t> de gestión</a:t>
            </a:r>
            <a:r>
              <a:rPr lang="es-ES" noProof="0" dirty="0" smtClean="0"/>
              <a:t>:</a:t>
            </a:r>
          </a:p>
          <a:p>
            <a:r>
              <a:rPr lang="es-ES" noProof="0" dirty="0" smtClean="0"/>
              <a:t>No necesita ninguna</a:t>
            </a:r>
            <a:r>
              <a:rPr lang="es-ES" baseline="0" noProof="0" dirty="0" smtClean="0"/>
              <a:t> actuación</a:t>
            </a:r>
            <a:r>
              <a:rPr lang="es-ES" noProof="0" dirty="0" smtClean="0"/>
              <a:t>.</a:t>
            </a:r>
          </a:p>
          <a:p>
            <a:endParaRPr lang="es-ES" noProof="0" dirty="0" smtClean="0"/>
          </a:p>
          <a:p>
            <a:r>
              <a:rPr lang="es-ES" noProof="0" dirty="0" smtClean="0"/>
              <a:t>Puntos a tratar:</a:t>
            </a:r>
          </a:p>
          <a:p>
            <a:r>
              <a:rPr lang="es-ES" noProof="0" dirty="0" smtClean="0"/>
              <a:t>¿Hay un problema de seguridad</a:t>
            </a:r>
            <a:r>
              <a:rPr lang="es-ES" baseline="0" noProof="0" dirty="0" smtClean="0"/>
              <a:t>?  No, como no hay un camino cerca del árbol y la presión de visitantes es baja.</a:t>
            </a:r>
            <a:endParaRPr lang="es-ES" noProof="0" dirty="0"/>
          </a:p>
        </p:txBody>
      </p:sp>
      <p:sp>
        <p:nvSpPr>
          <p:cNvPr id="4" name="Slide Number Placeholder 3"/>
          <p:cNvSpPr>
            <a:spLocks noGrp="1"/>
          </p:cNvSpPr>
          <p:nvPr>
            <p:ph type="sldNum" sz="quarter" idx="10"/>
          </p:nvPr>
        </p:nvSpPr>
        <p:spPr/>
        <p:txBody>
          <a:bodyPr/>
          <a:lstStyle/>
          <a:p>
            <a:fld id="{0B15D8D3-9504-4F88-94AD-0C2F9A46B35F}" type="slidenum">
              <a:rPr lang="en-GB" smtClean="0"/>
              <a:pPr/>
              <a:t>11</a:t>
            </a:fld>
            <a:endParaRPr lang="en-GB"/>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Slide Image Placeholder 1"/>
          <p:cNvSpPr>
            <a:spLocks noGrp="1" noRot="1" noChangeAspect="1" noTextEdit="1"/>
          </p:cNvSpPr>
          <p:nvPr>
            <p:ph type="sldImg"/>
          </p:nvPr>
        </p:nvSpPr>
        <p:spPr>
          <a:ln/>
        </p:spPr>
      </p:sp>
      <p:sp>
        <p:nvSpPr>
          <p:cNvPr id="19353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 altLang="en-US" noProof="0" dirty="0" smtClean="0"/>
              <a:t>Notas:  </a:t>
            </a:r>
          </a:p>
          <a:p>
            <a:r>
              <a:rPr lang="es-ES" altLang="en-US" noProof="0" dirty="0" smtClean="0"/>
              <a:t>El árbol está en el</a:t>
            </a:r>
            <a:r>
              <a:rPr lang="es-ES" altLang="en-US" baseline="0" noProof="0" dirty="0" smtClean="0"/>
              <a:t> límite de un pasto arbolado, hay otros árboles trasmochos en el pasto arbolado. </a:t>
            </a:r>
          </a:p>
          <a:p>
            <a:endParaRPr lang="es-ES" altLang="en-US" noProof="0" dirty="0" smtClean="0"/>
          </a:p>
          <a:p>
            <a:r>
              <a:rPr lang="es-ES" altLang="en-US" noProof="0" dirty="0" smtClean="0"/>
              <a:t>Recomendaciones de gestión:</a:t>
            </a:r>
          </a:p>
          <a:p>
            <a:pPr marL="0" marR="0" indent="0" algn="l" defTabSz="914400" rtl="0" eaLnBrk="1" fontAlgn="auto" latinLnBrk="0" hangingPunct="1">
              <a:lnSpc>
                <a:spcPct val="100000"/>
              </a:lnSpc>
              <a:spcBef>
                <a:spcPts val="0"/>
              </a:spcBef>
              <a:spcAft>
                <a:spcPts val="0"/>
              </a:spcAft>
              <a:buClrTx/>
              <a:buSzTx/>
              <a:buFontTx/>
              <a:buNone/>
              <a:tabLst/>
              <a:defRPr/>
            </a:pPr>
            <a:r>
              <a:rPr lang="es-ES" altLang="en-US" noProof="0" dirty="0" smtClean="0"/>
              <a:t>Reducción progresiva</a:t>
            </a:r>
          </a:p>
          <a:p>
            <a:pPr marL="0" marR="0" indent="0" algn="l" defTabSz="914400" rtl="0" eaLnBrk="1" fontAlgn="auto" latinLnBrk="0" hangingPunct="1">
              <a:lnSpc>
                <a:spcPct val="100000"/>
              </a:lnSpc>
              <a:spcBef>
                <a:spcPts val="0"/>
              </a:spcBef>
              <a:spcAft>
                <a:spcPts val="0"/>
              </a:spcAft>
              <a:buClrTx/>
              <a:buSzTx/>
              <a:buFontTx/>
              <a:buNone/>
              <a:tabLst/>
              <a:defRPr/>
            </a:pPr>
            <a:r>
              <a:rPr lang="es-ES" altLang="en-US" noProof="0" dirty="0" smtClean="0"/>
              <a:t>La reducción probablemente funcionaría en este árbol ya que muestra</a:t>
            </a:r>
            <a:r>
              <a:rPr lang="es-ES" altLang="en-US" baseline="0" noProof="0" dirty="0" smtClean="0"/>
              <a:t> buen crecimiento abajo en las ramas, no obstante gran parte de la copa está muy alta y hay bastante tronco desnudo, así que necesita cierta reducción de copa y ver cómo responde el árbol. </a:t>
            </a:r>
            <a:endParaRPr lang="es-ES" altLang="en-US" noProof="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s-ES" altLang="en-US" noProof="0" dirty="0" smtClean="0"/>
          </a:p>
          <a:p>
            <a:r>
              <a:rPr lang="es-ES" altLang="en-US" noProof="0" dirty="0" smtClean="0"/>
              <a:t>Puntos a tratar:</a:t>
            </a:r>
          </a:p>
          <a:p>
            <a:r>
              <a:rPr lang="es-ES" altLang="en-US" noProof="0" dirty="0" smtClean="0"/>
              <a:t>¿Necesita el terreno del en</a:t>
            </a:r>
            <a:r>
              <a:rPr lang="es-ES" altLang="en-US" baseline="0" noProof="0" dirty="0" smtClean="0"/>
              <a:t>torno algún tipo de gestión diferente? </a:t>
            </a:r>
            <a:endParaRPr lang="es-ES" altLang="en-US" noProof="0" dirty="0" smtClean="0"/>
          </a:p>
        </p:txBody>
      </p:sp>
      <p:sp>
        <p:nvSpPr>
          <p:cNvPr id="19354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69" eaLnBrk="0" hangingPunct="0">
              <a:spcBef>
                <a:spcPct val="30000"/>
              </a:spcBef>
              <a:defRPr sz="1100">
                <a:solidFill>
                  <a:schemeClr val="tx1"/>
                </a:solidFill>
                <a:latin typeface="Arial" charset="0"/>
              </a:defRPr>
            </a:lvl1pPr>
            <a:lvl2pPr marL="717112" indent="-275697" defTabSz="914469" eaLnBrk="0" hangingPunct="0">
              <a:spcBef>
                <a:spcPct val="30000"/>
              </a:spcBef>
              <a:defRPr sz="1100">
                <a:solidFill>
                  <a:schemeClr val="tx1"/>
                </a:solidFill>
                <a:latin typeface="Arial" charset="0"/>
              </a:defRPr>
            </a:lvl2pPr>
            <a:lvl3pPr marL="1102785" indent="-219954" defTabSz="914469" eaLnBrk="0" hangingPunct="0">
              <a:spcBef>
                <a:spcPct val="30000"/>
              </a:spcBef>
              <a:defRPr sz="1100">
                <a:solidFill>
                  <a:schemeClr val="tx1"/>
                </a:solidFill>
                <a:latin typeface="Arial" charset="0"/>
              </a:defRPr>
            </a:lvl3pPr>
            <a:lvl4pPr marL="1544201" indent="-219954" defTabSz="914469" eaLnBrk="0" hangingPunct="0">
              <a:spcBef>
                <a:spcPct val="30000"/>
              </a:spcBef>
              <a:defRPr sz="1100">
                <a:solidFill>
                  <a:schemeClr val="tx1"/>
                </a:solidFill>
                <a:latin typeface="Arial" charset="0"/>
              </a:defRPr>
            </a:lvl4pPr>
            <a:lvl5pPr marL="1985616" indent="-219954" defTabSz="914469" eaLnBrk="0" hangingPunct="0">
              <a:spcBef>
                <a:spcPct val="30000"/>
              </a:spcBef>
              <a:defRPr sz="1100">
                <a:solidFill>
                  <a:schemeClr val="tx1"/>
                </a:solidFill>
                <a:latin typeface="Arial" charset="0"/>
              </a:defRPr>
            </a:lvl5pPr>
            <a:lvl6pPr marL="2419499" indent="-219954" defTabSz="914469" eaLnBrk="0" fontAlgn="base" hangingPunct="0">
              <a:spcBef>
                <a:spcPct val="30000"/>
              </a:spcBef>
              <a:spcAft>
                <a:spcPct val="0"/>
              </a:spcAft>
              <a:defRPr sz="1100">
                <a:solidFill>
                  <a:schemeClr val="tx1"/>
                </a:solidFill>
                <a:latin typeface="Arial" charset="0"/>
              </a:defRPr>
            </a:lvl6pPr>
            <a:lvl7pPr marL="2853382" indent="-219954" defTabSz="914469" eaLnBrk="0" fontAlgn="base" hangingPunct="0">
              <a:spcBef>
                <a:spcPct val="30000"/>
              </a:spcBef>
              <a:spcAft>
                <a:spcPct val="0"/>
              </a:spcAft>
              <a:defRPr sz="1100">
                <a:solidFill>
                  <a:schemeClr val="tx1"/>
                </a:solidFill>
                <a:latin typeface="Arial" charset="0"/>
              </a:defRPr>
            </a:lvl7pPr>
            <a:lvl8pPr marL="3287265" indent="-219954" defTabSz="914469" eaLnBrk="0" fontAlgn="base" hangingPunct="0">
              <a:spcBef>
                <a:spcPct val="30000"/>
              </a:spcBef>
              <a:spcAft>
                <a:spcPct val="0"/>
              </a:spcAft>
              <a:defRPr sz="1100">
                <a:solidFill>
                  <a:schemeClr val="tx1"/>
                </a:solidFill>
                <a:latin typeface="Arial" charset="0"/>
              </a:defRPr>
            </a:lvl8pPr>
            <a:lvl9pPr marL="3721148" indent="-219954" defTabSz="914469" eaLnBrk="0" fontAlgn="base" hangingPunct="0">
              <a:spcBef>
                <a:spcPct val="30000"/>
              </a:spcBef>
              <a:spcAft>
                <a:spcPct val="0"/>
              </a:spcAft>
              <a:defRPr sz="1100">
                <a:solidFill>
                  <a:schemeClr val="tx1"/>
                </a:solidFill>
                <a:latin typeface="Arial" charset="0"/>
              </a:defRPr>
            </a:lvl9pPr>
          </a:lstStyle>
          <a:p>
            <a:pPr eaLnBrk="1" hangingPunct="1">
              <a:spcBef>
                <a:spcPct val="0"/>
              </a:spcBef>
            </a:pPr>
            <a:fld id="{77D66A2E-79BC-4B5F-8803-8ABD63FF4F1A}" type="slidenum">
              <a:rPr lang="en-GB" altLang="en-US" smtClean="0"/>
              <a:pPr eaLnBrk="1" hangingPunct="1">
                <a:spcBef>
                  <a:spcPct val="0"/>
                </a:spcBef>
              </a:pPr>
              <a:t>12</a:t>
            </a:fld>
            <a:endParaRPr lang="en-GB" alt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Slide Image Placeholder 1"/>
          <p:cNvSpPr>
            <a:spLocks noGrp="1" noRot="1" noChangeAspect="1" noTextEdit="1"/>
          </p:cNvSpPr>
          <p:nvPr>
            <p:ph type="sldImg"/>
          </p:nvPr>
        </p:nvSpPr>
        <p:spPr>
          <a:ln/>
        </p:spPr>
      </p:sp>
      <p:sp>
        <p:nvSpPr>
          <p:cNvPr id="20275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 altLang="en-US" noProof="0" dirty="0" smtClean="0"/>
              <a:t>Notas:</a:t>
            </a:r>
          </a:p>
          <a:p>
            <a:r>
              <a:rPr lang="es-ES" altLang="en-US" noProof="0" dirty="0" smtClean="0"/>
              <a:t>Gran árbol viejo (trasmocho que</a:t>
            </a:r>
            <a:r>
              <a:rPr lang="es-ES" altLang="en-US" baseline="0" noProof="0" dirty="0" smtClean="0"/>
              <a:t> se dejó de </a:t>
            </a:r>
            <a:r>
              <a:rPr lang="es-ES" altLang="en-US" baseline="0" noProof="0" dirty="0" err="1" smtClean="0"/>
              <a:t>trasmochasr</a:t>
            </a:r>
            <a:r>
              <a:rPr lang="es-ES" altLang="en-US" baseline="0" noProof="0" dirty="0" smtClean="0"/>
              <a:t>) con ramas muy pesadas. </a:t>
            </a:r>
            <a:endParaRPr lang="es-ES" altLang="en-US" noProof="0" dirty="0" smtClean="0"/>
          </a:p>
          <a:p>
            <a:r>
              <a:rPr lang="es-ES" altLang="en-US" noProof="0" dirty="0" smtClean="0"/>
              <a:t>Las ramas ya</a:t>
            </a:r>
            <a:r>
              <a:rPr lang="es-ES" altLang="en-US" baseline="0" noProof="0" dirty="0" smtClean="0"/>
              <a:t> </a:t>
            </a:r>
            <a:r>
              <a:rPr lang="es-ES" altLang="en-US" baseline="0" noProof="0" dirty="0" err="1" smtClean="0"/>
              <a:t>estan</a:t>
            </a:r>
            <a:r>
              <a:rPr lang="es-ES" altLang="en-US" baseline="0" noProof="0" dirty="0" smtClean="0"/>
              <a:t> empezando a </a:t>
            </a:r>
            <a:r>
              <a:rPr lang="es-ES" altLang="en-US" baseline="0" noProof="0" dirty="0" err="1" smtClean="0"/>
              <a:t>romprese</a:t>
            </a:r>
            <a:r>
              <a:rPr lang="es-ES" altLang="en-US" baseline="0" noProof="0" dirty="0" smtClean="0"/>
              <a:t> y a caer. </a:t>
            </a:r>
          </a:p>
          <a:p>
            <a:endParaRPr lang="es-ES" altLang="en-US" baseline="0" noProof="0" dirty="0" smtClean="0"/>
          </a:p>
          <a:p>
            <a:r>
              <a:rPr lang="es-ES" altLang="en-US" noProof="0" dirty="0" smtClean="0"/>
              <a:t>Recomendaciones de gestión:</a:t>
            </a:r>
          </a:p>
          <a:p>
            <a:r>
              <a:rPr lang="es-ES" altLang="en-US" noProof="0" dirty="0" smtClean="0"/>
              <a:t>Reducción gradual de la copa, pero puede</a:t>
            </a:r>
            <a:r>
              <a:rPr lang="es-ES" altLang="en-US" baseline="0" noProof="0" dirty="0" smtClean="0"/>
              <a:t> que no se consiga rebajarla mucho y acercarla a la cruz a no ser que el árbol responda con crecimiento nuevo más abajo. </a:t>
            </a:r>
          </a:p>
          <a:p>
            <a:endParaRPr lang="es-ES" altLang="en-US" baseline="0" noProof="0" dirty="0" smtClean="0"/>
          </a:p>
          <a:p>
            <a:r>
              <a:rPr lang="es-ES" altLang="en-US" noProof="0" dirty="0" smtClean="0"/>
              <a:t>Puntos a tratar:</a:t>
            </a:r>
          </a:p>
          <a:p>
            <a:r>
              <a:rPr lang="es-ES" altLang="en-US" noProof="0" dirty="0" smtClean="0"/>
              <a:t>Este es un árbol con</a:t>
            </a:r>
            <a:r>
              <a:rPr lang="es-ES" altLang="en-US" baseline="0" noProof="0" dirty="0" smtClean="0"/>
              <a:t> una forma fantástica que tendrá un aspecto muy diferente cuando se reduzca. Tal vez es mejor dejarlo como está y que siga su evolución natural! Parece que hay poco público bajo él. </a:t>
            </a:r>
          </a:p>
        </p:txBody>
      </p:sp>
      <p:sp>
        <p:nvSpPr>
          <p:cNvPr id="20275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7738" eaLnBrk="0" hangingPunct="0">
              <a:defRPr>
                <a:solidFill>
                  <a:schemeClr val="tx1"/>
                </a:solidFill>
                <a:latin typeface="Arial" charset="0"/>
              </a:defRPr>
            </a:lvl1pPr>
            <a:lvl2pPr marL="742950" indent="-285750" defTabSz="947738" eaLnBrk="0" hangingPunct="0">
              <a:defRPr>
                <a:solidFill>
                  <a:schemeClr val="tx1"/>
                </a:solidFill>
                <a:latin typeface="Arial" charset="0"/>
              </a:defRPr>
            </a:lvl2pPr>
            <a:lvl3pPr marL="1143000" indent="-228600" defTabSz="947738" eaLnBrk="0" hangingPunct="0">
              <a:defRPr>
                <a:solidFill>
                  <a:schemeClr val="tx1"/>
                </a:solidFill>
                <a:latin typeface="Arial" charset="0"/>
              </a:defRPr>
            </a:lvl3pPr>
            <a:lvl4pPr marL="1600200" indent="-228600" defTabSz="947738" eaLnBrk="0" hangingPunct="0">
              <a:defRPr>
                <a:solidFill>
                  <a:schemeClr val="tx1"/>
                </a:solidFill>
                <a:latin typeface="Arial" charset="0"/>
              </a:defRPr>
            </a:lvl4pPr>
            <a:lvl5pPr marL="2057400" indent="-228600" defTabSz="947738" eaLnBrk="0" hangingPunct="0">
              <a:defRPr>
                <a:solidFill>
                  <a:schemeClr val="tx1"/>
                </a:solidFill>
                <a:latin typeface="Arial" charset="0"/>
              </a:defRPr>
            </a:lvl5pPr>
            <a:lvl6pPr marL="2514600" indent="-228600" defTabSz="947738" eaLnBrk="0" fontAlgn="base" hangingPunct="0">
              <a:spcBef>
                <a:spcPct val="0"/>
              </a:spcBef>
              <a:spcAft>
                <a:spcPct val="0"/>
              </a:spcAft>
              <a:defRPr>
                <a:solidFill>
                  <a:schemeClr val="tx1"/>
                </a:solidFill>
                <a:latin typeface="Arial" charset="0"/>
              </a:defRPr>
            </a:lvl6pPr>
            <a:lvl7pPr marL="2971800" indent="-228600" defTabSz="947738" eaLnBrk="0" fontAlgn="base" hangingPunct="0">
              <a:spcBef>
                <a:spcPct val="0"/>
              </a:spcBef>
              <a:spcAft>
                <a:spcPct val="0"/>
              </a:spcAft>
              <a:defRPr>
                <a:solidFill>
                  <a:schemeClr val="tx1"/>
                </a:solidFill>
                <a:latin typeface="Arial" charset="0"/>
              </a:defRPr>
            </a:lvl7pPr>
            <a:lvl8pPr marL="3429000" indent="-228600" defTabSz="947738" eaLnBrk="0" fontAlgn="base" hangingPunct="0">
              <a:spcBef>
                <a:spcPct val="0"/>
              </a:spcBef>
              <a:spcAft>
                <a:spcPct val="0"/>
              </a:spcAft>
              <a:defRPr>
                <a:solidFill>
                  <a:schemeClr val="tx1"/>
                </a:solidFill>
                <a:latin typeface="Arial" charset="0"/>
              </a:defRPr>
            </a:lvl8pPr>
            <a:lvl9pPr marL="3886200" indent="-228600" defTabSz="947738" eaLnBrk="0" fontAlgn="base" hangingPunct="0">
              <a:spcBef>
                <a:spcPct val="0"/>
              </a:spcBef>
              <a:spcAft>
                <a:spcPct val="0"/>
              </a:spcAft>
              <a:defRPr>
                <a:solidFill>
                  <a:schemeClr val="tx1"/>
                </a:solidFill>
                <a:latin typeface="Arial" charset="0"/>
              </a:defRPr>
            </a:lvl9pPr>
          </a:lstStyle>
          <a:p>
            <a:pPr eaLnBrk="1" hangingPunct="1"/>
            <a:fld id="{8DDD320F-F1F9-42D8-BF2F-0B0168E03DBA}" type="slidenum">
              <a:rPr lang="en-GB" altLang="en-US" smtClean="0"/>
              <a:pPr eaLnBrk="1" hangingPunct="1"/>
              <a:t>13</a:t>
            </a:fld>
            <a:endParaRPr lang="en-GB" alt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6" name="Slide Image Placeholder 1"/>
          <p:cNvSpPr>
            <a:spLocks noGrp="1" noRot="1" noChangeAspect="1" noTextEdit="1"/>
          </p:cNvSpPr>
          <p:nvPr>
            <p:ph type="sldImg"/>
          </p:nvPr>
        </p:nvSpPr>
        <p:spPr>
          <a:ln/>
        </p:spPr>
      </p:sp>
      <p:sp>
        <p:nvSpPr>
          <p:cNvPr id="20070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 altLang="en-US" noProof="0" dirty="0" smtClean="0"/>
              <a:t>Notas:</a:t>
            </a:r>
          </a:p>
          <a:p>
            <a:r>
              <a:rPr lang="es-ES" altLang="en-US" noProof="0" dirty="0" smtClean="0"/>
              <a:t>Árbol con ramas pesadas</a:t>
            </a:r>
            <a:r>
              <a:rPr lang="es-ES" altLang="en-US" baseline="0" noProof="0" dirty="0" smtClean="0"/>
              <a:t> (trasmocho que se dejó de trasmochar), una de las cuales se ha caído hace relativamente poco y hay signos de que otra pudo caer hace algunos años.  </a:t>
            </a:r>
            <a:endParaRPr lang="es-ES" altLang="en-US" noProof="0" dirty="0" smtClean="0"/>
          </a:p>
          <a:p>
            <a:r>
              <a:rPr lang="es-ES" altLang="en-US" noProof="0" dirty="0" smtClean="0"/>
              <a:t>El árbol muestra signos de que puede responder bien a la poda.</a:t>
            </a:r>
            <a:r>
              <a:rPr lang="es-ES" altLang="en-US" baseline="0" noProof="0" dirty="0" smtClean="0"/>
              <a:t> </a:t>
            </a:r>
          </a:p>
          <a:p>
            <a:r>
              <a:rPr lang="es-ES" altLang="en-US" baseline="0" noProof="0" dirty="0" smtClean="0"/>
              <a:t>Se encuentra al lado de un monumento</a:t>
            </a:r>
            <a:r>
              <a:rPr lang="es-ES" altLang="en-US" noProof="0" dirty="0" smtClean="0"/>
              <a:t>– ¿hay preocupación en</a:t>
            </a:r>
            <a:r>
              <a:rPr lang="es-ES" altLang="en-US" baseline="0" noProof="0" dirty="0" smtClean="0"/>
              <a:t> relación a la arqueología</a:t>
            </a:r>
            <a:r>
              <a:rPr lang="es-ES" altLang="en-US" noProof="0" dirty="0" smtClean="0"/>
              <a:t>?</a:t>
            </a:r>
          </a:p>
          <a:p>
            <a:endParaRPr lang="es-ES" altLang="en-US" noProof="0" dirty="0" smtClean="0"/>
          </a:p>
          <a:p>
            <a:r>
              <a:rPr lang="es-ES" altLang="en-US" noProof="0" dirty="0" smtClean="0"/>
              <a:t>Recomendaciones de gestión:</a:t>
            </a:r>
          </a:p>
          <a:p>
            <a:r>
              <a:rPr lang="es-ES" altLang="en-US" noProof="0" dirty="0" smtClean="0"/>
              <a:t>Reducción del peso progresiva</a:t>
            </a:r>
            <a:r>
              <a:rPr lang="es-ES" altLang="en-US" baseline="0" noProof="0" dirty="0" smtClean="0"/>
              <a:t> puede evitar que se desgaje y puede prevenir daños en el monumento. </a:t>
            </a:r>
          </a:p>
          <a:p>
            <a:r>
              <a:rPr lang="es-ES" altLang="en-US" baseline="0" noProof="0" dirty="0" smtClean="0"/>
              <a:t>Si se cortan ramas grandes es posible que sea necesario hacer algo para proteger el monumento de posibles daños cuando caigan las ramas. </a:t>
            </a:r>
          </a:p>
          <a:p>
            <a:endParaRPr lang="es-ES" altLang="en-US" noProof="0" dirty="0" smtClean="0"/>
          </a:p>
          <a:p>
            <a:r>
              <a:rPr lang="es-ES" altLang="en-US" noProof="0" dirty="0" smtClean="0"/>
              <a:t>Puntos</a:t>
            </a:r>
            <a:r>
              <a:rPr lang="es-ES" altLang="en-US" baseline="0" noProof="0" dirty="0" smtClean="0"/>
              <a:t> a tratar</a:t>
            </a:r>
            <a:r>
              <a:rPr lang="es-ES" altLang="en-US" noProof="0" dirty="0" smtClean="0"/>
              <a:t>:</a:t>
            </a:r>
          </a:p>
          <a:p>
            <a:r>
              <a:rPr lang="es-ES" altLang="en-US" noProof="0" dirty="0" smtClean="0"/>
              <a:t>¿Se</a:t>
            </a:r>
            <a:r>
              <a:rPr lang="es-ES" altLang="en-US" baseline="0" noProof="0" dirty="0" smtClean="0"/>
              <a:t> podría no hacer nada y dejar que el árbol siga su evolución natural</a:t>
            </a:r>
            <a:r>
              <a:rPr lang="es-ES" altLang="en-US" noProof="0" dirty="0" smtClean="0"/>
              <a:t>?</a:t>
            </a:r>
          </a:p>
          <a:p>
            <a:endParaRPr lang="en-GB" altLang="en-US" dirty="0" smtClean="0"/>
          </a:p>
        </p:txBody>
      </p:sp>
      <p:sp>
        <p:nvSpPr>
          <p:cNvPr id="20070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7738" eaLnBrk="0" hangingPunct="0">
              <a:defRPr>
                <a:solidFill>
                  <a:schemeClr val="tx1"/>
                </a:solidFill>
                <a:latin typeface="Arial" charset="0"/>
              </a:defRPr>
            </a:lvl1pPr>
            <a:lvl2pPr marL="742950" indent="-285750" defTabSz="947738" eaLnBrk="0" hangingPunct="0">
              <a:defRPr>
                <a:solidFill>
                  <a:schemeClr val="tx1"/>
                </a:solidFill>
                <a:latin typeface="Arial" charset="0"/>
              </a:defRPr>
            </a:lvl2pPr>
            <a:lvl3pPr marL="1143000" indent="-228600" defTabSz="947738" eaLnBrk="0" hangingPunct="0">
              <a:defRPr>
                <a:solidFill>
                  <a:schemeClr val="tx1"/>
                </a:solidFill>
                <a:latin typeface="Arial" charset="0"/>
              </a:defRPr>
            </a:lvl3pPr>
            <a:lvl4pPr marL="1600200" indent="-228600" defTabSz="947738" eaLnBrk="0" hangingPunct="0">
              <a:defRPr>
                <a:solidFill>
                  <a:schemeClr val="tx1"/>
                </a:solidFill>
                <a:latin typeface="Arial" charset="0"/>
              </a:defRPr>
            </a:lvl4pPr>
            <a:lvl5pPr marL="2057400" indent="-228600" defTabSz="947738" eaLnBrk="0" hangingPunct="0">
              <a:defRPr>
                <a:solidFill>
                  <a:schemeClr val="tx1"/>
                </a:solidFill>
                <a:latin typeface="Arial" charset="0"/>
              </a:defRPr>
            </a:lvl5pPr>
            <a:lvl6pPr marL="2514600" indent="-228600" defTabSz="947738" eaLnBrk="0" fontAlgn="base" hangingPunct="0">
              <a:spcBef>
                <a:spcPct val="0"/>
              </a:spcBef>
              <a:spcAft>
                <a:spcPct val="0"/>
              </a:spcAft>
              <a:defRPr>
                <a:solidFill>
                  <a:schemeClr val="tx1"/>
                </a:solidFill>
                <a:latin typeface="Arial" charset="0"/>
              </a:defRPr>
            </a:lvl6pPr>
            <a:lvl7pPr marL="2971800" indent="-228600" defTabSz="947738" eaLnBrk="0" fontAlgn="base" hangingPunct="0">
              <a:spcBef>
                <a:spcPct val="0"/>
              </a:spcBef>
              <a:spcAft>
                <a:spcPct val="0"/>
              </a:spcAft>
              <a:defRPr>
                <a:solidFill>
                  <a:schemeClr val="tx1"/>
                </a:solidFill>
                <a:latin typeface="Arial" charset="0"/>
              </a:defRPr>
            </a:lvl7pPr>
            <a:lvl8pPr marL="3429000" indent="-228600" defTabSz="947738" eaLnBrk="0" fontAlgn="base" hangingPunct="0">
              <a:spcBef>
                <a:spcPct val="0"/>
              </a:spcBef>
              <a:spcAft>
                <a:spcPct val="0"/>
              </a:spcAft>
              <a:defRPr>
                <a:solidFill>
                  <a:schemeClr val="tx1"/>
                </a:solidFill>
                <a:latin typeface="Arial" charset="0"/>
              </a:defRPr>
            </a:lvl8pPr>
            <a:lvl9pPr marL="3886200" indent="-228600" defTabSz="947738" eaLnBrk="0" fontAlgn="base" hangingPunct="0">
              <a:spcBef>
                <a:spcPct val="0"/>
              </a:spcBef>
              <a:spcAft>
                <a:spcPct val="0"/>
              </a:spcAft>
              <a:defRPr>
                <a:solidFill>
                  <a:schemeClr val="tx1"/>
                </a:solidFill>
                <a:latin typeface="Arial" charset="0"/>
              </a:defRPr>
            </a:lvl9pPr>
          </a:lstStyle>
          <a:p>
            <a:pPr eaLnBrk="1" hangingPunct="1"/>
            <a:fld id="{F4AB9A96-6921-4676-BF0D-21BF3C261180}" type="slidenum">
              <a:rPr lang="en-GB" altLang="en-US" smtClean="0"/>
              <a:pPr eaLnBrk="1" hangingPunct="1"/>
              <a:t>14</a:t>
            </a:fld>
            <a:endParaRPr lang="en-GB" alt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Slide Image Placeholder 1"/>
          <p:cNvSpPr>
            <a:spLocks noGrp="1" noRot="1" noChangeAspect="1" noTextEdit="1"/>
          </p:cNvSpPr>
          <p:nvPr>
            <p:ph type="sldImg"/>
          </p:nvPr>
        </p:nvSpPr>
        <p:spPr>
          <a:ln/>
        </p:spPr>
      </p:sp>
      <p:sp>
        <p:nvSpPr>
          <p:cNvPr id="20480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 altLang="en-US" noProof="0" dirty="0" smtClean="0"/>
              <a:t>Notas:</a:t>
            </a:r>
          </a:p>
          <a:p>
            <a:r>
              <a:rPr lang="es-ES" altLang="en-US" noProof="0" dirty="0" smtClean="0"/>
              <a:t>Castaño en una plantación de haya, cerca de una carretera por donde pasa regularmente un tren turístico!</a:t>
            </a:r>
          </a:p>
          <a:p>
            <a:endParaRPr lang="es-ES" altLang="en-US" noProof="0" dirty="0" smtClean="0"/>
          </a:p>
          <a:p>
            <a:r>
              <a:rPr lang="es-ES" altLang="en-US" noProof="0" dirty="0" smtClean="0"/>
              <a:t>Recomendaciones de gestión:</a:t>
            </a:r>
          </a:p>
          <a:p>
            <a:r>
              <a:rPr lang="es-ES" altLang="en-US" noProof="0" dirty="0" smtClean="0"/>
              <a:t>¿Se podría mover la carretera?!!</a:t>
            </a:r>
          </a:p>
          <a:p>
            <a:endParaRPr lang="es-ES" altLang="en-US" noProof="0" dirty="0" smtClean="0"/>
          </a:p>
          <a:p>
            <a:r>
              <a:rPr lang="es-ES" altLang="en-US" noProof="0" dirty="0" smtClean="0"/>
              <a:t>Puntos a debatir:</a:t>
            </a:r>
          </a:p>
          <a:p>
            <a:r>
              <a:rPr lang="es-ES" altLang="en-US" noProof="0" dirty="0" smtClean="0"/>
              <a:t>¿Que estaba antes el</a:t>
            </a:r>
            <a:r>
              <a:rPr lang="es-ES" altLang="en-US" baseline="0" noProof="0" dirty="0" smtClean="0"/>
              <a:t> árbol o la carretera</a:t>
            </a:r>
            <a:r>
              <a:rPr lang="es-ES" altLang="en-US" noProof="0" dirty="0" smtClean="0"/>
              <a:t>? </a:t>
            </a:r>
          </a:p>
          <a:p>
            <a:r>
              <a:rPr lang="es-ES" altLang="en-US" noProof="0" dirty="0" smtClean="0"/>
              <a:t>Tolerancia a la sombra del castaño en comparación con</a:t>
            </a:r>
            <a:r>
              <a:rPr lang="es-ES" altLang="en-US" baseline="0" noProof="0" dirty="0" smtClean="0"/>
              <a:t> el haya</a:t>
            </a:r>
            <a:r>
              <a:rPr lang="es-ES" altLang="en-US" noProof="0" dirty="0" smtClean="0"/>
              <a:t>. </a:t>
            </a:r>
          </a:p>
          <a:p>
            <a:r>
              <a:rPr lang="es-ES" altLang="en-US" noProof="0" dirty="0" smtClean="0"/>
              <a:t>¿Cuales</a:t>
            </a:r>
            <a:r>
              <a:rPr lang="es-ES" altLang="en-US" baseline="0" noProof="0" dirty="0" smtClean="0"/>
              <a:t> serían las implicaciones de aclarar el haya – son todas positivas? </a:t>
            </a:r>
            <a:endParaRPr lang="es-ES" altLang="en-US" noProof="0" dirty="0" smtClean="0"/>
          </a:p>
        </p:txBody>
      </p:sp>
      <p:sp>
        <p:nvSpPr>
          <p:cNvPr id="20480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7738" eaLnBrk="0" hangingPunct="0">
              <a:defRPr>
                <a:solidFill>
                  <a:schemeClr val="tx1"/>
                </a:solidFill>
                <a:latin typeface="Arial" charset="0"/>
              </a:defRPr>
            </a:lvl1pPr>
            <a:lvl2pPr marL="742950" indent="-285750" defTabSz="947738" eaLnBrk="0" hangingPunct="0">
              <a:defRPr>
                <a:solidFill>
                  <a:schemeClr val="tx1"/>
                </a:solidFill>
                <a:latin typeface="Arial" charset="0"/>
              </a:defRPr>
            </a:lvl2pPr>
            <a:lvl3pPr marL="1143000" indent="-228600" defTabSz="947738" eaLnBrk="0" hangingPunct="0">
              <a:defRPr>
                <a:solidFill>
                  <a:schemeClr val="tx1"/>
                </a:solidFill>
                <a:latin typeface="Arial" charset="0"/>
              </a:defRPr>
            </a:lvl3pPr>
            <a:lvl4pPr marL="1600200" indent="-228600" defTabSz="947738" eaLnBrk="0" hangingPunct="0">
              <a:defRPr>
                <a:solidFill>
                  <a:schemeClr val="tx1"/>
                </a:solidFill>
                <a:latin typeface="Arial" charset="0"/>
              </a:defRPr>
            </a:lvl4pPr>
            <a:lvl5pPr marL="2057400" indent="-228600" defTabSz="947738" eaLnBrk="0" hangingPunct="0">
              <a:defRPr>
                <a:solidFill>
                  <a:schemeClr val="tx1"/>
                </a:solidFill>
                <a:latin typeface="Arial" charset="0"/>
              </a:defRPr>
            </a:lvl5pPr>
            <a:lvl6pPr marL="2514600" indent="-228600" defTabSz="947738" eaLnBrk="0" fontAlgn="base" hangingPunct="0">
              <a:spcBef>
                <a:spcPct val="0"/>
              </a:spcBef>
              <a:spcAft>
                <a:spcPct val="0"/>
              </a:spcAft>
              <a:defRPr>
                <a:solidFill>
                  <a:schemeClr val="tx1"/>
                </a:solidFill>
                <a:latin typeface="Arial" charset="0"/>
              </a:defRPr>
            </a:lvl6pPr>
            <a:lvl7pPr marL="2971800" indent="-228600" defTabSz="947738" eaLnBrk="0" fontAlgn="base" hangingPunct="0">
              <a:spcBef>
                <a:spcPct val="0"/>
              </a:spcBef>
              <a:spcAft>
                <a:spcPct val="0"/>
              </a:spcAft>
              <a:defRPr>
                <a:solidFill>
                  <a:schemeClr val="tx1"/>
                </a:solidFill>
                <a:latin typeface="Arial" charset="0"/>
              </a:defRPr>
            </a:lvl7pPr>
            <a:lvl8pPr marL="3429000" indent="-228600" defTabSz="947738" eaLnBrk="0" fontAlgn="base" hangingPunct="0">
              <a:spcBef>
                <a:spcPct val="0"/>
              </a:spcBef>
              <a:spcAft>
                <a:spcPct val="0"/>
              </a:spcAft>
              <a:defRPr>
                <a:solidFill>
                  <a:schemeClr val="tx1"/>
                </a:solidFill>
                <a:latin typeface="Arial" charset="0"/>
              </a:defRPr>
            </a:lvl8pPr>
            <a:lvl9pPr marL="3886200" indent="-228600" defTabSz="947738" eaLnBrk="0" fontAlgn="base" hangingPunct="0">
              <a:spcBef>
                <a:spcPct val="0"/>
              </a:spcBef>
              <a:spcAft>
                <a:spcPct val="0"/>
              </a:spcAft>
              <a:defRPr>
                <a:solidFill>
                  <a:schemeClr val="tx1"/>
                </a:solidFill>
                <a:latin typeface="Arial" charset="0"/>
              </a:defRPr>
            </a:lvl9pPr>
          </a:lstStyle>
          <a:p>
            <a:pPr eaLnBrk="1" hangingPunct="1"/>
            <a:fld id="{B4453D34-4984-4DAA-B36A-F03CB241B1C6}" type="slidenum">
              <a:rPr lang="en-GB" altLang="en-US" smtClean="0"/>
              <a:pPr eaLnBrk="1" hangingPunct="1"/>
              <a:t>15</a:t>
            </a:fld>
            <a:endParaRPr lang="en-GB" alt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Slide Image Placeholder 1"/>
          <p:cNvSpPr>
            <a:spLocks noGrp="1" noRot="1" noChangeAspect="1" noTextEdit="1"/>
          </p:cNvSpPr>
          <p:nvPr>
            <p:ph type="sldImg"/>
          </p:nvPr>
        </p:nvSpPr>
        <p:spPr>
          <a:ln/>
        </p:spPr>
      </p:sp>
      <p:sp>
        <p:nvSpPr>
          <p:cNvPr id="20582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 altLang="en-US" noProof="0" dirty="0" smtClean="0"/>
              <a:t>Notas: </a:t>
            </a:r>
          </a:p>
          <a:p>
            <a:r>
              <a:rPr lang="es-ES" altLang="en-US" baseline="0" noProof="0" dirty="0" smtClean="0"/>
              <a:t>En un jardín elegante</a:t>
            </a:r>
          </a:p>
          <a:p>
            <a:endParaRPr lang="es-ES" altLang="en-US" baseline="0" noProof="0" dirty="0" smtClean="0"/>
          </a:p>
          <a:p>
            <a:r>
              <a:rPr lang="es-ES" altLang="en-US" baseline="0" noProof="0" dirty="0" smtClean="0"/>
              <a:t>Recomendaciones de gestión:</a:t>
            </a:r>
          </a:p>
          <a:p>
            <a:r>
              <a:rPr lang="es-ES" altLang="en-US" noProof="0" dirty="0" smtClean="0"/>
              <a:t>¿Se</a:t>
            </a:r>
            <a:r>
              <a:rPr lang="es-ES" altLang="en-US" baseline="0" noProof="0" dirty="0" smtClean="0"/>
              <a:t> debería actuar en este árbol o es mejor dejarlo? </a:t>
            </a:r>
          </a:p>
          <a:p>
            <a:endParaRPr lang="es-ES" altLang="en-US" noProof="0" dirty="0" smtClean="0"/>
          </a:p>
          <a:p>
            <a:r>
              <a:rPr lang="es-ES" altLang="en-US" noProof="0" dirty="0" smtClean="0"/>
              <a:t>Puntos a</a:t>
            </a:r>
            <a:r>
              <a:rPr lang="es-ES" altLang="en-US" baseline="0" noProof="0" dirty="0" smtClean="0"/>
              <a:t> tratar:</a:t>
            </a:r>
          </a:p>
          <a:p>
            <a:r>
              <a:rPr lang="es-ES" altLang="en-US" noProof="0" dirty="0" smtClean="0"/>
              <a:t>¿Qué procesos naturales están teniendo lugar en este</a:t>
            </a:r>
            <a:r>
              <a:rPr lang="es-ES" altLang="en-US" baseline="0" noProof="0" dirty="0" smtClean="0"/>
              <a:t> árbol</a:t>
            </a:r>
            <a:r>
              <a:rPr lang="es-ES" altLang="en-US" noProof="0" dirty="0" smtClean="0"/>
              <a:t>?</a:t>
            </a:r>
          </a:p>
        </p:txBody>
      </p:sp>
      <p:sp>
        <p:nvSpPr>
          <p:cNvPr id="20582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7738" eaLnBrk="0" hangingPunct="0">
              <a:defRPr>
                <a:solidFill>
                  <a:schemeClr val="tx1"/>
                </a:solidFill>
                <a:latin typeface="Arial" charset="0"/>
              </a:defRPr>
            </a:lvl1pPr>
            <a:lvl2pPr marL="742950" indent="-285750" defTabSz="947738" eaLnBrk="0" hangingPunct="0">
              <a:defRPr>
                <a:solidFill>
                  <a:schemeClr val="tx1"/>
                </a:solidFill>
                <a:latin typeface="Arial" charset="0"/>
              </a:defRPr>
            </a:lvl2pPr>
            <a:lvl3pPr marL="1143000" indent="-228600" defTabSz="947738" eaLnBrk="0" hangingPunct="0">
              <a:defRPr>
                <a:solidFill>
                  <a:schemeClr val="tx1"/>
                </a:solidFill>
                <a:latin typeface="Arial" charset="0"/>
              </a:defRPr>
            </a:lvl3pPr>
            <a:lvl4pPr marL="1600200" indent="-228600" defTabSz="947738" eaLnBrk="0" hangingPunct="0">
              <a:defRPr>
                <a:solidFill>
                  <a:schemeClr val="tx1"/>
                </a:solidFill>
                <a:latin typeface="Arial" charset="0"/>
              </a:defRPr>
            </a:lvl4pPr>
            <a:lvl5pPr marL="2057400" indent="-228600" defTabSz="947738" eaLnBrk="0" hangingPunct="0">
              <a:defRPr>
                <a:solidFill>
                  <a:schemeClr val="tx1"/>
                </a:solidFill>
                <a:latin typeface="Arial" charset="0"/>
              </a:defRPr>
            </a:lvl5pPr>
            <a:lvl6pPr marL="2514600" indent="-228600" defTabSz="947738" eaLnBrk="0" fontAlgn="base" hangingPunct="0">
              <a:spcBef>
                <a:spcPct val="0"/>
              </a:spcBef>
              <a:spcAft>
                <a:spcPct val="0"/>
              </a:spcAft>
              <a:defRPr>
                <a:solidFill>
                  <a:schemeClr val="tx1"/>
                </a:solidFill>
                <a:latin typeface="Arial" charset="0"/>
              </a:defRPr>
            </a:lvl6pPr>
            <a:lvl7pPr marL="2971800" indent="-228600" defTabSz="947738" eaLnBrk="0" fontAlgn="base" hangingPunct="0">
              <a:spcBef>
                <a:spcPct val="0"/>
              </a:spcBef>
              <a:spcAft>
                <a:spcPct val="0"/>
              </a:spcAft>
              <a:defRPr>
                <a:solidFill>
                  <a:schemeClr val="tx1"/>
                </a:solidFill>
                <a:latin typeface="Arial" charset="0"/>
              </a:defRPr>
            </a:lvl7pPr>
            <a:lvl8pPr marL="3429000" indent="-228600" defTabSz="947738" eaLnBrk="0" fontAlgn="base" hangingPunct="0">
              <a:spcBef>
                <a:spcPct val="0"/>
              </a:spcBef>
              <a:spcAft>
                <a:spcPct val="0"/>
              </a:spcAft>
              <a:defRPr>
                <a:solidFill>
                  <a:schemeClr val="tx1"/>
                </a:solidFill>
                <a:latin typeface="Arial" charset="0"/>
              </a:defRPr>
            </a:lvl8pPr>
            <a:lvl9pPr marL="3886200" indent="-228600" defTabSz="947738" eaLnBrk="0" fontAlgn="base" hangingPunct="0">
              <a:spcBef>
                <a:spcPct val="0"/>
              </a:spcBef>
              <a:spcAft>
                <a:spcPct val="0"/>
              </a:spcAft>
              <a:defRPr>
                <a:solidFill>
                  <a:schemeClr val="tx1"/>
                </a:solidFill>
                <a:latin typeface="Arial" charset="0"/>
              </a:defRPr>
            </a:lvl9pPr>
          </a:lstStyle>
          <a:p>
            <a:pPr eaLnBrk="1" hangingPunct="1"/>
            <a:fld id="{B07540A4-1183-40CF-A994-60294AB81A33}" type="slidenum">
              <a:rPr lang="en-GB" altLang="en-US" smtClean="0"/>
              <a:pPr eaLnBrk="1" hangingPunct="1"/>
              <a:t>16</a:t>
            </a:fld>
            <a:endParaRPr lang="en-GB" alt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ES" noProof="0" dirty="0" smtClean="0"/>
              <a:t>Notas:</a:t>
            </a:r>
          </a:p>
          <a:p>
            <a:r>
              <a:rPr lang="es-ES" noProof="0" dirty="0" smtClean="0"/>
              <a:t>En un gran pasto</a:t>
            </a:r>
            <a:r>
              <a:rPr lang="es-ES" baseline="0" noProof="0" dirty="0" smtClean="0"/>
              <a:t> arbolado con otros carpes similares. Este árbol está cerca de donde descansa el pastor. </a:t>
            </a:r>
          </a:p>
          <a:p>
            <a:endParaRPr lang="es-ES" baseline="0" noProof="0" dirty="0" smtClean="0"/>
          </a:p>
          <a:p>
            <a:r>
              <a:rPr lang="es-ES" baseline="0" noProof="0" dirty="0" smtClean="0"/>
              <a:t>Recomendaciones de gestión:</a:t>
            </a:r>
          </a:p>
          <a:p>
            <a:r>
              <a:rPr lang="es-ES" baseline="0" noProof="0" dirty="0" smtClean="0"/>
              <a:t>Intentar reducir el impacto de las ovejas en torno a la base del árbol (usando setos muertos, barreras físicas, setos más activos para mantener alejadas a las ovejas, proporcionar otros sitios de sombra/cobijo.</a:t>
            </a:r>
          </a:p>
          <a:p>
            <a:endParaRPr lang="es-ES" baseline="0" noProof="0" dirty="0" smtClean="0"/>
          </a:p>
          <a:p>
            <a:r>
              <a:rPr lang="es-ES" baseline="0" noProof="0" dirty="0" smtClean="0"/>
              <a:t>Puntos a tratar:</a:t>
            </a:r>
          </a:p>
          <a:p>
            <a:r>
              <a:rPr lang="es-ES" baseline="0" noProof="0" dirty="0" smtClean="0"/>
              <a:t>¿Hay conflicto entre las necesidades del pastor (hierba y sombra) y las del árbol? ¿Cómo se puede resolver esto? </a:t>
            </a:r>
            <a:endParaRPr lang="es-ES" noProof="0" dirty="0"/>
          </a:p>
        </p:txBody>
      </p:sp>
      <p:sp>
        <p:nvSpPr>
          <p:cNvPr id="4" name="Slide Number Placeholder 3"/>
          <p:cNvSpPr>
            <a:spLocks noGrp="1"/>
          </p:cNvSpPr>
          <p:nvPr>
            <p:ph type="sldNum" sz="quarter" idx="10"/>
          </p:nvPr>
        </p:nvSpPr>
        <p:spPr/>
        <p:txBody>
          <a:bodyPr/>
          <a:lstStyle/>
          <a:p>
            <a:fld id="{0B15D8D3-9504-4F88-94AD-0C2F9A46B35F}" type="slidenum">
              <a:rPr lang="en-GB" smtClean="0"/>
              <a:pPr/>
              <a:t>17</a:t>
            </a:fld>
            <a:endParaRPr lang="en-GB"/>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Slide Image Placeholder 1"/>
          <p:cNvSpPr>
            <a:spLocks noGrp="1" noRot="1" noChangeAspect="1" noTextEdit="1"/>
          </p:cNvSpPr>
          <p:nvPr>
            <p:ph type="sldImg"/>
          </p:nvPr>
        </p:nvSpPr>
        <p:spPr>
          <a:ln/>
        </p:spPr>
      </p:sp>
      <p:sp>
        <p:nvSpPr>
          <p:cNvPr id="19456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 altLang="en-US" noProof="0" dirty="0" smtClean="0"/>
              <a:t>Nota:</a:t>
            </a:r>
          </a:p>
          <a:p>
            <a:r>
              <a:rPr lang="es-ES" altLang="en-US" noProof="0" dirty="0" smtClean="0"/>
              <a:t>Árbol con ramas muy</a:t>
            </a:r>
            <a:r>
              <a:rPr lang="es-ES" altLang="en-US" baseline="0" noProof="0" dirty="0" smtClean="0"/>
              <a:t> pesadas, algunas de las cuales parece que se romperán o caerán tarde o temprano. </a:t>
            </a:r>
          </a:p>
          <a:p>
            <a:r>
              <a:rPr lang="es-ES" altLang="en-US" baseline="0" noProof="0" dirty="0" smtClean="0"/>
              <a:t>La pista bajo el árbol es probable que haya causado que se haya secado el follaje en el lado del árbol más cercano a la pista. </a:t>
            </a:r>
          </a:p>
          <a:p>
            <a:endParaRPr lang="es-ES" altLang="en-US" noProof="0" dirty="0" smtClean="0"/>
          </a:p>
          <a:p>
            <a:r>
              <a:rPr lang="es-ES" altLang="en-US" noProof="0" dirty="0" smtClean="0"/>
              <a:t>Recomendaciones de gestión:</a:t>
            </a:r>
          </a:p>
          <a:p>
            <a:r>
              <a:rPr lang="es-ES" altLang="en-US" noProof="0" dirty="0" smtClean="0"/>
              <a:t>Intentar mover</a:t>
            </a:r>
            <a:r>
              <a:rPr lang="es-ES" altLang="en-US" baseline="0" noProof="0" dirty="0" smtClean="0"/>
              <a:t> la pista, para alejarla del árbol.</a:t>
            </a:r>
          </a:p>
          <a:p>
            <a:r>
              <a:rPr lang="es-ES" altLang="en-US" noProof="0" dirty="0" smtClean="0"/>
              <a:t>Poner </a:t>
            </a:r>
            <a:r>
              <a:rPr lang="es-ES" altLang="en-US" i="1" noProof="0" dirty="0" err="1" smtClean="0"/>
              <a:t>mulch</a:t>
            </a:r>
            <a:r>
              <a:rPr lang="es-ES" altLang="en-US" baseline="0" noProof="0" dirty="0" smtClean="0"/>
              <a:t> en la pista vieja.</a:t>
            </a:r>
            <a:endParaRPr lang="es-ES" altLang="en-US" noProof="0" dirty="0" smtClean="0"/>
          </a:p>
          <a:p>
            <a:r>
              <a:rPr lang="es-ES" altLang="en-US" noProof="0" dirty="0" smtClean="0"/>
              <a:t>Tal</a:t>
            </a:r>
            <a:r>
              <a:rPr lang="es-ES" altLang="en-US" baseline="0" noProof="0" dirty="0" smtClean="0"/>
              <a:t> vez reducir el peso de las ramas y el follaje del árbol, intentar ver mejor cómo puede responder a la poda (¿hay roturas ya?) para estimar si responderá bien o no. ¿Hay árboles alrededor que den una idea de cómo puede responder?</a:t>
            </a:r>
            <a:endParaRPr lang="es-ES" altLang="en-US" noProof="0" dirty="0" smtClean="0"/>
          </a:p>
          <a:p>
            <a:endParaRPr lang="es-ES" altLang="en-US" noProof="0" dirty="0" smtClean="0"/>
          </a:p>
          <a:p>
            <a:r>
              <a:rPr lang="es-ES" altLang="en-US" noProof="0" dirty="0" smtClean="0"/>
              <a:t>Puntos</a:t>
            </a:r>
            <a:r>
              <a:rPr lang="es-ES" altLang="en-US" baseline="0" noProof="0" dirty="0" smtClean="0"/>
              <a:t> a tratar:</a:t>
            </a:r>
          </a:p>
          <a:p>
            <a:r>
              <a:rPr lang="es-ES" altLang="en-US" baseline="0" noProof="0" dirty="0" smtClean="0"/>
              <a:t>¿Cómo evitar que las pistas se “muevan” con el tiempo de forma que acaban pasando encima de las raíces de los árboles?</a:t>
            </a:r>
          </a:p>
          <a:p>
            <a:r>
              <a:rPr lang="es-ES" altLang="en-US" baseline="0" noProof="0" dirty="0" smtClean="0"/>
              <a:t>Si la pista ha estado en el mismo sitio durante años, ¿es un problema?</a:t>
            </a:r>
          </a:p>
          <a:p>
            <a:endParaRPr lang="en-GB" altLang="en-US" baseline="0" dirty="0" smtClean="0"/>
          </a:p>
        </p:txBody>
      </p:sp>
      <p:sp>
        <p:nvSpPr>
          <p:cNvPr id="19456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69" eaLnBrk="0" hangingPunct="0">
              <a:spcBef>
                <a:spcPct val="30000"/>
              </a:spcBef>
              <a:defRPr sz="1100">
                <a:solidFill>
                  <a:schemeClr val="tx1"/>
                </a:solidFill>
                <a:latin typeface="Arial" charset="0"/>
              </a:defRPr>
            </a:lvl1pPr>
            <a:lvl2pPr marL="717112" indent="-275697" defTabSz="914469" eaLnBrk="0" hangingPunct="0">
              <a:spcBef>
                <a:spcPct val="30000"/>
              </a:spcBef>
              <a:defRPr sz="1100">
                <a:solidFill>
                  <a:schemeClr val="tx1"/>
                </a:solidFill>
                <a:latin typeface="Arial" charset="0"/>
              </a:defRPr>
            </a:lvl2pPr>
            <a:lvl3pPr marL="1102785" indent="-219954" defTabSz="914469" eaLnBrk="0" hangingPunct="0">
              <a:spcBef>
                <a:spcPct val="30000"/>
              </a:spcBef>
              <a:defRPr sz="1100">
                <a:solidFill>
                  <a:schemeClr val="tx1"/>
                </a:solidFill>
                <a:latin typeface="Arial" charset="0"/>
              </a:defRPr>
            </a:lvl3pPr>
            <a:lvl4pPr marL="1544201" indent="-219954" defTabSz="914469" eaLnBrk="0" hangingPunct="0">
              <a:spcBef>
                <a:spcPct val="30000"/>
              </a:spcBef>
              <a:defRPr sz="1100">
                <a:solidFill>
                  <a:schemeClr val="tx1"/>
                </a:solidFill>
                <a:latin typeface="Arial" charset="0"/>
              </a:defRPr>
            </a:lvl4pPr>
            <a:lvl5pPr marL="1985616" indent="-219954" defTabSz="914469" eaLnBrk="0" hangingPunct="0">
              <a:spcBef>
                <a:spcPct val="30000"/>
              </a:spcBef>
              <a:defRPr sz="1100">
                <a:solidFill>
                  <a:schemeClr val="tx1"/>
                </a:solidFill>
                <a:latin typeface="Arial" charset="0"/>
              </a:defRPr>
            </a:lvl5pPr>
            <a:lvl6pPr marL="2419499" indent="-219954" defTabSz="914469" eaLnBrk="0" fontAlgn="base" hangingPunct="0">
              <a:spcBef>
                <a:spcPct val="30000"/>
              </a:spcBef>
              <a:spcAft>
                <a:spcPct val="0"/>
              </a:spcAft>
              <a:defRPr sz="1100">
                <a:solidFill>
                  <a:schemeClr val="tx1"/>
                </a:solidFill>
                <a:latin typeface="Arial" charset="0"/>
              </a:defRPr>
            </a:lvl6pPr>
            <a:lvl7pPr marL="2853382" indent="-219954" defTabSz="914469" eaLnBrk="0" fontAlgn="base" hangingPunct="0">
              <a:spcBef>
                <a:spcPct val="30000"/>
              </a:spcBef>
              <a:spcAft>
                <a:spcPct val="0"/>
              </a:spcAft>
              <a:defRPr sz="1100">
                <a:solidFill>
                  <a:schemeClr val="tx1"/>
                </a:solidFill>
                <a:latin typeface="Arial" charset="0"/>
              </a:defRPr>
            </a:lvl7pPr>
            <a:lvl8pPr marL="3287265" indent="-219954" defTabSz="914469" eaLnBrk="0" fontAlgn="base" hangingPunct="0">
              <a:spcBef>
                <a:spcPct val="30000"/>
              </a:spcBef>
              <a:spcAft>
                <a:spcPct val="0"/>
              </a:spcAft>
              <a:defRPr sz="1100">
                <a:solidFill>
                  <a:schemeClr val="tx1"/>
                </a:solidFill>
                <a:latin typeface="Arial" charset="0"/>
              </a:defRPr>
            </a:lvl8pPr>
            <a:lvl9pPr marL="3721148" indent="-219954" defTabSz="914469" eaLnBrk="0" fontAlgn="base" hangingPunct="0">
              <a:spcBef>
                <a:spcPct val="30000"/>
              </a:spcBef>
              <a:spcAft>
                <a:spcPct val="0"/>
              </a:spcAft>
              <a:defRPr sz="1100">
                <a:solidFill>
                  <a:schemeClr val="tx1"/>
                </a:solidFill>
                <a:latin typeface="Arial" charset="0"/>
              </a:defRPr>
            </a:lvl9pPr>
          </a:lstStyle>
          <a:p>
            <a:pPr eaLnBrk="1" hangingPunct="1">
              <a:spcBef>
                <a:spcPct val="0"/>
              </a:spcBef>
            </a:pPr>
            <a:fld id="{BA50328D-ACD1-4900-9640-03098DA865DB}" type="slidenum">
              <a:rPr lang="en-GB" altLang="en-US" smtClean="0"/>
              <a:pPr eaLnBrk="1" hangingPunct="1">
                <a:spcBef>
                  <a:spcPct val="0"/>
                </a:spcBef>
              </a:pPr>
              <a:t>18</a:t>
            </a:fld>
            <a:endParaRPr lang="en-GB" alt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noProof="0" dirty="0" smtClean="0"/>
              <a:t>Asuntos a debatir</a:t>
            </a:r>
            <a:r>
              <a:rPr lang="es-ES" baseline="0" noProof="0" dirty="0" smtClean="0"/>
              <a:t> – se ha dejado una zona pequeña sin labrar, pero no suficiente. A la izquierda se ha permitido que crezca un vástago del árbol viejo, pero ahora afecta al roble viejo. La carretera es un problema, pero es difícil de mover y es probable que las raíces se hayan extendido en la otra dirección. Lo ideal sería mover la carretera, y ampliar la zona no labrada.</a:t>
            </a:r>
          </a:p>
          <a:p>
            <a:endParaRPr lang="sv-SE" baseline="0" dirty="0" smtClean="0"/>
          </a:p>
        </p:txBody>
      </p:sp>
      <p:sp>
        <p:nvSpPr>
          <p:cNvPr id="4" name="Slide Number Placeholder 3"/>
          <p:cNvSpPr>
            <a:spLocks noGrp="1"/>
          </p:cNvSpPr>
          <p:nvPr>
            <p:ph type="sldNum" sz="quarter" idx="10"/>
          </p:nvPr>
        </p:nvSpPr>
        <p:spPr/>
        <p:txBody>
          <a:bodyPr/>
          <a:lstStyle/>
          <a:p>
            <a:fld id="{0B15D8D3-9504-4F88-94AD-0C2F9A46B35F}" type="slidenum">
              <a:rPr lang="en-GB" smtClean="0"/>
              <a:pPr/>
              <a:t>19</a:t>
            </a:fld>
            <a:endParaRPr lang="en-GB"/>
          </a:p>
        </p:txBody>
      </p:sp>
    </p:spTree>
    <p:extLst>
      <p:ext uri="{BB962C8B-B14F-4D97-AF65-F5344CB8AC3E}">
        <p14:creationId xmlns:p14="http://schemas.microsoft.com/office/powerpoint/2010/main" val="42921536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noProof="0" dirty="0" smtClean="0"/>
              <a:t>Es</a:t>
            </a:r>
            <a:r>
              <a:rPr lang="es-ES" baseline="0" noProof="0" dirty="0" smtClean="0"/>
              <a:t> un roble en un pasto arbolado. Es probable que nunca antes haya sufrido daños de este tipo en las raíces. Parece que han circulado por todos lados. ¿Cómo se debería tratar esto? ¿Cuáles son las consecuencias a largo plazo de esto? Se puede intervenir para reparar el suelo – habrá más daño como consecuencia. ¿Cuánto tiempo pasará hasta que las consecuencias de esta acción se puedan ver en el árbol?.</a:t>
            </a:r>
          </a:p>
          <a:p>
            <a:endParaRPr lang="sv-SE" baseline="0" dirty="0" smtClean="0"/>
          </a:p>
          <a:p>
            <a:endParaRPr lang="sv-SE" baseline="0" dirty="0" smtClean="0"/>
          </a:p>
        </p:txBody>
      </p:sp>
      <p:sp>
        <p:nvSpPr>
          <p:cNvPr id="4" name="Slide Number Placeholder 3"/>
          <p:cNvSpPr>
            <a:spLocks noGrp="1"/>
          </p:cNvSpPr>
          <p:nvPr>
            <p:ph type="sldNum" sz="quarter" idx="10"/>
          </p:nvPr>
        </p:nvSpPr>
        <p:spPr/>
        <p:txBody>
          <a:bodyPr/>
          <a:lstStyle/>
          <a:p>
            <a:fld id="{0B15D8D3-9504-4F88-94AD-0C2F9A46B35F}" type="slidenum">
              <a:rPr lang="en-GB" smtClean="0"/>
              <a:pPr/>
              <a:t>20</a:t>
            </a:fld>
            <a:endParaRPr lang="en-GB"/>
          </a:p>
        </p:txBody>
      </p:sp>
    </p:spTree>
    <p:extLst>
      <p:ext uri="{BB962C8B-B14F-4D97-AF65-F5344CB8AC3E}">
        <p14:creationId xmlns:p14="http://schemas.microsoft.com/office/powerpoint/2010/main" val="17205024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noProof="0" dirty="0" smtClean="0"/>
              <a:t>¿Cómo tratamos este árbol? ¿Debemos continuar trasmochando? ¿Merece</a:t>
            </a:r>
            <a:r>
              <a:rPr lang="es-ES" baseline="0" noProof="0" dirty="0" smtClean="0"/>
              <a:t> la pena la inversión? ¿Qué hay de nuevos trasmochos y especies alternativas? </a:t>
            </a:r>
            <a:endParaRPr lang="es-ES" noProof="0" dirty="0"/>
          </a:p>
        </p:txBody>
      </p:sp>
      <p:sp>
        <p:nvSpPr>
          <p:cNvPr id="4" name="Slide Number Placeholder 3"/>
          <p:cNvSpPr>
            <a:spLocks noGrp="1"/>
          </p:cNvSpPr>
          <p:nvPr>
            <p:ph type="sldNum" sz="quarter" idx="10"/>
          </p:nvPr>
        </p:nvSpPr>
        <p:spPr/>
        <p:txBody>
          <a:bodyPr/>
          <a:lstStyle/>
          <a:p>
            <a:fld id="{0B15D8D3-9504-4F88-94AD-0C2F9A46B35F}" type="slidenum">
              <a:rPr lang="en-GB" smtClean="0"/>
              <a:pPr/>
              <a:t>21</a:t>
            </a:fld>
            <a:endParaRPr lang="en-GB"/>
          </a:p>
        </p:txBody>
      </p:sp>
    </p:spTree>
    <p:extLst>
      <p:ext uri="{BB962C8B-B14F-4D97-AF65-F5344CB8AC3E}">
        <p14:creationId xmlns:p14="http://schemas.microsoft.com/office/powerpoint/2010/main" val="41682600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noProof="0" dirty="0" smtClean="0"/>
              <a:t>Este árbol tiene cinco</a:t>
            </a:r>
            <a:r>
              <a:rPr lang="es-ES" baseline="0" noProof="0" dirty="0" smtClean="0"/>
              <a:t> troncos de los cuales uno ha fallado hace relativamente poco. Hay una carretera en un lado, un aparcamiento en el otro y dos graneros. Es un árbol muy valioso desde el punto de vista del valor cultural. </a:t>
            </a:r>
            <a:endParaRPr lang="es-ES" noProof="0" dirty="0"/>
          </a:p>
        </p:txBody>
      </p:sp>
      <p:sp>
        <p:nvSpPr>
          <p:cNvPr id="4" name="Slide Number Placeholder 3"/>
          <p:cNvSpPr>
            <a:spLocks noGrp="1"/>
          </p:cNvSpPr>
          <p:nvPr>
            <p:ph type="sldNum" sz="quarter" idx="10"/>
          </p:nvPr>
        </p:nvSpPr>
        <p:spPr/>
        <p:txBody>
          <a:bodyPr/>
          <a:lstStyle/>
          <a:p>
            <a:fld id="{0B15D8D3-9504-4F88-94AD-0C2F9A46B35F}" type="slidenum">
              <a:rPr lang="en-GB" smtClean="0"/>
              <a:pPr/>
              <a:t>22</a:t>
            </a:fld>
            <a:endParaRPr lang="en-GB"/>
          </a:p>
        </p:txBody>
      </p:sp>
    </p:spTree>
    <p:extLst>
      <p:ext uri="{BB962C8B-B14F-4D97-AF65-F5344CB8AC3E}">
        <p14:creationId xmlns:p14="http://schemas.microsoft.com/office/powerpoint/2010/main" val="38005129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noProof="0" dirty="0" smtClean="0"/>
              <a:t>¿Con</a:t>
            </a:r>
            <a:r>
              <a:rPr lang="es-ES" baseline="0" noProof="0" dirty="0" smtClean="0"/>
              <a:t> cuanta rapidez deberías aclarar en torno al árbol? ¿Hace cuanto tiempo el árbol estaba más abierto? ¿Qué zonas son más importantes aclarar primero? ¿Cuáles son las consecuencias de aclarar demasiado rápido? </a:t>
            </a:r>
            <a:endParaRPr lang="es-ES" noProof="0" dirty="0"/>
          </a:p>
        </p:txBody>
      </p:sp>
      <p:sp>
        <p:nvSpPr>
          <p:cNvPr id="4" name="Slide Number Placeholder 3"/>
          <p:cNvSpPr>
            <a:spLocks noGrp="1"/>
          </p:cNvSpPr>
          <p:nvPr>
            <p:ph type="sldNum" sz="quarter" idx="10"/>
          </p:nvPr>
        </p:nvSpPr>
        <p:spPr/>
        <p:txBody>
          <a:bodyPr/>
          <a:lstStyle/>
          <a:p>
            <a:fld id="{0B15D8D3-9504-4F88-94AD-0C2F9A46B35F}" type="slidenum">
              <a:rPr lang="en-GB" smtClean="0"/>
              <a:pPr/>
              <a:t>23</a:t>
            </a:fld>
            <a:endParaRPr lang="en-GB"/>
          </a:p>
        </p:txBody>
      </p:sp>
    </p:spTree>
    <p:extLst>
      <p:ext uri="{BB962C8B-B14F-4D97-AF65-F5344CB8AC3E}">
        <p14:creationId xmlns:p14="http://schemas.microsoft.com/office/powerpoint/2010/main" val="3905014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nl-NL" smtClean="0"/>
              <a:t>Klik om de stijl te bewerken</a:t>
            </a:r>
            <a:endParaRPr lang="nl-BE"/>
          </a:p>
        </p:txBody>
      </p:sp>
      <p:sp>
        <p:nvSpPr>
          <p:cNvPr id="3" name="Ond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smtClean="0"/>
              <a:t>Klik om de ondertitelstijl van het model te bewerken</a:t>
            </a:r>
            <a:endParaRPr lang="nl-BE"/>
          </a:p>
        </p:txBody>
      </p:sp>
      <p:sp>
        <p:nvSpPr>
          <p:cNvPr id="4"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14/01/2015</a:t>
            </a:fld>
            <a:endParaRPr lang="en-GB"/>
          </a:p>
        </p:txBody>
      </p:sp>
      <p:sp>
        <p:nvSpPr>
          <p:cNvPr id="5" name="Tijdelijke aanduiding voor voettekst 4"/>
          <p:cNvSpPr>
            <a:spLocks noGrp="1"/>
          </p:cNvSpPr>
          <p:nvPr>
            <p:ph type="ftr" sz="quarter" idx="11"/>
          </p:nvPr>
        </p:nvSpPr>
        <p:spPr/>
        <p:txBody>
          <a:bodyPr/>
          <a:lstStyle>
            <a:lvl1pPr>
              <a:defRPr/>
            </a:lvl1pPr>
          </a:lstStyle>
          <a:p>
            <a:endParaRPr lang="en-GB"/>
          </a:p>
        </p:txBody>
      </p:sp>
      <p:sp>
        <p:nvSpPr>
          <p:cNvPr id="6"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1119393305"/>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inhoud 2"/>
          <p:cNvSpPr>
            <a:spLocks noGrp="1"/>
          </p:cNvSpPr>
          <p:nvPr>
            <p:ph idx="1"/>
          </p:nvPr>
        </p:nvSpPr>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14/01/2015</a:t>
            </a:fld>
            <a:endParaRPr lang="en-GB"/>
          </a:p>
        </p:txBody>
      </p:sp>
      <p:sp>
        <p:nvSpPr>
          <p:cNvPr id="5" name="Tijdelijke aanduiding voor voettekst 4"/>
          <p:cNvSpPr>
            <a:spLocks noGrp="1"/>
          </p:cNvSpPr>
          <p:nvPr>
            <p:ph type="ftr" sz="quarter" idx="11"/>
          </p:nvPr>
        </p:nvSpPr>
        <p:spPr/>
        <p:txBody>
          <a:bodyPr/>
          <a:lstStyle>
            <a:lvl1pPr>
              <a:defRPr/>
            </a:lvl1pPr>
          </a:lstStyle>
          <a:p>
            <a:endParaRPr lang="en-GB"/>
          </a:p>
        </p:txBody>
      </p:sp>
      <p:sp>
        <p:nvSpPr>
          <p:cNvPr id="6"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23483087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nl-NL" smtClean="0"/>
              <a:t>Klik om de stijl te bewerken</a:t>
            </a:r>
            <a:endParaRPr lang="nl-BE"/>
          </a:p>
        </p:txBody>
      </p:sp>
      <p:sp>
        <p:nvSpPr>
          <p:cNvPr id="3" name="Tijdelijke aanduiding voor teks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smtClean="0"/>
              <a:t>Klik om de modelstijlen te bewerken</a:t>
            </a:r>
          </a:p>
        </p:txBody>
      </p:sp>
      <p:sp>
        <p:nvSpPr>
          <p:cNvPr id="4"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14/01/2015</a:t>
            </a:fld>
            <a:endParaRPr lang="en-GB"/>
          </a:p>
        </p:txBody>
      </p:sp>
      <p:sp>
        <p:nvSpPr>
          <p:cNvPr id="5" name="Tijdelijke aanduiding voor voettekst 4"/>
          <p:cNvSpPr>
            <a:spLocks noGrp="1"/>
          </p:cNvSpPr>
          <p:nvPr>
            <p:ph type="ftr" sz="quarter" idx="11"/>
          </p:nvPr>
        </p:nvSpPr>
        <p:spPr/>
        <p:txBody>
          <a:bodyPr/>
          <a:lstStyle>
            <a:lvl1pPr>
              <a:defRPr/>
            </a:lvl1pPr>
          </a:lstStyle>
          <a:p>
            <a:endParaRPr lang="en-GB"/>
          </a:p>
        </p:txBody>
      </p:sp>
      <p:sp>
        <p:nvSpPr>
          <p:cNvPr id="6"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18608189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inhou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inhou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5"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14/01/2015</a:t>
            </a:fld>
            <a:endParaRPr lang="en-GB"/>
          </a:p>
        </p:txBody>
      </p:sp>
      <p:sp>
        <p:nvSpPr>
          <p:cNvPr id="6" name="Tijdelijke aanduiding voor voettekst 4"/>
          <p:cNvSpPr>
            <a:spLocks noGrp="1"/>
          </p:cNvSpPr>
          <p:nvPr>
            <p:ph type="ftr" sz="quarter" idx="11"/>
          </p:nvPr>
        </p:nvSpPr>
        <p:spPr/>
        <p:txBody>
          <a:bodyPr/>
          <a:lstStyle>
            <a:lvl1pPr>
              <a:defRPr/>
            </a:lvl1pPr>
          </a:lstStyle>
          <a:p>
            <a:endParaRPr lang="en-GB"/>
          </a:p>
        </p:txBody>
      </p:sp>
      <p:sp>
        <p:nvSpPr>
          <p:cNvPr id="7"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27284146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smtClean="0"/>
              <a:t>Klik om de stijl te bewerken</a:t>
            </a:r>
            <a:endParaRPr lang="nl-BE"/>
          </a:p>
        </p:txBody>
      </p:sp>
      <p:sp>
        <p:nvSpPr>
          <p:cNvPr id="3" name="Tijdelijke aanduiding vo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4" name="Tijdelijke aanduiding voor inhou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5" name="Tijdelijke aanduiding vo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6" name="Tijdelijke aanduiding voor inhou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7"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14/01/2015</a:t>
            </a:fld>
            <a:endParaRPr lang="en-GB"/>
          </a:p>
        </p:txBody>
      </p:sp>
      <p:sp>
        <p:nvSpPr>
          <p:cNvPr id="8" name="Tijdelijke aanduiding voor voettekst 4"/>
          <p:cNvSpPr>
            <a:spLocks noGrp="1"/>
          </p:cNvSpPr>
          <p:nvPr>
            <p:ph type="ftr" sz="quarter" idx="11"/>
          </p:nvPr>
        </p:nvSpPr>
        <p:spPr/>
        <p:txBody>
          <a:bodyPr/>
          <a:lstStyle>
            <a:lvl1pPr>
              <a:defRPr/>
            </a:lvl1pPr>
          </a:lstStyle>
          <a:p>
            <a:endParaRPr lang="en-GB"/>
          </a:p>
        </p:txBody>
      </p:sp>
      <p:sp>
        <p:nvSpPr>
          <p:cNvPr id="9"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25342450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14/01/2015</a:t>
            </a:fld>
            <a:endParaRPr lang="en-GB"/>
          </a:p>
        </p:txBody>
      </p:sp>
      <p:sp>
        <p:nvSpPr>
          <p:cNvPr id="4" name="Tijdelijke aanduiding voor voettekst 4"/>
          <p:cNvSpPr>
            <a:spLocks noGrp="1"/>
          </p:cNvSpPr>
          <p:nvPr>
            <p:ph type="ftr" sz="quarter" idx="11"/>
          </p:nvPr>
        </p:nvSpPr>
        <p:spPr/>
        <p:txBody>
          <a:bodyPr/>
          <a:lstStyle>
            <a:lvl1pPr>
              <a:defRPr/>
            </a:lvl1pPr>
          </a:lstStyle>
          <a:p>
            <a:endParaRPr lang="en-GB"/>
          </a:p>
        </p:txBody>
      </p:sp>
      <p:sp>
        <p:nvSpPr>
          <p:cNvPr id="5"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37874668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14/01/2015</a:t>
            </a:fld>
            <a:endParaRPr lang="en-GB"/>
          </a:p>
        </p:txBody>
      </p:sp>
      <p:sp>
        <p:nvSpPr>
          <p:cNvPr id="3" name="Tijdelijke aanduiding voor voettekst 4"/>
          <p:cNvSpPr>
            <a:spLocks noGrp="1"/>
          </p:cNvSpPr>
          <p:nvPr>
            <p:ph type="ftr" sz="quarter" idx="11"/>
          </p:nvPr>
        </p:nvSpPr>
        <p:spPr/>
        <p:txBody>
          <a:bodyPr/>
          <a:lstStyle>
            <a:lvl1pPr>
              <a:defRPr/>
            </a:lvl1pPr>
          </a:lstStyle>
          <a:p>
            <a:endParaRPr lang="en-GB"/>
          </a:p>
        </p:txBody>
      </p:sp>
      <p:sp>
        <p:nvSpPr>
          <p:cNvPr id="4"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11232131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nl-NL" smtClean="0"/>
              <a:t>Klik om de stijl te bewerken</a:t>
            </a:r>
            <a:endParaRPr lang="nl-BE"/>
          </a:p>
        </p:txBody>
      </p:sp>
      <p:sp>
        <p:nvSpPr>
          <p:cNvPr id="3" name="Tijdelijke aanduiding voor inhou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14/01/2015</a:t>
            </a:fld>
            <a:endParaRPr lang="en-GB"/>
          </a:p>
        </p:txBody>
      </p:sp>
      <p:sp>
        <p:nvSpPr>
          <p:cNvPr id="6" name="Tijdelijke aanduiding voor voettekst 4"/>
          <p:cNvSpPr>
            <a:spLocks noGrp="1"/>
          </p:cNvSpPr>
          <p:nvPr>
            <p:ph type="ftr" sz="quarter" idx="11"/>
          </p:nvPr>
        </p:nvSpPr>
        <p:spPr/>
        <p:txBody>
          <a:bodyPr/>
          <a:lstStyle>
            <a:lvl1pPr>
              <a:defRPr/>
            </a:lvl1pPr>
          </a:lstStyle>
          <a:p>
            <a:endParaRPr lang="en-GB"/>
          </a:p>
        </p:txBody>
      </p:sp>
      <p:sp>
        <p:nvSpPr>
          <p:cNvPr id="7"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19388472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nl-NL" smtClean="0"/>
              <a:t>Klik om de stijl te bewerken</a:t>
            </a:r>
            <a:endParaRPr lang="nl-BE"/>
          </a:p>
        </p:txBody>
      </p:sp>
      <p:sp>
        <p:nvSpPr>
          <p:cNvPr id="3" name="Tijdelijke aanduiding voor afbeelding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nl-NL" noProof="0" smtClean="0"/>
              <a:t>Klik op het pictogram als u een afbeelding wilt toevoegen</a:t>
            </a:r>
            <a:endParaRPr lang="nl-BE" noProof="0"/>
          </a:p>
        </p:txBody>
      </p:sp>
      <p:sp>
        <p:nvSpPr>
          <p:cNvPr id="4" name="Tijdelijke aanduiding vo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14/01/2015</a:t>
            </a:fld>
            <a:endParaRPr lang="en-GB"/>
          </a:p>
        </p:txBody>
      </p:sp>
      <p:sp>
        <p:nvSpPr>
          <p:cNvPr id="6" name="Tijdelijke aanduiding voor voettekst 4"/>
          <p:cNvSpPr>
            <a:spLocks noGrp="1"/>
          </p:cNvSpPr>
          <p:nvPr>
            <p:ph type="ftr" sz="quarter" idx="11"/>
          </p:nvPr>
        </p:nvSpPr>
        <p:spPr/>
        <p:txBody>
          <a:bodyPr/>
          <a:lstStyle>
            <a:lvl1pPr>
              <a:defRPr/>
            </a:lvl1pPr>
          </a:lstStyle>
          <a:p>
            <a:endParaRPr lang="en-GB"/>
          </a:p>
        </p:txBody>
      </p:sp>
      <p:sp>
        <p:nvSpPr>
          <p:cNvPr id="7"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37101022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verticale tekst 2"/>
          <p:cNvSpPr>
            <a:spLocks noGrp="1"/>
          </p:cNvSpPr>
          <p:nvPr>
            <p:ph type="body" orient="vert" idx="1"/>
          </p:nvPr>
        </p:nvSpPr>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14/01/2015</a:t>
            </a:fld>
            <a:endParaRPr lang="en-GB"/>
          </a:p>
        </p:txBody>
      </p:sp>
      <p:sp>
        <p:nvSpPr>
          <p:cNvPr id="5" name="Tijdelijke aanduiding voor voettekst 4"/>
          <p:cNvSpPr>
            <a:spLocks noGrp="1"/>
          </p:cNvSpPr>
          <p:nvPr>
            <p:ph type="ftr" sz="quarter" idx="11"/>
          </p:nvPr>
        </p:nvSpPr>
        <p:spPr/>
        <p:txBody>
          <a:bodyPr/>
          <a:lstStyle>
            <a:lvl1pPr>
              <a:defRPr/>
            </a:lvl1pPr>
          </a:lstStyle>
          <a:p>
            <a:endParaRPr lang="en-GB"/>
          </a:p>
        </p:txBody>
      </p:sp>
      <p:sp>
        <p:nvSpPr>
          <p:cNvPr id="6"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40780860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629400" y="274638"/>
            <a:ext cx="2057400" cy="5851525"/>
          </a:xfrm>
        </p:spPr>
        <p:txBody>
          <a:bodyPr vert="eaVert"/>
          <a:lstStyle/>
          <a:p>
            <a:r>
              <a:rPr lang="nl-NL" smtClean="0"/>
              <a:t>Klik om de stijl te bewerken</a:t>
            </a:r>
            <a:endParaRPr lang="nl-BE"/>
          </a:p>
        </p:txBody>
      </p:sp>
      <p:sp>
        <p:nvSpPr>
          <p:cNvPr id="3" name="Tijdelijke aanduiding voor verticale tekst 2"/>
          <p:cNvSpPr>
            <a:spLocks noGrp="1"/>
          </p:cNvSpPr>
          <p:nvPr>
            <p:ph type="body" orient="vert" idx="1"/>
          </p:nvPr>
        </p:nvSpPr>
        <p:spPr>
          <a:xfrm>
            <a:off x="457200" y="274638"/>
            <a:ext cx="6019800" cy="5851525"/>
          </a:xfrm>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14/01/2015</a:t>
            </a:fld>
            <a:endParaRPr lang="en-GB"/>
          </a:p>
        </p:txBody>
      </p:sp>
      <p:sp>
        <p:nvSpPr>
          <p:cNvPr id="5" name="Tijdelijke aanduiding voor voettekst 4"/>
          <p:cNvSpPr>
            <a:spLocks noGrp="1"/>
          </p:cNvSpPr>
          <p:nvPr>
            <p:ph type="ftr" sz="quarter" idx="11"/>
          </p:nvPr>
        </p:nvSpPr>
        <p:spPr/>
        <p:txBody>
          <a:bodyPr/>
          <a:lstStyle>
            <a:lvl1pPr>
              <a:defRPr/>
            </a:lvl1pPr>
          </a:lstStyle>
          <a:p>
            <a:endParaRPr lang="en-GB"/>
          </a:p>
        </p:txBody>
      </p:sp>
      <p:sp>
        <p:nvSpPr>
          <p:cNvPr id="6"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1573692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cSld name="Titel, tekst en 2 inhoudselementen">
    <p:spTree>
      <p:nvGrpSpPr>
        <p:cNvPr id="1" name=""/>
        <p:cNvGrpSpPr/>
        <p:nvPr/>
      </p:nvGrpSpPr>
      <p:grpSpPr>
        <a:xfrm>
          <a:off x="0" y="0"/>
          <a:ext cx="0" cy="0"/>
          <a:chOff x="0" y="0"/>
          <a:chExt cx="0" cy="0"/>
        </a:xfrm>
      </p:grpSpPr>
      <p:sp>
        <p:nvSpPr>
          <p:cNvPr id="2" name="Title 1"/>
          <p:cNvSpPr>
            <a:spLocks noGrp="1"/>
          </p:cNvSpPr>
          <p:nvPr>
            <p:ph type="title"/>
          </p:nvPr>
        </p:nvSpPr>
        <p:spPr>
          <a:xfrm>
            <a:off x="457200" y="416967"/>
            <a:ext cx="8229600" cy="1139825"/>
          </a:xfrm>
        </p:spPr>
        <p:txBody>
          <a:bodyPr/>
          <a:lstStyle/>
          <a:p>
            <a:r>
              <a:rPr lang="nl-NL" smtClean="0"/>
              <a:t>Klik om de stijl te bewerken</a:t>
            </a:r>
            <a:endParaRPr lang="en-GB" dirty="0"/>
          </a:p>
        </p:txBody>
      </p:sp>
      <p:sp>
        <p:nvSpPr>
          <p:cNvPr id="3" name="Text Placeholder 2"/>
          <p:cNvSpPr>
            <a:spLocks noGrp="1"/>
          </p:cNvSpPr>
          <p:nvPr>
            <p:ph type="body" sz="half" idx="1"/>
          </p:nvPr>
        </p:nvSpPr>
        <p:spPr>
          <a:xfrm>
            <a:off x="457200" y="1711349"/>
            <a:ext cx="4038600" cy="4525963"/>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a:p>
        </p:txBody>
      </p:sp>
      <p:sp>
        <p:nvSpPr>
          <p:cNvPr id="4" name="Content Placeholder 3"/>
          <p:cNvSpPr>
            <a:spLocks noGrp="1"/>
          </p:cNvSpPr>
          <p:nvPr>
            <p:ph sz="quarter" idx="2"/>
          </p:nvPr>
        </p:nvSpPr>
        <p:spPr>
          <a:xfrm>
            <a:off x="4648200" y="1747068"/>
            <a:ext cx="4038600" cy="2185988"/>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dirty="0"/>
          </a:p>
        </p:txBody>
      </p:sp>
      <p:sp>
        <p:nvSpPr>
          <p:cNvPr id="5" name="Content Placeholder 4"/>
          <p:cNvSpPr>
            <a:spLocks noGrp="1"/>
          </p:cNvSpPr>
          <p:nvPr>
            <p:ph sz="quarter" idx="3"/>
          </p:nvPr>
        </p:nvSpPr>
        <p:spPr>
          <a:xfrm>
            <a:off x="4648200" y="3938588"/>
            <a:ext cx="4038600" cy="2187575"/>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a:p>
        </p:txBody>
      </p:sp>
      <p:sp>
        <p:nvSpPr>
          <p:cNvPr id="6"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14/01/2015</a:t>
            </a:fld>
            <a:endParaRPr lang="en-GB"/>
          </a:p>
        </p:txBody>
      </p:sp>
      <p:sp>
        <p:nvSpPr>
          <p:cNvPr id="7" name="Tijdelijke aanduiding voor voettekst 4"/>
          <p:cNvSpPr>
            <a:spLocks noGrp="1"/>
          </p:cNvSpPr>
          <p:nvPr>
            <p:ph type="ftr" sz="quarter" idx="11"/>
          </p:nvPr>
        </p:nvSpPr>
        <p:spPr/>
        <p:txBody>
          <a:bodyPr/>
          <a:lstStyle>
            <a:lvl1pPr>
              <a:defRPr/>
            </a:lvl1pPr>
          </a:lstStyle>
          <a:p>
            <a:endParaRPr lang="en-GB"/>
          </a:p>
        </p:txBody>
      </p:sp>
      <p:sp>
        <p:nvSpPr>
          <p:cNvPr id="8"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639099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el, tekst en inhoud">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nl-NL" smtClean="0"/>
              <a:t>Klik om de stijl te bewerken</a:t>
            </a:r>
            <a:endParaRPr lang="en-GB" dirty="0"/>
          </a:p>
        </p:txBody>
      </p:sp>
      <p:sp>
        <p:nvSpPr>
          <p:cNvPr id="3" name="Text Placeholder 2"/>
          <p:cNvSpPr>
            <a:spLocks noGrp="1"/>
          </p:cNvSpPr>
          <p:nvPr>
            <p:ph type="body" sz="half" idx="1"/>
          </p:nvPr>
        </p:nvSpPr>
        <p:spPr>
          <a:xfrm>
            <a:off x="457200" y="1600200"/>
            <a:ext cx="4038600" cy="4525963"/>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dirty="0"/>
          </a:p>
        </p:txBody>
      </p:sp>
      <p:sp>
        <p:nvSpPr>
          <p:cNvPr id="4" name="Content Placeholder 3"/>
          <p:cNvSpPr>
            <a:spLocks noGrp="1"/>
          </p:cNvSpPr>
          <p:nvPr>
            <p:ph sz="half" idx="2"/>
          </p:nvPr>
        </p:nvSpPr>
        <p:spPr>
          <a:xfrm>
            <a:off x="4648200" y="1600200"/>
            <a:ext cx="4038600" cy="4525963"/>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a:p>
        </p:txBody>
      </p:sp>
      <p:sp>
        <p:nvSpPr>
          <p:cNvPr id="5"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14/01/2015</a:t>
            </a:fld>
            <a:endParaRPr lang="en-GB"/>
          </a:p>
        </p:txBody>
      </p:sp>
      <p:sp>
        <p:nvSpPr>
          <p:cNvPr id="6" name="Tijdelijke aanduiding voor voettekst 4"/>
          <p:cNvSpPr>
            <a:spLocks noGrp="1"/>
          </p:cNvSpPr>
          <p:nvPr>
            <p:ph type="ftr" sz="quarter" idx="11"/>
          </p:nvPr>
        </p:nvSpPr>
        <p:spPr/>
        <p:txBody>
          <a:bodyPr/>
          <a:lstStyle>
            <a:lvl1pPr>
              <a:defRPr/>
            </a:lvl1pPr>
          </a:lstStyle>
          <a:p>
            <a:endParaRPr lang="en-GB"/>
          </a:p>
        </p:txBody>
      </p:sp>
      <p:sp>
        <p:nvSpPr>
          <p:cNvPr id="7"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15057097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Date Placeholder 3"/>
          <p:cNvSpPr>
            <a:spLocks noGrp="1"/>
          </p:cNvSpPr>
          <p:nvPr>
            <p:ph type="dt" sz="half" idx="10"/>
          </p:nvPr>
        </p:nvSpPr>
        <p:spPr/>
        <p:txBody>
          <a:bodyPr/>
          <a:lstStyle>
            <a:lvl1pPr>
              <a:defRPr/>
            </a:lvl1pPr>
          </a:lstStyle>
          <a:p>
            <a:pPr>
              <a:defRPr/>
            </a:pPr>
            <a:endParaRPr lang="en-GB"/>
          </a:p>
        </p:txBody>
      </p:sp>
      <p:sp>
        <p:nvSpPr>
          <p:cNvPr id="7" name="Footer Placeholder 4"/>
          <p:cNvSpPr>
            <a:spLocks noGrp="1"/>
          </p:cNvSpPr>
          <p:nvPr>
            <p:ph type="ftr" sz="quarter" idx="11"/>
          </p:nvPr>
        </p:nvSpPr>
        <p:spPr/>
        <p:txBody>
          <a:bodyPr/>
          <a:lstStyle>
            <a:lvl1pPr>
              <a:defRPr/>
            </a:lvl1pPr>
          </a:lstStyle>
          <a:p>
            <a:pPr>
              <a:defRPr/>
            </a:pPr>
            <a:endParaRPr lang="en-GB"/>
          </a:p>
        </p:txBody>
      </p:sp>
      <p:sp>
        <p:nvSpPr>
          <p:cNvPr id="8" name="Slide Number Placeholder 5"/>
          <p:cNvSpPr>
            <a:spLocks noGrp="1"/>
          </p:cNvSpPr>
          <p:nvPr>
            <p:ph type="sldNum" sz="quarter" idx="12"/>
          </p:nvPr>
        </p:nvSpPr>
        <p:spPr/>
        <p:txBody>
          <a:bodyPr/>
          <a:lstStyle>
            <a:lvl1pPr>
              <a:defRPr/>
            </a:lvl1pPr>
          </a:lstStyle>
          <a:p>
            <a:pPr>
              <a:defRPr/>
            </a:pPr>
            <a:fld id="{31F2C61F-095E-4992-87DA-3559FEFC8D6C}" type="slidenum">
              <a:rPr lang="en-GB"/>
              <a:pPr>
                <a:defRPr/>
              </a:pPr>
              <a:t>‹nr.›</a:t>
            </a:fld>
            <a:endParaRPr lang="en-GB"/>
          </a:p>
        </p:txBody>
      </p:sp>
    </p:spTree>
    <p:extLst>
      <p:ext uri="{BB962C8B-B14F-4D97-AF65-F5344CB8AC3E}">
        <p14:creationId xmlns:p14="http://schemas.microsoft.com/office/powerpoint/2010/main" val="21750600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FB36E">
            <a:alpha val="50195"/>
          </a:srgbClr>
        </a:solidFill>
        <a:effectLst/>
      </p:bgPr>
    </p:bg>
    <p:spTree>
      <p:nvGrpSpPr>
        <p:cNvPr id="1" name=""/>
        <p:cNvGrpSpPr/>
        <p:nvPr/>
      </p:nvGrpSpPr>
      <p:grpSpPr>
        <a:xfrm>
          <a:off x="0" y="0"/>
          <a:ext cx="0" cy="0"/>
          <a:chOff x="0" y="0"/>
          <a:chExt cx="0" cy="0"/>
        </a:xfrm>
      </p:grpSpPr>
      <p:sp>
        <p:nvSpPr>
          <p:cNvPr id="1026" name="Tijdelijke aanduiding voor titel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nl-NL" smtClean="0"/>
              <a:t>Klik om de stijl te bewerken</a:t>
            </a:r>
            <a:endParaRPr lang="nl-BE" smtClean="0"/>
          </a:p>
        </p:txBody>
      </p:sp>
      <p:sp>
        <p:nvSpPr>
          <p:cNvPr id="1027" name="Tijdelijke aanduiding voor tekst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smtClean="0"/>
          </a:p>
        </p:txBody>
      </p:sp>
      <p:sp>
        <p:nvSpPr>
          <p:cNvPr id="4" name="Tijdelijke aanduiding voor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4D35D9-FE0B-4F44-8142-433046580EF7}" type="datetimeFigureOut">
              <a:rPr lang="en-GB" smtClean="0"/>
              <a:pPr/>
              <a:t>14/01/2015</a:t>
            </a:fld>
            <a:endParaRPr lang="en-GB"/>
          </a:p>
        </p:txBody>
      </p:sp>
      <p:sp>
        <p:nvSpPr>
          <p:cNvPr id="5" name="Tijdelijke aanduiding voor voetteks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Tijdelijke aanduiding voor dia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smtClean="0">
                <a:solidFill>
                  <a:schemeClr val="tx1">
                    <a:tint val="75000"/>
                  </a:schemeClr>
                </a:solidFill>
              </a:defRPr>
            </a:lvl1pPr>
          </a:lstStyle>
          <a:p>
            <a:fld id="{9D16C0A5-E9DA-4A84-B24B-AAD6303768CE}" type="slidenum">
              <a:rPr lang="en-GB" smtClean="0"/>
              <a:pPr/>
              <a:t>‹nr.›</a:t>
            </a:fld>
            <a:endParaRPr lang="en-GB"/>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 id="2147483676" r:id="rId14"/>
  </p:sldLayoutIdLst>
  <p:timing>
    <p:tnLst>
      <p:par>
        <p:cTn id="1" dur="indefinite" restart="never" nodeType="tmRoot"/>
      </p:par>
    </p:tnLst>
  </p:timing>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5.xml"/><Relationship Id="rId1" Type="http://schemas.openxmlformats.org/officeDocument/2006/relationships/slideLayout" Target="../slideLayouts/slideLayout12.xml"/><Relationship Id="rId5" Type="http://schemas.openxmlformats.org/officeDocument/2006/relationships/image" Target="../media/image15.jpeg"/><Relationship Id="rId4" Type="http://schemas.openxmlformats.org/officeDocument/2006/relationships/image" Target="../media/image14.jpeg"/></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6.xml"/><Relationship Id="rId1" Type="http://schemas.openxmlformats.org/officeDocument/2006/relationships/slideLayout" Target="../slideLayouts/slideLayout12.xml"/><Relationship Id="rId5" Type="http://schemas.openxmlformats.org/officeDocument/2006/relationships/image" Target="../media/image18.jpeg"/><Relationship Id="rId4" Type="http://schemas.openxmlformats.org/officeDocument/2006/relationships/image" Target="../media/image17.jpeg"/></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7.xml"/><Relationship Id="rId1" Type="http://schemas.openxmlformats.org/officeDocument/2006/relationships/slideLayout" Target="../slideLayouts/slideLayout12.xml"/><Relationship Id="rId5" Type="http://schemas.openxmlformats.org/officeDocument/2006/relationships/image" Target="../media/image21.jpeg"/><Relationship Id="rId4" Type="http://schemas.openxmlformats.org/officeDocument/2006/relationships/image" Target="../media/image20.jpeg"/></Relationships>
</file>

<file path=ppt/slides/_rels/slide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8.xml"/><Relationship Id="rId1" Type="http://schemas.openxmlformats.org/officeDocument/2006/relationships/slideLayout" Target="../slideLayouts/slideLayout4.xml"/><Relationship Id="rId5" Type="http://schemas.openxmlformats.org/officeDocument/2006/relationships/image" Target="../media/image24.jpeg"/><Relationship Id="rId4" Type="http://schemas.openxmlformats.org/officeDocument/2006/relationships/image" Target="../media/image23.jpeg"/></Relationships>
</file>

<file path=ppt/slides/_rels/slide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image" Target="../media/image26.jpeg"/></Relationships>
</file>

<file path=ppt/slides/_rels/slide1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1.xml"/><Relationship Id="rId1" Type="http://schemas.openxmlformats.org/officeDocument/2006/relationships/slideLayout" Target="../slideLayouts/slideLayout4.xml"/><Relationship Id="rId4" Type="http://schemas.openxmlformats.org/officeDocument/2006/relationships/image" Target="../media/image29.jpeg"/></Relationships>
</file>

<file path=ppt/slides/_rels/slide1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31.jpeg"/></Relationships>
</file>

<file path=ppt/slides/_rels/slide1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3.xml"/><Relationship Id="rId1" Type="http://schemas.openxmlformats.org/officeDocument/2006/relationships/slideLayout" Target="../slideLayouts/slideLayout12.xml"/><Relationship Id="rId4" Type="http://schemas.openxmlformats.org/officeDocument/2006/relationships/image" Target="../media/image33.jpeg"/></Relationships>
</file>

<file path=ppt/slides/_rels/slide1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4.xml"/><Relationship Id="rId1" Type="http://schemas.openxmlformats.org/officeDocument/2006/relationships/slideLayout" Target="../slideLayouts/slideLayout12.xml"/><Relationship Id="rId5" Type="http://schemas.openxmlformats.org/officeDocument/2006/relationships/image" Target="../media/image36.jpeg"/><Relationship Id="rId4" Type="http://schemas.openxmlformats.org/officeDocument/2006/relationships/image" Target="../media/image35.jpeg"/></Relationships>
</file>

<file path=ppt/slides/_rels/slide1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5.xml"/><Relationship Id="rId1" Type="http://schemas.openxmlformats.org/officeDocument/2006/relationships/slideLayout" Target="../slideLayouts/slideLayout14.xml"/><Relationship Id="rId5" Type="http://schemas.openxmlformats.org/officeDocument/2006/relationships/image" Target="../media/image39.jpeg"/><Relationship Id="rId4" Type="http://schemas.openxmlformats.org/officeDocument/2006/relationships/image" Target="../media/image38.jpeg"/></Relationships>
</file>

<file path=ppt/slides/_rels/slide1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6.xml"/><Relationship Id="rId1" Type="http://schemas.openxmlformats.org/officeDocument/2006/relationships/slideLayout" Target="../slideLayouts/slideLayout4.xml"/><Relationship Id="rId4" Type="http://schemas.openxmlformats.org/officeDocument/2006/relationships/image" Target="../media/image41.jpeg"/></Relationships>
</file>

<file path=ppt/slides/_rels/slide1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7.xml"/><Relationship Id="rId1" Type="http://schemas.openxmlformats.org/officeDocument/2006/relationships/slideLayout" Target="../slideLayouts/slideLayout4.xml"/><Relationship Id="rId4" Type="http://schemas.openxmlformats.org/officeDocument/2006/relationships/image" Target="../media/image43.jpeg"/></Relationships>
</file>

<file path=ppt/slides/_rels/slide18.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8.xml"/><Relationship Id="rId1" Type="http://schemas.openxmlformats.org/officeDocument/2006/relationships/slideLayout" Target="../slideLayouts/slideLayout12.xml"/><Relationship Id="rId5" Type="http://schemas.openxmlformats.org/officeDocument/2006/relationships/image" Target="../media/image46.jpeg"/><Relationship Id="rId4" Type="http://schemas.openxmlformats.org/officeDocument/2006/relationships/image" Target="../media/image45.jpeg"/></Relationships>
</file>

<file path=ppt/slides/_rels/slide19.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20.xml"/><Relationship Id="rId1" Type="http://schemas.openxmlformats.org/officeDocument/2006/relationships/slideLayout" Target="../slideLayouts/slideLayout4.xml"/><Relationship Id="rId5" Type="http://schemas.openxmlformats.org/officeDocument/2006/relationships/image" Target="../media/image50.jpeg"/><Relationship Id="rId4" Type="http://schemas.openxmlformats.org/officeDocument/2006/relationships/image" Target="../media/image49.jpeg"/></Relationships>
</file>

<file path=ppt/slides/_rels/slide21.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22.xml"/><Relationship Id="rId1" Type="http://schemas.openxmlformats.org/officeDocument/2006/relationships/slideLayout" Target="../slideLayouts/slideLayout4.xml"/><Relationship Id="rId4" Type="http://schemas.openxmlformats.org/officeDocument/2006/relationships/image" Target="../media/image53.jpeg"/></Relationships>
</file>

<file path=ppt/slides/_rels/slide23.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sv-SE" dirty="0" err="1"/>
              <a:t>Ejercicio</a:t>
            </a:r>
            <a:r>
              <a:rPr lang="sv-SE" dirty="0"/>
              <a:t>.</a:t>
            </a:r>
            <a:r>
              <a:rPr lang="en-GB" dirty="0"/>
              <a:t/>
            </a:r>
            <a:br>
              <a:rPr lang="en-GB" dirty="0"/>
            </a:br>
            <a:r>
              <a:rPr lang="sv-SE" dirty="0" err="1" smtClean="0"/>
              <a:t>Gestión</a:t>
            </a:r>
            <a:r>
              <a:rPr lang="sv-SE" dirty="0" smtClean="0"/>
              <a:t> de </a:t>
            </a:r>
            <a:r>
              <a:rPr lang="sv-SE" dirty="0" err="1" smtClean="0"/>
              <a:t>árboles</a:t>
            </a:r>
            <a:r>
              <a:rPr lang="sv-SE" dirty="0"/>
              <a:t> </a:t>
            </a:r>
            <a:r>
              <a:rPr lang="sv-SE" dirty="0" err="1" smtClean="0"/>
              <a:t>veteranos</a:t>
            </a:r>
            <a:r>
              <a:rPr lang="sv-SE" dirty="0" smtClean="0"/>
              <a:t>. </a:t>
            </a:r>
            <a:endParaRPr lang="en-GB" dirty="0"/>
          </a:p>
        </p:txBody>
      </p:sp>
      <p:sp>
        <p:nvSpPr>
          <p:cNvPr id="3" name="Subtitle 2"/>
          <p:cNvSpPr>
            <a:spLocks noGrp="1"/>
          </p:cNvSpPr>
          <p:nvPr>
            <p:ph type="subTitle" idx="1"/>
          </p:nvPr>
        </p:nvSpPr>
        <p:spPr/>
        <p:txBody>
          <a:bodyPr>
            <a:normAutofit/>
          </a:bodyPr>
          <a:lstStyle/>
          <a:p>
            <a:r>
              <a:rPr lang="sv-SE" dirty="0" err="1" smtClean="0"/>
              <a:t>Elegir</a:t>
            </a:r>
            <a:r>
              <a:rPr lang="sv-SE" dirty="0" smtClean="0"/>
              <a:t> </a:t>
            </a:r>
            <a:r>
              <a:rPr lang="sv-SE" dirty="0" err="1" smtClean="0"/>
              <a:t>árboles</a:t>
            </a:r>
            <a:r>
              <a:rPr lang="sv-SE" dirty="0" smtClean="0"/>
              <a:t> de la </a:t>
            </a:r>
            <a:r>
              <a:rPr lang="sv-SE" dirty="0" err="1" smtClean="0"/>
              <a:t>selección</a:t>
            </a:r>
            <a:r>
              <a:rPr lang="sv-SE" dirty="0" smtClean="0"/>
              <a:t> </a:t>
            </a:r>
            <a:r>
              <a:rPr lang="sv-SE" dirty="0" err="1" smtClean="0"/>
              <a:t>adecuados</a:t>
            </a:r>
            <a:r>
              <a:rPr lang="sv-SE" dirty="0" smtClean="0"/>
              <a:t> para </a:t>
            </a:r>
            <a:r>
              <a:rPr lang="sv-SE" smtClean="0"/>
              <a:t>los participantes.</a:t>
            </a:r>
            <a:endParaRPr lang="en-GB" dirty="0"/>
          </a:p>
        </p:txBody>
      </p:sp>
      <p:pic>
        <p:nvPicPr>
          <p:cNvPr id="4" name="Picture 7" descr="D:\Gebruikersgegevens\joyeto\Documents\PROJECTEN\VETree\logo - huisstijl\logo-voor-scherm\logo-landscape-powerpoint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4" y="20638"/>
            <a:ext cx="2460625" cy="79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8" descr="D:\Gebruikersgegevens\joyeto\Documents\PROJECTEN\VETree\logo - huisstijl\EU logo\EU_flag_English_powerpoint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19888" y="-1588"/>
            <a:ext cx="2443162" cy="838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193755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725144"/>
            <a:ext cx="3240360" cy="1872208"/>
          </a:xfrm>
        </p:spPr>
        <p:txBody>
          <a:bodyPr>
            <a:normAutofit/>
          </a:bodyPr>
          <a:lstStyle/>
          <a:p>
            <a:r>
              <a:rPr lang="en-GB" sz="2800" dirty="0" err="1" smtClean="0"/>
              <a:t>Árbol</a:t>
            </a:r>
            <a:r>
              <a:rPr lang="en-GB" sz="2800" dirty="0" smtClean="0"/>
              <a:t> 1</a:t>
            </a:r>
            <a:br>
              <a:rPr lang="en-GB" sz="2800" dirty="0" smtClean="0"/>
            </a:br>
            <a:r>
              <a:rPr lang="en-GB" sz="2800" dirty="0" err="1" smtClean="0"/>
              <a:t>Dumbrava</a:t>
            </a:r>
            <a:r>
              <a:rPr lang="en-GB" sz="2800" dirty="0" smtClean="0"/>
              <a:t>, </a:t>
            </a:r>
            <a:r>
              <a:rPr lang="en-GB" sz="2800" dirty="0" err="1" smtClean="0"/>
              <a:t>Rumanía</a:t>
            </a:r>
            <a:r>
              <a:rPr lang="en-GB" sz="2800" dirty="0" smtClean="0"/>
              <a:t>: </a:t>
            </a:r>
            <a:r>
              <a:rPr lang="en-GB" sz="2800" dirty="0" err="1" smtClean="0"/>
              <a:t>Árbol</a:t>
            </a:r>
            <a:r>
              <a:rPr lang="en-GB" sz="2800" dirty="0" smtClean="0"/>
              <a:t> en un zoo </a:t>
            </a:r>
            <a:r>
              <a:rPr lang="en-GB" sz="2800" dirty="0" err="1" smtClean="0"/>
              <a:t>público</a:t>
            </a:r>
            <a:endParaRPr lang="en-GB" sz="2800" dirty="0"/>
          </a:p>
        </p:txBody>
      </p:sp>
      <p:pic>
        <p:nvPicPr>
          <p:cNvPr id="1026" name="Picture 2" descr="C:\Users\Helen\Photographs\Trees\VETree\Romania Oct 2013\8 Tree at Zoo Sibiu (10).JPG"/>
          <p:cNvPicPr>
            <a:picLocks noGrp="1" noChangeAspect="1" noChangeArrowheads="1"/>
          </p:cNvPicPr>
          <p:nvPr>
            <p:ph sz="half" idx="1"/>
          </p:nvPr>
        </p:nvPicPr>
        <p:blipFill>
          <a:blip r:embed="rId3" cstate="print"/>
          <a:srcRect/>
          <a:stretch>
            <a:fillRect/>
          </a:stretch>
        </p:blipFill>
        <p:spPr bwMode="auto">
          <a:xfrm>
            <a:off x="0" y="0"/>
            <a:ext cx="3394472" cy="4525963"/>
          </a:xfrm>
          <a:prstGeom prst="rect">
            <a:avLst/>
          </a:prstGeom>
          <a:noFill/>
        </p:spPr>
      </p:pic>
      <p:pic>
        <p:nvPicPr>
          <p:cNvPr id="1027" name="Picture 3" descr="C:\Users\Helen\Photographs\Trees\VETree\Romania Oct 2013\8 Tree at Zoo Sibiu (15).JPG"/>
          <p:cNvPicPr>
            <a:picLocks noGrp="1" noChangeAspect="1" noChangeArrowheads="1"/>
          </p:cNvPicPr>
          <p:nvPr>
            <p:ph sz="half" idx="2"/>
          </p:nvPr>
        </p:nvPicPr>
        <p:blipFill>
          <a:blip r:embed="rId4" cstate="print"/>
          <a:srcRect/>
          <a:stretch>
            <a:fillRect/>
          </a:stretch>
        </p:blipFill>
        <p:spPr bwMode="auto">
          <a:xfrm>
            <a:off x="4499992" y="0"/>
            <a:ext cx="4038600" cy="3028950"/>
          </a:xfrm>
          <a:prstGeom prst="rect">
            <a:avLst/>
          </a:prstGeom>
          <a:noFill/>
        </p:spPr>
      </p:pic>
      <p:pic>
        <p:nvPicPr>
          <p:cNvPr id="1028" name="Picture 4" descr="C:\Users\Helen\Photographs\Trees\VETree\Romania Oct 2013\8 Tree at Zoo Sibiu (3).JPG"/>
          <p:cNvPicPr>
            <a:picLocks noChangeAspect="1" noChangeArrowheads="1"/>
          </p:cNvPicPr>
          <p:nvPr/>
        </p:nvPicPr>
        <p:blipFill>
          <a:blip r:embed="rId5" cstate="print"/>
          <a:srcRect l="3322" t="23807" r="2953" b="830"/>
          <a:stretch>
            <a:fillRect/>
          </a:stretch>
        </p:blipFill>
        <p:spPr bwMode="auto">
          <a:xfrm>
            <a:off x="3203848" y="3606560"/>
            <a:ext cx="3032817" cy="3251440"/>
          </a:xfrm>
          <a:prstGeom prst="rect">
            <a:avLst/>
          </a:prstGeom>
          <a:noFill/>
        </p:spPr>
      </p:pic>
      <p:pic>
        <p:nvPicPr>
          <p:cNvPr id="1029" name="Picture 5" descr="C:\Users\Helen\Photographs\Trees\VETree\Romania Oct 2013\8 Tree at Zoo Sibiu (4).JPG"/>
          <p:cNvPicPr>
            <a:picLocks noChangeAspect="1" noChangeArrowheads="1"/>
          </p:cNvPicPr>
          <p:nvPr/>
        </p:nvPicPr>
        <p:blipFill>
          <a:blip r:embed="rId6" cstate="print"/>
          <a:srcRect/>
          <a:stretch>
            <a:fillRect/>
          </a:stretch>
        </p:blipFill>
        <p:spPr bwMode="auto">
          <a:xfrm>
            <a:off x="6281682" y="3041576"/>
            <a:ext cx="2862318" cy="3816424"/>
          </a:xfrm>
          <a:prstGeom prst="rect">
            <a:avLst/>
          </a:prstGeom>
          <a:noFill/>
        </p:spPr>
      </p:pic>
      <p:sp>
        <p:nvSpPr>
          <p:cNvPr id="7" name="TextBox 6"/>
          <p:cNvSpPr txBox="1">
            <a:spLocks noChangeArrowheads="1"/>
          </p:cNvSpPr>
          <p:nvPr/>
        </p:nvSpPr>
        <p:spPr bwMode="auto">
          <a:xfrm>
            <a:off x="4682973" y="2564904"/>
            <a:ext cx="30241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smtClean="0">
                <a:solidFill>
                  <a:schemeClr val="bg1"/>
                </a:solidFill>
              </a:rPr>
              <a:t>Fotos</a:t>
            </a:r>
            <a:r>
              <a:rPr lang="sv-SE" altLang="en-US" dirty="0">
                <a:solidFill>
                  <a:schemeClr val="bg1"/>
                </a:solidFill>
              </a:rPr>
              <a:t>: Helen Read</a:t>
            </a:r>
            <a:endParaRPr lang="en-GB" altLang="en-US" dirty="0">
              <a:solidFill>
                <a:schemeClr val="bg1"/>
              </a:solidFill>
            </a:endParaRPr>
          </a:p>
        </p:txBody>
      </p:sp>
    </p:spTree>
    <p:extLst>
      <p:ext uri="{BB962C8B-B14F-4D97-AF65-F5344CB8AC3E}">
        <p14:creationId xmlns:p14="http://schemas.microsoft.com/office/powerpoint/2010/main" val="34056408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1" name="Title 1"/>
          <p:cNvSpPr>
            <a:spLocks noGrp="1"/>
          </p:cNvSpPr>
          <p:nvPr>
            <p:ph type="title"/>
          </p:nvPr>
        </p:nvSpPr>
        <p:spPr/>
        <p:txBody>
          <a:bodyPr>
            <a:normAutofit/>
          </a:bodyPr>
          <a:lstStyle/>
          <a:p>
            <a:r>
              <a:rPr lang="sv-SE" altLang="en-US" dirty="0" err="1" smtClean="0"/>
              <a:t>Árbol</a:t>
            </a:r>
            <a:r>
              <a:rPr lang="sv-SE" altLang="en-US" dirty="0" smtClean="0"/>
              <a:t> 2</a:t>
            </a:r>
            <a:endParaRPr lang="en-GB" altLang="en-US" dirty="0" smtClean="0"/>
          </a:p>
        </p:txBody>
      </p:sp>
      <p:pic>
        <p:nvPicPr>
          <p:cNvPr id="104452" name="Content Placeholder 7"/>
          <p:cNvPicPr>
            <a:picLocks noGrp="1" noChangeAspect="1"/>
          </p:cNvPicPr>
          <p:nvPr>
            <p:ph sz="half" idx="1"/>
          </p:nvPr>
        </p:nvPicPr>
        <p:blipFill>
          <a:blip r:embed="rId3" cstate="print">
            <a:extLst>
              <a:ext uri="{28A0092B-C50C-407E-A947-70E740481C1C}">
                <a14:useLocalDpi xmlns:a14="http://schemas.microsoft.com/office/drawing/2010/main" val="0"/>
              </a:ext>
            </a:extLst>
          </a:blip>
          <a:srcRect b="6367"/>
          <a:stretch>
            <a:fillRect/>
          </a:stretch>
        </p:blipFill>
        <p:spPr>
          <a:xfrm>
            <a:off x="0" y="1238250"/>
            <a:ext cx="5310188" cy="3302000"/>
          </a:xfrm>
        </p:spPr>
      </p:pic>
      <p:pic>
        <p:nvPicPr>
          <p:cNvPr id="104450" name="Content Placeholder 8"/>
          <p:cNvPicPr>
            <a:picLocks noGrp="1" noChangeAspect="1"/>
          </p:cNvPicPr>
          <p:nvPr>
            <p:ph sz="half" idx="2"/>
          </p:nvPr>
        </p:nvPicPr>
        <p:blipFill>
          <a:blip r:embed="rId4" cstate="print">
            <a:extLst>
              <a:ext uri="{28A0092B-C50C-407E-A947-70E740481C1C}">
                <a14:useLocalDpi xmlns:a14="http://schemas.microsoft.com/office/drawing/2010/main" val="0"/>
              </a:ext>
            </a:extLst>
          </a:blip>
          <a:srcRect b="27657"/>
          <a:stretch>
            <a:fillRect/>
          </a:stretch>
        </p:blipFill>
        <p:spPr>
          <a:xfrm>
            <a:off x="3702050" y="4287838"/>
            <a:ext cx="5407025" cy="2597150"/>
          </a:xfrm>
        </p:spPr>
      </p:pic>
      <p:sp>
        <p:nvSpPr>
          <p:cNvPr id="104453" name="Text Placeholder 2"/>
          <p:cNvSpPr txBox="1">
            <a:spLocks/>
          </p:cNvSpPr>
          <p:nvPr/>
        </p:nvSpPr>
        <p:spPr bwMode="auto">
          <a:xfrm>
            <a:off x="5508625" y="2205038"/>
            <a:ext cx="3383855"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indent="0" eaLnBrk="1" hangingPunct="1">
              <a:spcBef>
                <a:spcPct val="20000"/>
              </a:spcBef>
            </a:pPr>
            <a:r>
              <a:rPr lang="en-GB" altLang="en-US" sz="2800" dirty="0" err="1" smtClean="0">
                <a:latin typeface="Calibri" pitchFamily="34" charset="0"/>
              </a:rPr>
              <a:t>Avenida</a:t>
            </a:r>
            <a:r>
              <a:rPr lang="en-GB" altLang="en-US" sz="2800" dirty="0" smtClean="0">
                <a:latin typeface="Calibri" pitchFamily="34" charset="0"/>
              </a:rPr>
              <a:t> de </a:t>
            </a:r>
            <a:r>
              <a:rPr lang="en-GB" altLang="en-US" sz="2800" dirty="0" err="1" smtClean="0">
                <a:latin typeface="Calibri" pitchFamily="34" charset="0"/>
              </a:rPr>
              <a:t>tilos</a:t>
            </a:r>
            <a:r>
              <a:rPr lang="en-GB" altLang="en-US" sz="2800" dirty="0" smtClean="0">
                <a:latin typeface="Calibri" pitchFamily="34" charset="0"/>
              </a:rPr>
              <a:t> de 300 </a:t>
            </a:r>
            <a:r>
              <a:rPr lang="en-GB" altLang="en-US" sz="2800" dirty="0" err="1" smtClean="0">
                <a:latin typeface="Calibri" pitchFamily="34" charset="0"/>
              </a:rPr>
              <a:t>años</a:t>
            </a:r>
            <a:r>
              <a:rPr lang="en-GB" altLang="en-US" sz="2800" dirty="0" smtClean="0">
                <a:latin typeface="Calibri" pitchFamily="34" charset="0"/>
              </a:rPr>
              <a:t>, </a:t>
            </a:r>
            <a:r>
              <a:rPr lang="en-GB" altLang="en-US" sz="2800" dirty="0" err="1" smtClean="0">
                <a:latin typeface="Calibri" pitchFamily="34" charset="0"/>
              </a:rPr>
              <a:t>Bélgica</a:t>
            </a:r>
            <a:endParaRPr lang="en-GB" altLang="en-US" sz="2800" dirty="0">
              <a:latin typeface="Calibri" pitchFamily="34" charset="0"/>
            </a:endParaRPr>
          </a:p>
        </p:txBody>
      </p:sp>
      <p:sp>
        <p:nvSpPr>
          <p:cNvPr id="104454" name="TextBox 10"/>
          <p:cNvSpPr txBox="1">
            <a:spLocks noChangeArrowheads="1"/>
          </p:cNvSpPr>
          <p:nvPr/>
        </p:nvSpPr>
        <p:spPr bwMode="auto">
          <a:xfrm>
            <a:off x="4102100" y="6488113"/>
            <a:ext cx="50419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smtClean="0">
                <a:solidFill>
                  <a:schemeClr val="bg1"/>
                </a:solidFill>
              </a:rPr>
              <a:t>Fotos: </a:t>
            </a:r>
            <a:r>
              <a:rPr lang="sv-SE" altLang="en-US" dirty="0">
                <a:solidFill>
                  <a:schemeClr val="bg1"/>
                </a:solidFill>
              </a:rPr>
              <a:t>Tom </a:t>
            </a:r>
            <a:r>
              <a:rPr lang="sv-SE" altLang="en-US" dirty="0" err="1">
                <a:solidFill>
                  <a:schemeClr val="bg1"/>
                </a:solidFill>
              </a:rPr>
              <a:t>Joye</a:t>
            </a:r>
            <a:endParaRPr lang="en-GB" altLang="en-US" dirty="0">
              <a:solidFill>
                <a:schemeClr val="bg1"/>
              </a:solidFill>
            </a:endParaRPr>
          </a:p>
        </p:txBody>
      </p:sp>
    </p:spTree>
    <p:extLst>
      <p:ext uri="{BB962C8B-B14F-4D97-AF65-F5344CB8AC3E}">
        <p14:creationId xmlns:p14="http://schemas.microsoft.com/office/powerpoint/2010/main" val="1570147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Title 1"/>
          <p:cNvSpPr>
            <a:spLocks noGrp="1"/>
          </p:cNvSpPr>
          <p:nvPr>
            <p:ph type="title"/>
          </p:nvPr>
        </p:nvSpPr>
        <p:spPr/>
        <p:txBody>
          <a:bodyPr/>
          <a:lstStyle/>
          <a:p>
            <a:pPr eaLnBrk="1" hangingPunct="1"/>
            <a:r>
              <a:rPr lang="en-GB" altLang="en-US" dirty="0" err="1" smtClean="0"/>
              <a:t>Árbol</a:t>
            </a:r>
            <a:r>
              <a:rPr lang="en-GB" altLang="en-US" dirty="0" smtClean="0"/>
              <a:t> 3</a:t>
            </a:r>
          </a:p>
        </p:txBody>
      </p:sp>
      <p:sp>
        <p:nvSpPr>
          <p:cNvPr id="91139" name="Text Placeholder 2"/>
          <p:cNvSpPr>
            <a:spLocks noGrp="1"/>
          </p:cNvSpPr>
          <p:nvPr>
            <p:ph type="body" sz="half" idx="1"/>
          </p:nvPr>
        </p:nvSpPr>
        <p:spPr>
          <a:xfrm>
            <a:off x="0" y="5013325"/>
            <a:ext cx="4572000" cy="1844675"/>
          </a:xfrm>
        </p:spPr>
        <p:txBody>
          <a:bodyPr/>
          <a:lstStyle/>
          <a:p>
            <a:pPr eaLnBrk="1" hangingPunct="1"/>
            <a:r>
              <a:rPr lang="en-GB" altLang="en-US" i="1" dirty="0" err="1" smtClean="0"/>
              <a:t>Quercus</a:t>
            </a:r>
            <a:r>
              <a:rPr lang="en-GB" altLang="en-US" i="1" dirty="0" smtClean="0"/>
              <a:t> </a:t>
            </a:r>
            <a:r>
              <a:rPr lang="en-GB" altLang="en-US" i="1" dirty="0" err="1" smtClean="0"/>
              <a:t>pubescens</a:t>
            </a:r>
            <a:r>
              <a:rPr lang="en-GB" altLang="en-US" i="1" dirty="0" smtClean="0"/>
              <a:t> </a:t>
            </a:r>
            <a:r>
              <a:rPr lang="en-GB" altLang="en-US" dirty="0" smtClean="0"/>
              <a:t>en el </a:t>
            </a:r>
            <a:r>
              <a:rPr lang="en-GB" altLang="en-US" dirty="0" err="1" smtClean="0"/>
              <a:t>norte</a:t>
            </a:r>
            <a:r>
              <a:rPr lang="en-GB" altLang="en-US" dirty="0" smtClean="0"/>
              <a:t> de </a:t>
            </a:r>
            <a:r>
              <a:rPr lang="en-GB" altLang="en-US" dirty="0" err="1" smtClean="0"/>
              <a:t>España</a:t>
            </a:r>
            <a:endParaRPr lang="en-GB" altLang="en-US" dirty="0" smtClean="0"/>
          </a:p>
        </p:txBody>
      </p:sp>
      <p:pic>
        <p:nvPicPr>
          <p:cNvPr id="91140" name="Picture 6" descr="C:\Users\Helen\Photographs\To be catalogued and stored C and ex HD\Spain June 2013\CIMG2405.JPG"/>
          <p:cNvPicPr>
            <a:picLocks noGrp="1" noChangeAspect="1" noChangeArrowheads="1"/>
          </p:cNvPicPr>
          <p:nvPr>
            <p:ph sz="quarter" idx="2"/>
          </p:nvPr>
        </p:nvPicPr>
        <p:blipFill>
          <a:blip r:embed="rId3" cstate="print">
            <a:extLst>
              <a:ext uri="{28A0092B-C50C-407E-A947-70E740481C1C}">
                <a14:useLocalDpi xmlns:a14="http://schemas.microsoft.com/office/drawing/2010/main" val="0"/>
              </a:ext>
            </a:extLst>
          </a:blip>
          <a:srcRect/>
          <a:stretch>
            <a:fillRect/>
          </a:stretch>
        </p:blipFill>
        <p:spPr>
          <a:xfrm>
            <a:off x="0" y="0"/>
            <a:ext cx="3635375" cy="4848225"/>
          </a:xfrm>
          <a:noFill/>
        </p:spPr>
      </p:pic>
      <p:pic>
        <p:nvPicPr>
          <p:cNvPr id="91141" name="Picture 7" descr="C:\Users\Helen\Photographs\To be catalogued and stored C and ex HD\Spain June 2013\CIMG2406.JPG"/>
          <p:cNvPicPr>
            <a:picLocks noGrp="1" noChangeAspect="1" noChangeArrowheads="1"/>
          </p:cNvPicPr>
          <p:nvPr>
            <p:ph sz="quarter" idx="3"/>
          </p:nvPr>
        </p:nvPicPr>
        <p:blipFill>
          <a:blip r:embed="rId4" cstate="print">
            <a:extLst>
              <a:ext uri="{28A0092B-C50C-407E-A947-70E740481C1C}">
                <a14:useLocalDpi xmlns:a14="http://schemas.microsoft.com/office/drawing/2010/main" val="0"/>
              </a:ext>
            </a:extLst>
          </a:blip>
          <a:srcRect/>
          <a:stretch>
            <a:fillRect/>
          </a:stretch>
        </p:blipFill>
        <p:spPr>
          <a:xfrm>
            <a:off x="3276600" y="1628775"/>
            <a:ext cx="3559175" cy="2670175"/>
          </a:xfrm>
          <a:noFill/>
        </p:spPr>
      </p:pic>
      <p:pic>
        <p:nvPicPr>
          <p:cNvPr id="91142" name="Picture 8" descr="C:\Users\Helen\Photographs\To be catalogued and stored C and ex HD\Spain June 2013\CIMG2409.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1863" y="0"/>
            <a:ext cx="3132137" cy="234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143" name="Picture 10" descr="C:\Users\Helen\Photographs\To be catalogued and stored C and ex HD\Spain June 2013\CIMG2408.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367338" y="4025900"/>
            <a:ext cx="3776662" cy="283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1144" name="TextBox 7"/>
          <p:cNvSpPr txBox="1">
            <a:spLocks noChangeArrowheads="1"/>
          </p:cNvSpPr>
          <p:nvPr/>
        </p:nvSpPr>
        <p:spPr bwMode="auto">
          <a:xfrm>
            <a:off x="5743575" y="6381750"/>
            <a:ext cx="30241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en-US" sz="1800" dirty="0">
                <a:solidFill>
                  <a:schemeClr val="bg1"/>
                </a:solidFill>
                <a:latin typeface="Arial" charset="0"/>
              </a:rPr>
              <a:t>F</a:t>
            </a:r>
            <a:r>
              <a:rPr lang="sv-SE" altLang="en-US" sz="1800" dirty="0" smtClean="0">
                <a:solidFill>
                  <a:schemeClr val="bg1"/>
                </a:solidFill>
                <a:latin typeface="Arial" charset="0"/>
              </a:rPr>
              <a:t>otos</a:t>
            </a:r>
            <a:r>
              <a:rPr lang="sv-SE" altLang="en-US" sz="1800" dirty="0">
                <a:solidFill>
                  <a:schemeClr val="bg1"/>
                </a:solidFill>
                <a:latin typeface="Arial" charset="0"/>
              </a:rPr>
              <a:t>: Helen Read</a:t>
            </a:r>
            <a:endParaRPr lang="en-GB" altLang="en-US" sz="1800" dirty="0">
              <a:solidFill>
                <a:schemeClr val="bg1"/>
              </a:solidFill>
              <a:latin typeface="Arial" charset="0"/>
            </a:endParaRPr>
          </a:p>
        </p:txBody>
      </p:sp>
    </p:spTree>
    <p:extLst>
      <p:ext uri="{BB962C8B-B14F-4D97-AF65-F5344CB8AC3E}">
        <p14:creationId xmlns:p14="http://schemas.microsoft.com/office/powerpoint/2010/main" val="81055855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Title 1"/>
          <p:cNvSpPr>
            <a:spLocks noGrp="1"/>
          </p:cNvSpPr>
          <p:nvPr>
            <p:ph type="title"/>
          </p:nvPr>
        </p:nvSpPr>
        <p:spPr>
          <a:xfrm>
            <a:off x="0" y="0"/>
            <a:ext cx="3827463" cy="1139825"/>
          </a:xfrm>
        </p:spPr>
        <p:txBody>
          <a:bodyPr/>
          <a:lstStyle/>
          <a:p>
            <a:pPr eaLnBrk="1" hangingPunct="1"/>
            <a:r>
              <a:rPr lang="en-GB" altLang="en-US" dirty="0" err="1" smtClean="0"/>
              <a:t>Árbol</a:t>
            </a:r>
            <a:r>
              <a:rPr lang="en-GB" altLang="en-US" dirty="0" smtClean="0"/>
              <a:t> 4</a:t>
            </a:r>
          </a:p>
        </p:txBody>
      </p:sp>
      <p:sp>
        <p:nvSpPr>
          <p:cNvPr id="94211" name="Text Placeholder 2"/>
          <p:cNvSpPr>
            <a:spLocks noGrp="1"/>
          </p:cNvSpPr>
          <p:nvPr>
            <p:ph type="body" sz="half" idx="1"/>
          </p:nvPr>
        </p:nvSpPr>
        <p:spPr>
          <a:xfrm>
            <a:off x="-180528" y="981075"/>
            <a:ext cx="4680520" cy="1727200"/>
          </a:xfrm>
        </p:spPr>
        <p:txBody>
          <a:bodyPr>
            <a:normAutofit fontScale="92500" lnSpcReduction="20000"/>
          </a:bodyPr>
          <a:lstStyle/>
          <a:p>
            <a:pPr eaLnBrk="1" hangingPunct="1">
              <a:buFont typeface="Wingdings" pitchFamily="2" charset="2"/>
              <a:buNone/>
            </a:pPr>
            <a:r>
              <a:rPr lang="en-GB" altLang="en-US" dirty="0" smtClean="0"/>
              <a:t>    Fresno en un </a:t>
            </a:r>
            <a:r>
              <a:rPr lang="en-GB" altLang="en-US" dirty="0" err="1" smtClean="0"/>
              <a:t>camino</a:t>
            </a:r>
            <a:r>
              <a:rPr lang="en-GB" altLang="en-US" dirty="0" smtClean="0"/>
              <a:t> rural </a:t>
            </a:r>
            <a:r>
              <a:rPr lang="en-GB" altLang="en-US" dirty="0" err="1" smtClean="0"/>
              <a:t>tranquilo</a:t>
            </a:r>
            <a:r>
              <a:rPr lang="en-GB" altLang="en-US" dirty="0" smtClean="0"/>
              <a:t> en Northumberland, </a:t>
            </a:r>
            <a:r>
              <a:rPr lang="en-GB" altLang="en-US" dirty="0" err="1" smtClean="0"/>
              <a:t>Reino</a:t>
            </a:r>
            <a:r>
              <a:rPr lang="en-GB" altLang="en-US" dirty="0" smtClean="0"/>
              <a:t> </a:t>
            </a:r>
            <a:r>
              <a:rPr lang="en-GB" altLang="en-US" dirty="0" err="1" smtClean="0"/>
              <a:t>Unido</a:t>
            </a:r>
            <a:endParaRPr lang="en-GB" altLang="en-US" dirty="0" smtClean="0"/>
          </a:p>
        </p:txBody>
      </p:sp>
      <p:pic>
        <p:nvPicPr>
          <p:cNvPr id="94213" name="Picture 5" descr="C:\Users\Helen\Photographs\To be catalogued and stored C and ex HD\13 August 2013 labelled\Wooler trees\Tree 1 Wooler July 2013 (4).JPG"/>
          <p:cNvPicPr>
            <a:picLocks noGrp="1" noChangeAspect="1" noChangeArrowheads="1"/>
          </p:cNvPicPr>
          <p:nvPr>
            <p:ph sz="quarter" idx="2"/>
          </p:nvPr>
        </p:nvPicPr>
        <p:blipFill>
          <a:blip r:embed="rId3" cstate="print">
            <a:extLst>
              <a:ext uri="{28A0092B-C50C-407E-A947-70E740481C1C}">
                <a14:useLocalDpi xmlns:a14="http://schemas.microsoft.com/office/drawing/2010/main" val="0"/>
              </a:ext>
            </a:extLst>
          </a:blip>
          <a:stretch>
            <a:fillRect/>
          </a:stretch>
        </p:blipFill>
        <p:spPr>
          <a:xfrm>
            <a:off x="5848794" y="1747838"/>
            <a:ext cx="1637412" cy="2185987"/>
          </a:xfrm>
          <a:noFill/>
        </p:spPr>
      </p:pic>
      <p:pic>
        <p:nvPicPr>
          <p:cNvPr id="94214" name="Picture 2" descr="C:\Users\Helen\Photographs\To be catalogued and stored C and ex HD\13 August 2013 labelled\Wooler trees\Tree 1 Wooler July 2013 (2).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2565400"/>
            <a:ext cx="5724525" cy="429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4215" name="Picture 4" descr="C:\Users\Helen\Photographs\To be catalogued and stored C and ex HD\13 August 2013 labelled\Wooler trees\Tree 1 Wooler July 2013 (5).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356100" y="0"/>
            <a:ext cx="3240088" cy="432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4216" name="TextBox 7"/>
          <p:cNvSpPr txBox="1">
            <a:spLocks noChangeArrowheads="1"/>
          </p:cNvSpPr>
          <p:nvPr/>
        </p:nvSpPr>
        <p:spPr bwMode="auto">
          <a:xfrm>
            <a:off x="33338" y="6488113"/>
            <a:ext cx="30241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smtClean="0">
                <a:solidFill>
                  <a:schemeClr val="bg1"/>
                </a:solidFill>
              </a:rPr>
              <a:t>Fotos: </a:t>
            </a:r>
            <a:r>
              <a:rPr lang="sv-SE" altLang="en-US" dirty="0">
                <a:solidFill>
                  <a:schemeClr val="bg1"/>
                </a:solidFill>
              </a:rPr>
              <a:t>Helen Read</a:t>
            </a:r>
            <a:endParaRPr lang="en-GB" altLang="en-US" dirty="0">
              <a:solidFill>
                <a:schemeClr val="bg1"/>
              </a:solidFill>
            </a:endParaRPr>
          </a:p>
        </p:txBody>
      </p:sp>
    </p:spTree>
    <p:extLst>
      <p:ext uri="{BB962C8B-B14F-4D97-AF65-F5344CB8AC3E}">
        <p14:creationId xmlns:p14="http://schemas.microsoft.com/office/powerpoint/2010/main" val="52400209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Title 1"/>
          <p:cNvSpPr>
            <a:spLocks noGrp="1"/>
          </p:cNvSpPr>
          <p:nvPr>
            <p:ph type="title"/>
          </p:nvPr>
        </p:nvSpPr>
        <p:spPr/>
        <p:txBody>
          <a:bodyPr/>
          <a:lstStyle/>
          <a:p>
            <a:pPr eaLnBrk="1" hangingPunct="1"/>
            <a:r>
              <a:rPr lang="en-GB" altLang="en-US" dirty="0" err="1" smtClean="0"/>
              <a:t>Árbol</a:t>
            </a:r>
            <a:r>
              <a:rPr lang="en-GB" altLang="en-US" dirty="0" smtClean="0"/>
              <a:t> 5</a:t>
            </a:r>
          </a:p>
        </p:txBody>
      </p:sp>
      <p:sp>
        <p:nvSpPr>
          <p:cNvPr id="95235" name="Text Placeholder 2"/>
          <p:cNvSpPr>
            <a:spLocks noGrp="1"/>
          </p:cNvSpPr>
          <p:nvPr>
            <p:ph type="body" sz="half" idx="1"/>
          </p:nvPr>
        </p:nvSpPr>
        <p:spPr>
          <a:xfrm>
            <a:off x="0" y="1268413"/>
            <a:ext cx="4860032" cy="1152475"/>
          </a:xfrm>
        </p:spPr>
        <p:txBody>
          <a:bodyPr/>
          <a:lstStyle/>
          <a:p>
            <a:pPr eaLnBrk="1" hangingPunct="1">
              <a:buFont typeface="Wingdings" pitchFamily="2" charset="2"/>
              <a:buNone/>
            </a:pPr>
            <a:r>
              <a:rPr lang="en-GB" altLang="en-US" dirty="0" smtClean="0"/>
              <a:t>  Roble en </a:t>
            </a:r>
            <a:r>
              <a:rPr lang="en-GB" altLang="en-US" dirty="0" err="1" smtClean="0"/>
              <a:t>una</a:t>
            </a:r>
            <a:r>
              <a:rPr lang="en-GB" altLang="en-US" dirty="0" smtClean="0"/>
              <a:t> </a:t>
            </a:r>
            <a:r>
              <a:rPr lang="en-GB" altLang="en-US" dirty="0" err="1" smtClean="0"/>
              <a:t>urbanización</a:t>
            </a:r>
            <a:r>
              <a:rPr lang="en-GB" altLang="en-US" dirty="0" smtClean="0"/>
              <a:t>, Suffolk, </a:t>
            </a:r>
            <a:r>
              <a:rPr lang="en-GB" altLang="en-US" dirty="0" err="1" smtClean="0"/>
              <a:t>Reino</a:t>
            </a:r>
            <a:r>
              <a:rPr lang="en-GB" altLang="en-US" dirty="0" smtClean="0"/>
              <a:t> </a:t>
            </a:r>
            <a:r>
              <a:rPr lang="en-GB" altLang="en-US" dirty="0" err="1" smtClean="0"/>
              <a:t>Unido</a:t>
            </a:r>
            <a:endParaRPr lang="en-GB" altLang="en-US" dirty="0" smtClean="0"/>
          </a:p>
        </p:txBody>
      </p:sp>
      <p:pic>
        <p:nvPicPr>
          <p:cNvPr id="95236" name="Picture 3" descr="C:\Users\Helen\Photographs\To be catalogued and stored C and ex HD\13 August 2013 labelled\Aspal\Tree 1Aspal Close Aug 2013 (2).JPG"/>
          <p:cNvPicPr>
            <a:picLocks noGrp="1" noChangeAspect="1" noChangeArrowheads="1"/>
          </p:cNvPicPr>
          <p:nvPr>
            <p:ph sz="quarter" idx="2"/>
          </p:nvPr>
        </p:nvPicPr>
        <p:blipFill>
          <a:blip r:embed="rId3" cstate="print">
            <a:extLst>
              <a:ext uri="{28A0092B-C50C-407E-A947-70E740481C1C}">
                <a14:useLocalDpi xmlns:a14="http://schemas.microsoft.com/office/drawing/2010/main" val="0"/>
              </a:ext>
            </a:extLst>
          </a:blip>
          <a:srcRect/>
          <a:stretch>
            <a:fillRect/>
          </a:stretch>
        </p:blipFill>
        <p:spPr>
          <a:xfrm>
            <a:off x="6659563" y="0"/>
            <a:ext cx="2484437" cy="3311525"/>
          </a:xfrm>
          <a:noFill/>
        </p:spPr>
      </p:pic>
      <p:pic>
        <p:nvPicPr>
          <p:cNvPr id="95237" name="Picture 4" descr="C:\Users\Helen\Photographs\To be catalogued and stored C and ex HD\13 August 2013 labelled\Aspal\Tree 1Aspal Close Aug 2013 (4).JPG"/>
          <p:cNvPicPr>
            <a:picLocks noGrp="1" noChangeAspect="1" noChangeArrowheads="1"/>
          </p:cNvPicPr>
          <p:nvPr>
            <p:ph sz="quarter" idx="3"/>
          </p:nvPr>
        </p:nvPicPr>
        <p:blipFill>
          <a:blip r:embed="rId4" cstate="print">
            <a:extLst>
              <a:ext uri="{28A0092B-C50C-407E-A947-70E740481C1C}">
                <a14:useLocalDpi xmlns:a14="http://schemas.microsoft.com/office/drawing/2010/main" val="0"/>
              </a:ext>
            </a:extLst>
          </a:blip>
          <a:stretch>
            <a:fillRect/>
          </a:stretch>
        </p:blipFill>
        <p:spPr>
          <a:xfrm>
            <a:off x="6660232" y="3284984"/>
            <a:ext cx="2736304" cy="3643786"/>
          </a:xfrm>
          <a:noFill/>
        </p:spPr>
      </p:pic>
      <p:pic>
        <p:nvPicPr>
          <p:cNvPr id="95238" name="Picture 2" descr="C:\Users\Helen\Photographs\To be catalogued and stored C and ex HD\13 August 2013 labelled\Aspal\Tree 1Aspal Close Aug 2013 (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2636838"/>
            <a:ext cx="5627688" cy="422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5239" name="TextBox 6"/>
          <p:cNvSpPr txBox="1">
            <a:spLocks noChangeArrowheads="1"/>
          </p:cNvSpPr>
          <p:nvPr/>
        </p:nvSpPr>
        <p:spPr bwMode="auto">
          <a:xfrm>
            <a:off x="0" y="6489700"/>
            <a:ext cx="3024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smtClean="0">
                <a:solidFill>
                  <a:schemeClr val="bg1"/>
                </a:solidFill>
              </a:rPr>
              <a:t>Fotos: </a:t>
            </a:r>
            <a:r>
              <a:rPr lang="sv-SE" altLang="en-US" dirty="0">
                <a:solidFill>
                  <a:schemeClr val="bg1"/>
                </a:solidFill>
              </a:rPr>
              <a:t>Helen Read</a:t>
            </a:r>
            <a:endParaRPr lang="en-GB" altLang="en-US" dirty="0">
              <a:solidFill>
                <a:schemeClr val="bg1"/>
              </a:solidFill>
            </a:endParaRPr>
          </a:p>
        </p:txBody>
      </p:sp>
    </p:spTree>
    <p:extLst>
      <p:ext uri="{BB962C8B-B14F-4D97-AF65-F5344CB8AC3E}">
        <p14:creationId xmlns:p14="http://schemas.microsoft.com/office/powerpoint/2010/main" val="53990509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Title 1"/>
          <p:cNvSpPr>
            <a:spLocks noGrp="1"/>
          </p:cNvSpPr>
          <p:nvPr>
            <p:ph type="title"/>
          </p:nvPr>
        </p:nvSpPr>
        <p:spPr/>
        <p:txBody>
          <a:bodyPr/>
          <a:lstStyle/>
          <a:p>
            <a:pPr eaLnBrk="1" hangingPunct="1"/>
            <a:r>
              <a:rPr lang="en-GB" altLang="en-US" dirty="0" err="1" smtClean="0"/>
              <a:t>Árbol</a:t>
            </a:r>
            <a:r>
              <a:rPr lang="en-GB" altLang="en-US" dirty="0" smtClean="0"/>
              <a:t> 6</a:t>
            </a:r>
          </a:p>
        </p:txBody>
      </p:sp>
      <p:sp>
        <p:nvSpPr>
          <p:cNvPr id="93187" name="Text Placeholder 2"/>
          <p:cNvSpPr>
            <a:spLocks noGrp="1"/>
          </p:cNvSpPr>
          <p:nvPr>
            <p:ph type="body" sz="half" idx="1"/>
          </p:nvPr>
        </p:nvSpPr>
        <p:spPr>
          <a:xfrm>
            <a:off x="6659563" y="3916363"/>
            <a:ext cx="2304925" cy="2941637"/>
          </a:xfrm>
        </p:spPr>
        <p:txBody>
          <a:bodyPr/>
          <a:lstStyle/>
          <a:p>
            <a:pPr eaLnBrk="1" hangingPunct="1">
              <a:buFont typeface="Wingdings" pitchFamily="2" charset="2"/>
              <a:buNone/>
            </a:pPr>
            <a:r>
              <a:rPr lang="en-GB" altLang="en-US" i="1" dirty="0" smtClean="0"/>
              <a:t>   </a:t>
            </a:r>
            <a:r>
              <a:rPr lang="en-GB" altLang="en-US" i="1" dirty="0" err="1" smtClean="0"/>
              <a:t>Quercus</a:t>
            </a:r>
            <a:r>
              <a:rPr lang="en-GB" altLang="en-US" i="1" dirty="0" smtClean="0"/>
              <a:t> </a:t>
            </a:r>
            <a:r>
              <a:rPr lang="en-GB" altLang="en-US" i="1" dirty="0" err="1" smtClean="0"/>
              <a:t>pubescens</a:t>
            </a:r>
            <a:r>
              <a:rPr lang="en-GB" altLang="en-US" i="1" dirty="0" smtClean="0"/>
              <a:t> </a:t>
            </a:r>
            <a:r>
              <a:rPr lang="en-GB" altLang="en-US" dirty="0" smtClean="0"/>
              <a:t>en el </a:t>
            </a:r>
            <a:r>
              <a:rPr lang="en-GB" altLang="en-US" dirty="0" err="1" smtClean="0"/>
              <a:t>norte</a:t>
            </a:r>
            <a:r>
              <a:rPr lang="en-GB" altLang="en-US" dirty="0" smtClean="0"/>
              <a:t> de </a:t>
            </a:r>
            <a:r>
              <a:rPr lang="en-GB" altLang="en-US" dirty="0" err="1" smtClean="0"/>
              <a:t>España</a:t>
            </a:r>
            <a:endParaRPr lang="en-GB" altLang="en-US" dirty="0" smtClean="0"/>
          </a:p>
        </p:txBody>
      </p:sp>
      <p:pic>
        <p:nvPicPr>
          <p:cNvPr id="93188" name="Picture 5" descr="C:\Users\Helen\Photographs\To be catalogued and stored C and ex HD\Spain June 2013\CIMG2394.JPG"/>
          <p:cNvPicPr>
            <a:picLocks noGrp="1" noChangeAspect="1" noChangeArrowheads="1"/>
          </p:cNvPicPr>
          <p:nvPr>
            <p:ph sz="quarter" idx="2"/>
          </p:nvPr>
        </p:nvPicPr>
        <p:blipFill>
          <a:blip r:embed="rId3" cstate="print">
            <a:extLst>
              <a:ext uri="{28A0092B-C50C-407E-A947-70E740481C1C}">
                <a14:useLocalDpi xmlns:a14="http://schemas.microsoft.com/office/drawing/2010/main" val="0"/>
              </a:ext>
            </a:extLst>
          </a:blip>
          <a:srcRect/>
          <a:stretch>
            <a:fillRect/>
          </a:stretch>
        </p:blipFill>
        <p:spPr>
          <a:xfrm>
            <a:off x="6640513" y="0"/>
            <a:ext cx="2503487" cy="3338513"/>
          </a:xfrm>
          <a:noFill/>
        </p:spPr>
      </p:pic>
      <p:pic>
        <p:nvPicPr>
          <p:cNvPr id="93189" name="Picture 4" descr="C:\Users\Helen\Photographs\To be catalogued and stored C and ex HD\Spain June 2013\CIMG2396.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3435350" cy="458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190" name="Picture 7" descr="C:\Users\Helen\Photographs\To be catalogued and stored C and ex HD\Spain June 2013\CIMG2398.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132138" y="2033588"/>
            <a:ext cx="3617912" cy="482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3191" name="TextBox 6"/>
          <p:cNvSpPr txBox="1">
            <a:spLocks noChangeArrowheads="1"/>
          </p:cNvSpPr>
          <p:nvPr/>
        </p:nvSpPr>
        <p:spPr bwMode="auto">
          <a:xfrm>
            <a:off x="19050" y="4211638"/>
            <a:ext cx="30241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smtClean="0">
                <a:solidFill>
                  <a:schemeClr val="bg1"/>
                </a:solidFill>
              </a:rPr>
              <a:t>Fotos</a:t>
            </a:r>
            <a:r>
              <a:rPr lang="sv-SE" altLang="en-US" dirty="0">
                <a:solidFill>
                  <a:schemeClr val="bg1"/>
                </a:solidFill>
              </a:rPr>
              <a:t>: Helen Read</a:t>
            </a:r>
            <a:endParaRPr lang="en-GB" altLang="en-US" dirty="0">
              <a:solidFill>
                <a:schemeClr val="bg1"/>
              </a:solidFill>
            </a:endParaRPr>
          </a:p>
        </p:txBody>
      </p:sp>
    </p:spTree>
    <p:extLst>
      <p:ext uri="{BB962C8B-B14F-4D97-AF65-F5344CB8AC3E}">
        <p14:creationId xmlns:p14="http://schemas.microsoft.com/office/powerpoint/2010/main" val="171796265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869160"/>
            <a:ext cx="5796136" cy="1647056"/>
          </a:xfrm>
        </p:spPr>
        <p:txBody>
          <a:bodyPr>
            <a:normAutofit/>
          </a:bodyPr>
          <a:lstStyle/>
          <a:p>
            <a:pPr algn="l"/>
            <a:r>
              <a:rPr lang="en-GB" sz="2800" dirty="0" err="1" smtClean="0"/>
              <a:t>Breite</a:t>
            </a:r>
            <a:r>
              <a:rPr lang="en-GB" sz="2800" dirty="0" smtClean="0"/>
              <a:t>, Red </a:t>
            </a:r>
            <a:r>
              <a:rPr lang="en-GB" sz="2800" dirty="0" err="1" smtClean="0"/>
              <a:t>Natura</a:t>
            </a:r>
            <a:r>
              <a:rPr lang="en-GB" sz="2800" dirty="0" smtClean="0"/>
              <a:t> 2000, </a:t>
            </a:r>
            <a:r>
              <a:rPr lang="en-GB" sz="2800" dirty="0" err="1" smtClean="0"/>
              <a:t>Rumanía</a:t>
            </a:r>
            <a:r>
              <a:rPr lang="en-GB" sz="2800" dirty="0" smtClean="0"/>
              <a:t>: Roble </a:t>
            </a:r>
            <a:r>
              <a:rPr lang="en-GB" sz="2800" dirty="0" err="1" smtClean="0"/>
              <a:t>rodeado</a:t>
            </a:r>
            <a:r>
              <a:rPr lang="en-GB" sz="2800" dirty="0" smtClean="0"/>
              <a:t> </a:t>
            </a:r>
            <a:r>
              <a:rPr lang="en-GB" sz="2800" dirty="0" err="1" smtClean="0"/>
              <a:t>por</a:t>
            </a:r>
            <a:r>
              <a:rPr lang="en-GB" sz="2800" dirty="0" smtClean="0"/>
              <a:t> </a:t>
            </a:r>
            <a:r>
              <a:rPr lang="en-GB" sz="2800" dirty="0" err="1" smtClean="0"/>
              <a:t>carpes</a:t>
            </a:r>
            <a:r>
              <a:rPr lang="en-GB" sz="2800" dirty="0" smtClean="0"/>
              <a:t> </a:t>
            </a:r>
            <a:r>
              <a:rPr lang="en-GB" sz="2800" dirty="0" err="1" smtClean="0"/>
              <a:t>más</a:t>
            </a:r>
            <a:r>
              <a:rPr lang="en-GB" sz="2800" dirty="0" smtClean="0"/>
              <a:t> </a:t>
            </a:r>
            <a:r>
              <a:rPr lang="en-GB" sz="2800" dirty="0" err="1" smtClean="0"/>
              <a:t>jóvenes</a:t>
            </a:r>
            <a:r>
              <a:rPr lang="en-GB" sz="2800" dirty="0" smtClean="0"/>
              <a:t> </a:t>
            </a:r>
            <a:r>
              <a:rPr lang="en-GB" sz="2800" dirty="0" err="1" smtClean="0"/>
              <a:t>que</a:t>
            </a:r>
            <a:r>
              <a:rPr lang="en-GB" sz="2800" dirty="0" smtClean="0"/>
              <a:t> </a:t>
            </a:r>
            <a:r>
              <a:rPr lang="en-GB" sz="2800" dirty="0" err="1" smtClean="0"/>
              <a:t>ahora</a:t>
            </a:r>
            <a:r>
              <a:rPr lang="en-GB" sz="2800" dirty="0" smtClean="0"/>
              <a:t> le </a:t>
            </a:r>
            <a:r>
              <a:rPr lang="en-GB" sz="2800" dirty="0" err="1" smtClean="0"/>
              <a:t>están</a:t>
            </a:r>
            <a:r>
              <a:rPr lang="en-GB" sz="2800" dirty="0" smtClean="0"/>
              <a:t> </a:t>
            </a:r>
            <a:r>
              <a:rPr lang="en-GB" sz="2800" dirty="0" err="1" smtClean="0"/>
              <a:t>sobrepasando</a:t>
            </a:r>
            <a:r>
              <a:rPr lang="en-GB" sz="2800" dirty="0" smtClean="0"/>
              <a:t>. </a:t>
            </a:r>
            <a:endParaRPr lang="en-GB" sz="2800" dirty="0"/>
          </a:p>
        </p:txBody>
      </p:sp>
      <p:pic>
        <p:nvPicPr>
          <p:cNvPr id="6146" name="Picture 2" descr="C:\Users\Helen\Photographs\Trees\VETree\Romania Oct 2013\29 Breite Young swamping old (1).JPG"/>
          <p:cNvPicPr>
            <a:picLocks noGrp="1" noChangeAspect="1" noChangeArrowheads="1"/>
          </p:cNvPicPr>
          <p:nvPr>
            <p:ph sz="half" idx="1"/>
          </p:nvPr>
        </p:nvPicPr>
        <p:blipFill>
          <a:blip r:embed="rId3" cstate="print"/>
          <a:srcRect/>
          <a:stretch>
            <a:fillRect/>
          </a:stretch>
        </p:blipFill>
        <p:spPr bwMode="auto">
          <a:xfrm>
            <a:off x="0" y="188640"/>
            <a:ext cx="3394472" cy="4525963"/>
          </a:xfrm>
          <a:prstGeom prst="rect">
            <a:avLst/>
          </a:prstGeom>
          <a:noFill/>
        </p:spPr>
      </p:pic>
      <p:pic>
        <p:nvPicPr>
          <p:cNvPr id="6148" name="Picture 4" descr="C:\Users\Helen\Photographs\Trees\VETree\Romania Oct 2013\23 Breite (29).JPG"/>
          <p:cNvPicPr>
            <a:picLocks noGrp="1" noChangeAspect="1" noChangeArrowheads="1"/>
          </p:cNvPicPr>
          <p:nvPr>
            <p:ph sz="half" idx="2"/>
          </p:nvPr>
        </p:nvPicPr>
        <p:blipFill>
          <a:blip r:embed="rId4" cstate="print"/>
          <a:stretch>
            <a:fillRect/>
          </a:stretch>
        </p:blipFill>
        <p:spPr bwMode="auto">
          <a:xfrm>
            <a:off x="5748251" y="4352330"/>
            <a:ext cx="3395749" cy="2543695"/>
          </a:xfrm>
          <a:prstGeom prst="rect">
            <a:avLst/>
          </a:prstGeom>
          <a:noFill/>
        </p:spPr>
      </p:pic>
      <p:pic>
        <p:nvPicPr>
          <p:cNvPr id="6149" name="Picture 5" descr="C:\Users\Helen\Photographs\Trees\VETree\Romania Oct 2013\29 Breite Young swamping old (3).JPG"/>
          <p:cNvPicPr>
            <a:picLocks noChangeAspect="1" noChangeArrowheads="1"/>
          </p:cNvPicPr>
          <p:nvPr/>
        </p:nvPicPr>
        <p:blipFill>
          <a:blip r:embed="rId5" cstate="print"/>
          <a:srcRect/>
          <a:stretch>
            <a:fillRect/>
          </a:stretch>
        </p:blipFill>
        <p:spPr bwMode="auto">
          <a:xfrm>
            <a:off x="3707904" y="1124744"/>
            <a:ext cx="2771800" cy="3695734"/>
          </a:xfrm>
          <a:prstGeom prst="rect">
            <a:avLst/>
          </a:prstGeom>
          <a:noFill/>
        </p:spPr>
      </p:pic>
      <p:sp>
        <p:nvSpPr>
          <p:cNvPr id="9" name="TextBox 8"/>
          <p:cNvSpPr txBox="1"/>
          <p:nvPr/>
        </p:nvSpPr>
        <p:spPr>
          <a:xfrm>
            <a:off x="6804248" y="3429000"/>
            <a:ext cx="2088232" cy="923330"/>
          </a:xfrm>
          <a:prstGeom prst="rect">
            <a:avLst/>
          </a:prstGeom>
          <a:noFill/>
        </p:spPr>
        <p:txBody>
          <a:bodyPr wrap="square" rtlCol="0">
            <a:spAutoFit/>
          </a:bodyPr>
          <a:lstStyle/>
          <a:p>
            <a:r>
              <a:rPr lang="en-GB" dirty="0" err="1" smtClean="0"/>
              <a:t>Encontramos</a:t>
            </a:r>
            <a:r>
              <a:rPr lang="en-GB" dirty="0" smtClean="0"/>
              <a:t> </a:t>
            </a:r>
            <a:r>
              <a:rPr lang="en-GB" dirty="0" err="1" smtClean="0"/>
              <a:t>cerca</a:t>
            </a:r>
            <a:r>
              <a:rPr lang="en-GB" dirty="0" smtClean="0"/>
              <a:t> </a:t>
            </a:r>
            <a:r>
              <a:rPr lang="en-GB" dirty="0" err="1" smtClean="0"/>
              <a:t>este</a:t>
            </a:r>
            <a:r>
              <a:rPr lang="en-GB" dirty="0" smtClean="0"/>
              <a:t> </a:t>
            </a:r>
            <a:r>
              <a:rPr lang="en-GB" dirty="0" err="1" smtClean="0"/>
              <a:t>árbol</a:t>
            </a:r>
            <a:r>
              <a:rPr lang="en-GB" dirty="0" smtClean="0"/>
              <a:t> </a:t>
            </a:r>
            <a:r>
              <a:rPr lang="en-GB" dirty="0" err="1" smtClean="0"/>
              <a:t>muerto</a:t>
            </a:r>
            <a:r>
              <a:rPr lang="en-GB" dirty="0" smtClean="0"/>
              <a:t> y </a:t>
            </a:r>
            <a:r>
              <a:rPr lang="en-GB" dirty="0" err="1" smtClean="0"/>
              <a:t>caído</a:t>
            </a:r>
            <a:endParaRPr lang="en-GB" dirty="0"/>
          </a:p>
        </p:txBody>
      </p:sp>
      <p:sp>
        <p:nvSpPr>
          <p:cNvPr id="7" name="TextBox 6"/>
          <p:cNvSpPr txBox="1">
            <a:spLocks noChangeArrowheads="1"/>
          </p:cNvSpPr>
          <p:nvPr/>
        </p:nvSpPr>
        <p:spPr bwMode="auto">
          <a:xfrm>
            <a:off x="179512" y="4095378"/>
            <a:ext cx="3024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a:solidFill>
                  <a:schemeClr val="bg1"/>
                </a:solidFill>
              </a:rPr>
              <a:t>F</a:t>
            </a:r>
            <a:r>
              <a:rPr lang="sv-SE" altLang="en-US" dirty="0" smtClean="0">
                <a:solidFill>
                  <a:schemeClr val="bg1"/>
                </a:solidFill>
              </a:rPr>
              <a:t>otos</a:t>
            </a:r>
            <a:r>
              <a:rPr lang="sv-SE" altLang="en-US" dirty="0">
                <a:solidFill>
                  <a:schemeClr val="bg1"/>
                </a:solidFill>
              </a:rPr>
              <a:t>: Helen Read</a:t>
            </a:r>
            <a:endParaRPr lang="en-GB" altLang="en-US" dirty="0">
              <a:solidFill>
                <a:schemeClr val="bg1"/>
              </a:solidFill>
            </a:endParaRPr>
          </a:p>
        </p:txBody>
      </p:sp>
      <p:sp>
        <p:nvSpPr>
          <p:cNvPr id="8" name="TextBox 7"/>
          <p:cNvSpPr txBox="1"/>
          <p:nvPr/>
        </p:nvSpPr>
        <p:spPr>
          <a:xfrm>
            <a:off x="4283968" y="188640"/>
            <a:ext cx="2376264" cy="769441"/>
          </a:xfrm>
          <a:prstGeom prst="rect">
            <a:avLst/>
          </a:prstGeom>
          <a:noFill/>
        </p:spPr>
        <p:txBody>
          <a:bodyPr wrap="square" rtlCol="0">
            <a:spAutoFit/>
          </a:bodyPr>
          <a:lstStyle/>
          <a:p>
            <a:r>
              <a:rPr lang="en-GB" sz="4400" dirty="0" err="1" smtClean="0"/>
              <a:t>Árbol</a:t>
            </a:r>
            <a:r>
              <a:rPr lang="en-GB" sz="4400" dirty="0" smtClean="0"/>
              <a:t> 7</a:t>
            </a:r>
            <a:endParaRPr lang="en-GB" sz="4400" dirty="0"/>
          </a:p>
        </p:txBody>
      </p:sp>
    </p:spTree>
    <p:extLst>
      <p:ext uri="{BB962C8B-B14F-4D97-AF65-F5344CB8AC3E}">
        <p14:creationId xmlns:p14="http://schemas.microsoft.com/office/powerpoint/2010/main" val="347936142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861048"/>
            <a:ext cx="4176464" cy="2583160"/>
          </a:xfrm>
        </p:spPr>
        <p:txBody>
          <a:bodyPr>
            <a:normAutofit fontScale="90000"/>
          </a:bodyPr>
          <a:lstStyle/>
          <a:p>
            <a:pPr algn="l"/>
            <a:r>
              <a:rPr lang="es-ES" sz="2800" smtClean="0"/>
              <a:t>Breite, Red Natura 2000, Rumanía: Carpes jóvenes creciendo alrededor de un viejo roble. El árbol se encuentra en un pasto arbolado pastado por ovejas.</a:t>
            </a:r>
            <a:endParaRPr lang="es-ES" sz="2800"/>
          </a:p>
        </p:txBody>
      </p:sp>
      <p:pic>
        <p:nvPicPr>
          <p:cNvPr id="7170" name="Picture 2" descr="C:\Users\Helen\Photographs\Trees\VETree\Romania Oct 2013\27 Breite young growth starting to swam old tree (2).JPG"/>
          <p:cNvPicPr>
            <a:picLocks noGrp="1" noChangeAspect="1" noChangeArrowheads="1"/>
          </p:cNvPicPr>
          <p:nvPr>
            <p:ph sz="half" idx="1"/>
          </p:nvPr>
        </p:nvPicPr>
        <p:blipFill>
          <a:blip r:embed="rId3" cstate="print"/>
          <a:srcRect/>
          <a:stretch>
            <a:fillRect/>
          </a:stretch>
        </p:blipFill>
        <p:spPr bwMode="auto">
          <a:xfrm>
            <a:off x="395536" y="692696"/>
            <a:ext cx="4038600" cy="3028950"/>
          </a:xfrm>
          <a:prstGeom prst="rect">
            <a:avLst/>
          </a:prstGeom>
          <a:noFill/>
        </p:spPr>
      </p:pic>
      <p:pic>
        <p:nvPicPr>
          <p:cNvPr id="7171" name="Picture 3" descr="C:\Users\Helen\Photographs\Trees\VETree\Romania Oct 2013\27 Breite young growth starting to swam old tree (3).JPG"/>
          <p:cNvPicPr>
            <a:picLocks noGrp="1" noChangeAspect="1" noChangeArrowheads="1"/>
          </p:cNvPicPr>
          <p:nvPr>
            <p:ph sz="half" idx="2"/>
          </p:nvPr>
        </p:nvPicPr>
        <p:blipFill>
          <a:blip r:embed="rId4" cstate="print"/>
          <a:srcRect/>
          <a:stretch>
            <a:fillRect/>
          </a:stretch>
        </p:blipFill>
        <p:spPr bwMode="auto">
          <a:xfrm>
            <a:off x="4932040" y="1340768"/>
            <a:ext cx="3682504" cy="4910006"/>
          </a:xfrm>
          <a:prstGeom prst="rect">
            <a:avLst/>
          </a:prstGeom>
          <a:noFill/>
        </p:spPr>
      </p:pic>
      <p:sp>
        <p:nvSpPr>
          <p:cNvPr id="5" name="TextBox 4"/>
          <p:cNvSpPr txBox="1">
            <a:spLocks noChangeArrowheads="1"/>
          </p:cNvSpPr>
          <p:nvPr/>
        </p:nvSpPr>
        <p:spPr bwMode="auto">
          <a:xfrm>
            <a:off x="5148064" y="5733256"/>
            <a:ext cx="3024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a:solidFill>
                  <a:schemeClr val="bg1"/>
                </a:solidFill>
              </a:rPr>
              <a:t>F</a:t>
            </a:r>
            <a:r>
              <a:rPr lang="sv-SE" altLang="en-US" dirty="0" smtClean="0">
                <a:solidFill>
                  <a:schemeClr val="bg1"/>
                </a:solidFill>
              </a:rPr>
              <a:t>otos</a:t>
            </a:r>
            <a:r>
              <a:rPr lang="sv-SE" altLang="en-US" dirty="0">
                <a:solidFill>
                  <a:schemeClr val="bg1"/>
                </a:solidFill>
              </a:rPr>
              <a:t>: Helen Read</a:t>
            </a:r>
            <a:endParaRPr lang="en-GB" altLang="en-US" dirty="0">
              <a:solidFill>
                <a:schemeClr val="bg1"/>
              </a:solidFill>
            </a:endParaRPr>
          </a:p>
        </p:txBody>
      </p:sp>
      <p:sp>
        <p:nvSpPr>
          <p:cNvPr id="6" name="TextBox 5"/>
          <p:cNvSpPr txBox="1"/>
          <p:nvPr/>
        </p:nvSpPr>
        <p:spPr>
          <a:xfrm>
            <a:off x="4572000" y="332656"/>
            <a:ext cx="2016224" cy="769441"/>
          </a:xfrm>
          <a:prstGeom prst="rect">
            <a:avLst/>
          </a:prstGeom>
          <a:noFill/>
        </p:spPr>
        <p:txBody>
          <a:bodyPr wrap="square" rtlCol="0">
            <a:spAutoFit/>
          </a:bodyPr>
          <a:lstStyle/>
          <a:p>
            <a:r>
              <a:rPr lang="en-GB" sz="4400" dirty="0" err="1" smtClean="0"/>
              <a:t>Árbol</a:t>
            </a:r>
            <a:r>
              <a:rPr lang="en-GB" sz="4400" dirty="0" smtClean="0"/>
              <a:t> 8</a:t>
            </a:r>
            <a:endParaRPr lang="en-GB" sz="4400" dirty="0"/>
          </a:p>
        </p:txBody>
      </p:sp>
    </p:spTree>
    <p:extLst>
      <p:ext uri="{BB962C8B-B14F-4D97-AF65-F5344CB8AC3E}">
        <p14:creationId xmlns:p14="http://schemas.microsoft.com/office/powerpoint/2010/main" val="18295717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Title 1"/>
          <p:cNvSpPr>
            <a:spLocks noGrp="1"/>
          </p:cNvSpPr>
          <p:nvPr>
            <p:ph type="title"/>
          </p:nvPr>
        </p:nvSpPr>
        <p:spPr>
          <a:xfrm>
            <a:off x="3635375" y="476250"/>
            <a:ext cx="5988050" cy="1139825"/>
          </a:xfrm>
        </p:spPr>
        <p:txBody>
          <a:bodyPr/>
          <a:lstStyle/>
          <a:p>
            <a:r>
              <a:rPr lang="en-GB" altLang="en-US" dirty="0" err="1" smtClean="0"/>
              <a:t>Árbol</a:t>
            </a:r>
            <a:r>
              <a:rPr lang="en-GB" altLang="en-US" dirty="0" smtClean="0"/>
              <a:t> 9 </a:t>
            </a:r>
          </a:p>
        </p:txBody>
      </p:sp>
      <p:sp>
        <p:nvSpPr>
          <p:cNvPr id="88067" name="Text Placeholder 2"/>
          <p:cNvSpPr>
            <a:spLocks noGrp="1"/>
          </p:cNvSpPr>
          <p:nvPr>
            <p:ph type="body" sz="half" idx="1"/>
          </p:nvPr>
        </p:nvSpPr>
        <p:spPr/>
        <p:txBody>
          <a:bodyPr/>
          <a:lstStyle/>
          <a:p>
            <a:endParaRPr lang="en-US" altLang="en-US" smtClean="0"/>
          </a:p>
        </p:txBody>
      </p:sp>
      <p:sp>
        <p:nvSpPr>
          <p:cNvPr id="88068" name="Content Placeholder 3"/>
          <p:cNvSpPr>
            <a:spLocks noGrp="1"/>
          </p:cNvSpPr>
          <p:nvPr>
            <p:ph sz="quarter" idx="2"/>
          </p:nvPr>
        </p:nvSpPr>
        <p:spPr>
          <a:xfrm>
            <a:off x="5105400" y="1700213"/>
            <a:ext cx="4038600" cy="3096939"/>
          </a:xfrm>
        </p:spPr>
        <p:txBody>
          <a:bodyPr>
            <a:normAutofit/>
          </a:bodyPr>
          <a:lstStyle/>
          <a:p>
            <a:pPr indent="0">
              <a:buFont typeface="Arial" charset="0"/>
              <a:buNone/>
            </a:pPr>
            <a:r>
              <a:rPr lang="en-GB" altLang="en-US" dirty="0" err="1" smtClean="0"/>
              <a:t>Rumanía</a:t>
            </a:r>
            <a:r>
              <a:rPr lang="en-GB" altLang="en-US" dirty="0" smtClean="0"/>
              <a:t>: </a:t>
            </a:r>
            <a:r>
              <a:rPr lang="en-GB" altLang="en-US" dirty="0" err="1" smtClean="0"/>
              <a:t>Árbol</a:t>
            </a:r>
            <a:r>
              <a:rPr lang="en-GB" altLang="en-US" dirty="0" smtClean="0"/>
              <a:t> </a:t>
            </a:r>
            <a:r>
              <a:rPr lang="en-GB" altLang="en-US" dirty="0" err="1" smtClean="0"/>
              <a:t>trasmocho</a:t>
            </a:r>
            <a:r>
              <a:rPr lang="en-GB" altLang="en-US" dirty="0" smtClean="0"/>
              <a:t> </a:t>
            </a:r>
            <a:r>
              <a:rPr lang="en-GB" altLang="en-US" dirty="0" err="1" smtClean="0"/>
              <a:t>muerto</a:t>
            </a:r>
            <a:r>
              <a:rPr lang="en-GB" altLang="en-US" dirty="0" smtClean="0"/>
              <a:t>, </a:t>
            </a:r>
            <a:r>
              <a:rPr lang="en-GB" altLang="en-US" dirty="0" err="1" smtClean="0"/>
              <a:t>aparentemente</a:t>
            </a:r>
            <a:r>
              <a:rPr lang="en-GB" altLang="en-US" dirty="0" smtClean="0"/>
              <a:t> </a:t>
            </a:r>
            <a:r>
              <a:rPr lang="en-GB" altLang="en-US" dirty="0" err="1" smtClean="0"/>
              <a:t>por</a:t>
            </a:r>
            <a:r>
              <a:rPr lang="en-GB" altLang="en-US" dirty="0" smtClean="0"/>
              <a:t> la </a:t>
            </a:r>
            <a:r>
              <a:rPr lang="en-GB" altLang="en-US" dirty="0" err="1" smtClean="0"/>
              <a:t>sombra</a:t>
            </a:r>
            <a:r>
              <a:rPr lang="en-GB" altLang="en-US" dirty="0" smtClean="0"/>
              <a:t> </a:t>
            </a:r>
            <a:r>
              <a:rPr lang="en-GB" altLang="en-US" dirty="0" err="1" smtClean="0"/>
              <a:t>creada</a:t>
            </a:r>
            <a:r>
              <a:rPr lang="en-GB" altLang="en-US" dirty="0" smtClean="0"/>
              <a:t> </a:t>
            </a:r>
            <a:r>
              <a:rPr lang="en-GB" altLang="en-US" dirty="0" err="1" smtClean="0"/>
              <a:t>por</a:t>
            </a:r>
            <a:r>
              <a:rPr lang="en-GB" altLang="en-US" dirty="0" smtClean="0"/>
              <a:t> el </a:t>
            </a:r>
            <a:r>
              <a:rPr lang="en-GB" altLang="en-US" dirty="0" err="1" smtClean="0"/>
              <a:t>bosque</a:t>
            </a:r>
            <a:r>
              <a:rPr lang="en-GB" altLang="en-US" dirty="0" smtClean="0"/>
              <a:t> </a:t>
            </a:r>
            <a:r>
              <a:rPr lang="en-GB" altLang="en-US" dirty="0" err="1" smtClean="0"/>
              <a:t>que</a:t>
            </a:r>
            <a:r>
              <a:rPr lang="en-GB" altLang="en-US" dirty="0" smtClean="0"/>
              <a:t> le </a:t>
            </a:r>
            <a:r>
              <a:rPr lang="en-GB" altLang="en-US" dirty="0" err="1" smtClean="0"/>
              <a:t>rodea</a:t>
            </a:r>
            <a:r>
              <a:rPr lang="en-GB" altLang="en-US" dirty="0" smtClean="0"/>
              <a:t>.</a:t>
            </a:r>
          </a:p>
        </p:txBody>
      </p:sp>
      <p:pic>
        <p:nvPicPr>
          <p:cNvPr id="88069" name="Picture 2" descr="D:\Romania7\Romania7 03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5148263"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6"/>
          <p:cNvSpPr txBox="1">
            <a:spLocks noChangeArrowheads="1"/>
          </p:cNvSpPr>
          <p:nvPr/>
        </p:nvSpPr>
        <p:spPr bwMode="auto">
          <a:xfrm>
            <a:off x="0" y="6489700"/>
            <a:ext cx="3024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a:solidFill>
                  <a:schemeClr val="bg1"/>
                </a:solidFill>
              </a:rPr>
              <a:t>F</a:t>
            </a:r>
            <a:r>
              <a:rPr lang="sv-SE" altLang="en-US" dirty="0" smtClean="0">
                <a:solidFill>
                  <a:schemeClr val="bg1"/>
                </a:solidFill>
              </a:rPr>
              <a:t>otos</a:t>
            </a:r>
            <a:r>
              <a:rPr lang="sv-SE" altLang="en-US" dirty="0">
                <a:solidFill>
                  <a:schemeClr val="bg1"/>
                </a:solidFill>
              </a:rPr>
              <a:t>: Helen Read</a:t>
            </a:r>
            <a:endParaRPr lang="en-GB" altLang="en-US" dirty="0">
              <a:solidFill>
                <a:schemeClr val="bg1"/>
              </a:solidFill>
            </a:endParaRPr>
          </a:p>
        </p:txBody>
      </p:sp>
    </p:spTree>
    <p:extLst>
      <p:ext uri="{BB962C8B-B14F-4D97-AF65-F5344CB8AC3E}">
        <p14:creationId xmlns:p14="http://schemas.microsoft.com/office/powerpoint/2010/main" val="58205384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29600" cy="1872208"/>
          </a:xfrm>
        </p:spPr>
        <p:txBody>
          <a:bodyPr>
            <a:normAutofit fontScale="90000"/>
          </a:bodyPr>
          <a:lstStyle/>
          <a:p>
            <a:r>
              <a:rPr lang="en-GB" dirty="0" err="1" smtClean="0"/>
              <a:t>Árbol</a:t>
            </a:r>
            <a:r>
              <a:rPr lang="en-GB" dirty="0" smtClean="0"/>
              <a:t> 10</a:t>
            </a:r>
            <a:r>
              <a:rPr lang="en-GB" sz="2800" dirty="0" smtClean="0"/>
              <a:t/>
            </a:r>
            <a:br>
              <a:rPr lang="en-GB" sz="2800" dirty="0" smtClean="0"/>
            </a:br>
            <a:r>
              <a:rPr lang="en-GB" sz="2800" dirty="0" err="1" smtClean="0"/>
              <a:t>Reserva</a:t>
            </a:r>
            <a:r>
              <a:rPr lang="en-GB" sz="2800" dirty="0" smtClean="0"/>
              <a:t> Natural en el </a:t>
            </a:r>
            <a:r>
              <a:rPr lang="en-GB" sz="2800" dirty="0" err="1" smtClean="0"/>
              <a:t>Reino</a:t>
            </a:r>
            <a:r>
              <a:rPr lang="en-GB" sz="2800" dirty="0" smtClean="0"/>
              <a:t> </a:t>
            </a:r>
            <a:r>
              <a:rPr lang="en-GB" sz="2800" dirty="0" err="1" smtClean="0"/>
              <a:t>Unido</a:t>
            </a:r>
            <a:r>
              <a:rPr lang="en-GB" sz="2800" dirty="0" smtClean="0"/>
              <a:t>, con </a:t>
            </a:r>
            <a:r>
              <a:rPr lang="en-GB" sz="2800" dirty="0" err="1" smtClean="0"/>
              <a:t>acceso</a:t>
            </a:r>
            <a:r>
              <a:rPr lang="en-GB" sz="2800" dirty="0" smtClean="0"/>
              <a:t> </a:t>
            </a:r>
            <a:r>
              <a:rPr lang="en-GB" sz="2800" dirty="0" err="1" smtClean="0"/>
              <a:t>público</a:t>
            </a:r>
            <a:r>
              <a:rPr lang="en-GB" sz="2800" dirty="0" smtClean="0"/>
              <a:t> </a:t>
            </a:r>
            <a:r>
              <a:rPr lang="en-GB" sz="2800" dirty="0" err="1" smtClean="0"/>
              <a:t>pero</a:t>
            </a:r>
            <a:r>
              <a:rPr lang="en-GB" sz="2800" dirty="0" smtClean="0"/>
              <a:t> </a:t>
            </a:r>
            <a:r>
              <a:rPr lang="en-GB" sz="2800" dirty="0" err="1" smtClean="0"/>
              <a:t>bajos</a:t>
            </a:r>
            <a:r>
              <a:rPr lang="en-GB" sz="2800" dirty="0" smtClean="0"/>
              <a:t> </a:t>
            </a:r>
            <a:r>
              <a:rPr lang="en-GB" sz="2800" dirty="0" err="1" smtClean="0"/>
              <a:t>niveles</a:t>
            </a:r>
            <a:r>
              <a:rPr lang="en-GB" sz="2800" dirty="0" smtClean="0"/>
              <a:t> de </a:t>
            </a:r>
            <a:r>
              <a:rPr lang="en-GB" sz="2800" dirty="0" err="1" smtClean="0"/>
              <a:t>visitantes</a:t>
            </a:r>
            <a:r>
              <a:rPr lang="en-GB" sz="2800" dirty="0" smtClean="0"/>
              <a:t>. La </a:t>
            </a:r>
            <a:r>
              <a:rPr lang="en-GB" sz="2800" dirty="0" err="1" smtClean="0"/>
              <a:t>zona</a:t>
            </a:r>
            <a:r>
              <a:rPr lang="en-GB" sz="2800" dirty="0" smtClean="0"/>
              <a:t> no </a:t>
            </a:r>
            <a:r>
              <a:rPr lang="en-GB" sz="2800" dirty="0" err="1" smtClean="0"/>
              <a:t>está</a:t>
            </a:r>
            <a:r>
              <a:rPr lang="en-GB" sz="2800" dirty="0" smtClean="0"/>
              <a:t> </a:t>
            </a:r>
            <a:r>
              <a:rPr lang="en-GB" sz="2800" dirty="0" err="1" smtClean="0"/>
              <a:t>pastada</a:t>
            </a:r>
            <a:r>
              <a:rPr lang="en-GB" sz="2800" dirty="0" smtClean="0"/>
              <a:t> </a:t>
            </a:r>
            <a:r>
              <a:rPr lang="en-GB" sz="2800" dirty="0" err="1" smtClean="0"/>
              <a:t>pero</a:t>
            </a:r>
            <a:r>
              <a:rPr lang="en-GB" sz="2800" dirty="0" smtClean="0"/>
              <a:t> </a:t>
            </a:r>
            <a:r>
              <a:rPr lang="en-GB" sz="2800" dirty="0" err="1" smtClean="0"/>
              <a:t>si</a:t>
            </a:r>
            <a:r>
              <a:rPr lang="en-GB" sz="2800" dirty="0" smtClean="0"/>
              <a:t> hay </a:t>
            </a:r>
            <a:r>
              <a:rPr lang="en-GB" sz="2800" dirty="0" err="1" smtClean="0"/>
              <a:t>cierta</a:t>
            </a:r>
            <a:r>
              <a:rPr lang="en-GB" sz="2800" dirty="0" smtClean="0"/>
              <a:t> </a:t>
            </a:r>
            <a:r>
              <a:rPr lang="en-GB" sz="2800" dirty="0" err="1" smtClean="0"/>
              <a:t>gestión</a:t>
            </a:r>
            <a:r>
              <a:rPr lang="en-GB" sz="2800" dirty="0"/>
              <a:t> </a:t>
            </a:r>
            <a:r>
              <a:rPr lang="en-GB" sz="2800" dirty="0" smtClean="0"/>
              <a:t>de la </a:t>
            </a:r>
            <a:r>
              <a:rPr lang="en-GB" sz="2800" dirty="0" err="1" smtClean="0"/>
              <a:t>hierba</a:t>
            </a:r>
            <a:r>
              <a:rPr lang="en-GB" sz="2800" dirty="0" smtClean="0"/>
              <a:t>, se </a:t>
            </a:r>
            <a:r>
              <a:rPr lang="en-GB" sz="2800" dirty="0" err="1" smtClean="0"/>
              <a:t>corta</a:t>
            </a:r>
            <a:r>
              <a:rPr lang="en-GB" sz="2800" dirty="0" smtClean="0"/>
              <a:t>.</a:t>
            </a:r>
            <a:endParaRPr lang="en-GB" sz="2800" dirty="0"/>
          </a:p>
        </p:txBody>
      </p:sp>
      <p:pic>
        <p:nvPicPr>
          <p:cNvPr id="4098" name="Picture 2" descr="C:\Users\Helen\Photographs\Trees\Trees UK\ATF Byrkley Park Oct 2013\ATF nr Byrkley Park Oct 2013 (4).JPG"/>
          <p:cNvPicPr>
            <a:picLocks noGrp="1" noChangeAspect="1" noChangeArrowheads="1"/>
          </p:cNvPicPr>
          <p:nvPr>
            <p:ph sz="half" idx="1"/>
          </p:nvPr>
        </p:nvPicPr>
        <p:blipFill>
          <a:blip r:embed="rId3" cstate="print"/>
          <a:stretch>
            <a:fillRect/>
          </a:stretch>
        </p:blipFill>
        <p:spPr bwMode="auto">
          <a:xfrm>
            <a:off x="197085" y="2349584"/>
            <a:ext cx="4992555" cy="3744416"/>
          </a:xfrm>
          <a:prstGeom prst="rect">
            <a:avLst/>
          </a:prstGeom>
          <a:noFill/>
        </p:spPr>
      </p:pic>
      <p:pic>
        <p:nvPicPr>
          <p:cNvPr id="4099" name="Picture 3" descr="C:\Users\Helen\Photographs\Trees\Trees UK\ATF Byrkley Park Oct 2013\ATF nr Byrkley Park Oct 2013 (8).JPG"/>
          <p:cNvPicPr>
            <a:picLocks noGrp="1" noChangeAspect="1" noChangeArrowheads="1"/>
          </p:cNvPicPr>
          <p:nvPr>
            <p:ph sz="half" idx="2"/>
          </p:nvPr>
        </p:nvPicPr>
        <p:blipFill>
          <a:blip r:embed="rId4" cstate="print"/>
          <a:stretch>
            <a:fillRect/>
          </a:stretch>
        </p:blipFill>
        <p:spPr bwMode="auto">
          <a:xfrm>
            <a:off x="5508104" y="2348880"/>
            <a:ext cx="2816559" cy="3754264"/>
          </a:xfrm>
          <a:prstGeom prst="rect">
            <a:avLst/>
          </a:prstGeom>
          <a:noFill/>
        </p:spPr>
      </p:pic>
      <p:sp>
        <p:nvSpPr>
          <p:cNvPr id="5" name="TextBox 4"/>
          <p:cNvSpPr txBox="1">
            <a:spLocks noChangeArrowheads="1"/>
          </p:cNvSpPr>
          <p:nvPr/>
        </p:nvSpPr>
        <p:spPr bwMode="auto">
          <a:xfrm>
            <a:off x="5580112" y="5772848"/>
            <a:ext cx="3024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a:solidFill>
                  <a:schemeClr val="bg1"/>
                </a:solidFill>
              </a:rPr>
              <a:t>F</a:t>
            </a:r>
            <a:r>
              <a:rPr lang="sv-SE" altLang="en-US" dirty="0" smtClean="0">
                <a:solidFill>
                  <a:schemeClr val="bg1"/>
                </a:solidFill>
              </a:rPr>
              <a:t>otos</a:t>
            </a:r>
            <a:r>
              <a:rPr lang="sv-SE" altLang="en-US" dirty="0">
                <a:solidFill>
                  <a:schemeClr val="bg1"/>
                </a:solidFill>
              </a:rPr>
              <a:t>: Helen Read</a:t>
            </a:r>
            <a:endParaRPr lang="en-GB" altLang="en-US" dirty="0">
              <a:solidFill>
                <a:schemeClr val="bg1"/>
              </a:solidFill>
            </a:endParaRPr>
          </a:p>
        </p:txBody>
      </p:sp>
    </p:spTree>
    <p:extLst>
      <p:ext uri="{BB962C8B-B14F-4D97-AF65-F5344CB8AC3E}">
        <p14:creationId xmlns:p14="http://schemas.microsoft.com/office/powerpoint/2010/main" val="36733794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Title 1"/>
          <p:cNvSpPr>
            <a:spLocks noGrp="1"/>
          </p:cNvSpPr>
          <p:nvPr>
            <p:ph type="title"/>
          </p:nvPr>
        </p:nvSpPr>
        <p:spPr>
          <a:xfrm>
            <a:off x="5076056" y="188640"/>
            <a:ext cx="3744912" cy="2663825"/>
          </a:xfrm>
        </p:spPr>
        <p:txBody>
          <a:bodyPr>
            <a:normAutofit fontScale="90000"/>
          </a:bodyPr>
          <a:lstStyle/>
          <a:p>
            <a:r>
              <a:rPr lang="en-GB" altLang="en-US" sz="3600" dirty="0" err="1" smtClean="0"/>
              <a:t>Árbol</a:t>
            </a:r>
            <a:r>
              <a:rPr lang="en-GB" altLang="en-US" sz="3600" dirty="0" smtClean="0"/>
              <a:t> 11</a:t>
            </a:r>
            <a:br>
              <a:rPr lang="en-GB" altLang="en-US" sz="3600" dirty="0" smtClean="0"/>
            </a:br>
            <a:r>
              <a:rPr lang="en-GB" altLang="en-US" sz="3600" dirty="0" err="1" smtClean="0"/>
              <a:t>Rumanía</a:t>
            </a:r>
            <a:r>
              <a:rPr lang="en-GB" altLang="en-US" sz="3600" dirty="0" smtClean="0"/>
              <a:t>: </a:t>
            </a:r>
            <a:r>
              <a:rPr lang="en-GB" altLang="en-US" sz="3600" dirty="0" err="1" smtClean="0"/>
              <a:t>haya</a:t>
            </a:r>
            <a:r>
              <a:rPr lang="en-GB" altLang="en-US" sz="3600" dirty="0" smtClean="0"/>
              <a:t> </a:t>
            </a:r>
            <a:r>
              <a:rPr lang="en-GB" altLang="en-US" sz="3600" dirty="0" err="1" smtClean="0"/>
              <a:t>que</a:t>
            </a:r>
            <a:r>
              <a:rPr lang="en-GB" altLang="en-US" sz="3600" dirty="0" smtClean="0"/>
              <a:t> se ha </a:t>
            </a:r>
            <a:r>
              <a:rPr lang="en-GB" altLang="en-US" sz="3600" dirty="0" err="1" smtClean="0"/>
              <a:t>dejado</a:t>
            </a:r>
            <a:r>
              <a:rPr lang="en-GB" altLang="en-US" sz="3600" dirty="0" smtClean="0"/>
              <a:t> de </a:t>
            </a:r>
            <a:r>
              <a:rPr lang="en-GB" altLang="en-US" sz="3600" dirty="0" err="1" smtClean="0"/>
              <a:t>trasmochar</a:t>
            </a:r>
            <a:r>
              <a:rPr lang="en-GB" altLang="en-US" sz="3600" dirty="0" smtClean="0"/>
              <a:t> </a:t>
            </a:r>
            <a:r>
              <a:rPr lang="en-GB" altLang="en-US" sz="3600" dirty="0" err="1" smtClean="0"/>
              <a:t>hace</a:t>
            </a:r>
            <a:r>
              <a:rPr lang="en-GB" altLang="en-US" sz="3600" dirty="0" smtClean="0"/>
              <a:t> un </a:t>
            </a:r>
            <a:r>
              <a:rPr lang="en-GB" altLang="en-US" sz="3600" dirty="0" err="1" smtClean="0"/>
              <a:t>tiempo</a:t>
            </a:r>
            <a:r>
              <a:rPr lang="en-GB" altLang="en-US" sz="3600" dirty="0" smtClean="0"/>
              <a:t>, con </a:t>
            </a:r>
            <a:r>
              <a:rPr lang="en-GB" altLang="en-US" sz="3600" dirty="0" err="1" smtClean="0"/>
              <a:t>ramas</a:t>
            </a:r>
            <a:r>
              <a:rPr lang="en-GB" altLang="en-US" sz="3600" dirty="0" smtClean="0"/>
              <a:t> </a:t>
            </a:r>
            <a:r>
              <a:rPr lang="en-GB" altLang="en-US" sz="3600" dirty="0" err="1" smtClean="0"/>
              <a:t>muy</a:t>
            </a:r>
            <a:r>
              <a:rPr lang="en-GB" altLang="en-US" sz="3600" dirty="0" smtClean="0"/>
              <a:t> </a:t>
            </a:r>
            <a:r>
              <a:rPr lang="en-GB" altLang="en-US" sz="3600" dirty="0" err="1" smtClean="0"/>
              <a:t>pesadas</a:t>
            </a:r>
            <a:r>
              <a:rPr lang="en-GB" altLang="en-US" sz="3600" dirty="0" smtClean="0"/>
              <a:t>. </a:t>
            </a:r>
          </a:p>
        </p:txBody>
      </p:sp>
      <p:sp>
        <p:nvSpPr>
          <p:cNvPr id="93187" name="Text Placeholder 2"/>
          <p:cNvSpPr>
            <a:spLocks noGrp="1"/>
          </p:cNvSpPr>
          <p:nvPr>
            <p:ph type="body" sz="half" idx="1"/>
          </p:nvPr>
        </p:nvSpPr>
        <p:spPr/>
        <p:txBody>
          <a:bodyPr/>
          <a:lstStyle/>
          <a:p>
            <a:endParaRPr lang="en-US" altLang="en-US" smtClean="0"/>
          </a:p>
        </p:txBody>
      </p:sp>
      <p:pic>
        <p:nvPicPr>
          <p:cNvPr id="93189" name="Picture 3" descr="D:\Romania7\Romania7 024.jpg"/>
          <p:cNvPicPr>
            <a:picLocks noGrp="1" noChangeAspect="1" noChangeArrowheads="1"/>
          </p:cNvPicPr>
          <p:nvPr>
            <p:ph sz="quarter" idx="2"/>
          </p:nvPr>
        </p:nvPicPr>
        <p:blipFill>
          <a:blip r:embed="rId3" cstate="print">
            <a:extLst>
              <a:ext uri="{28A0092B-C50C-407E-A947-70E740481C1C}">
                <a14:useLocalDpi xmlns:a14="http://schemas.microsoft.com/office/drawing/2010/main" val="0"/>
              </a:ext>
            </a:extLst>
          </a:blip>
          <a:srcRect/>
          <a:stretch>
            <a:fillRect/>
          </a:stretch>
        </p:blipFill>
        <p:spPr>
          <a:xfrm>
            <a:off x="4932040" y="3448283"/>
            <a:ext cx="3935413" cy="2952750"/>
          </a:xfrm>
          <a:noFill/>
        </p:spPr>
      </p:pic>
      <p:pic>
        <p:nvPicPr>
          <p:cNvPr id="93188" name="Picture 2" descr="D:\Romania7\Romania7 023.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4797425" cy="6397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6"/>
          <p:cNvSpPr txBox="1">
            <a:spLocks noChangeArrowheads="1"/>
          </p:cNvSpPr>
          <p:nvPr/>
        </p:nvSpPr>
        <p:spPr bwMode="auto">
          <a:xfrm>
            <a:off x="0" y="6027737"/>
            <a:ext cx="3024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a:solidFill>
                  <a:schemeClr val="bg1"/>
                </a:solidFill>
              </a:rPr>
              <a:t>F</a:t>
            </a:r>
            <a:r>
              <a:rPr lang="sv-SE" altLang="en-US" dirty="0" smtClean="0">
                <a:solidFill>
                  <a:schemeClr val="bg1"/>
                </a:solidFill>
              </a:rPr>
              <a:t>otos</a:t>
            </a:r>
            <a:r>
              <a:rPr lang="sv-SE" altLang="en-US" dirty="0">
                <a:solidFill>
                  <a:schemeClr val="bg1"/>
                </a:solidFill>
              </a:rPr>
              <a:t>: Helen Read</a:t>
            </a:r>
            <a:endParaRPr lang="en-GB" altLang="en-US" dirty="0">
              <a:solidFill>
                <a:schemeClr val="bg1"/>
              </a:solidFill>
            </a:endParaRPr>
          </a:p>
        </p:txBody>
      </p:sp>
    </p:spTree>
    <p:extLst>
      <p:ext uri="{BB962C8B-B14F-4D97-AF65-F5344CB8AC3E}">
        <p14:creationId xmlns:p14="http://schemas.microsoft.com/office/powerpoint/2010/main" val="300547325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Title 1"/>
          <p:cNvSpPr>
            <a:spLocks noGrp="1"/>
          </p:cNvSpPr>
          <p:nvPr>
            <p:ph type="title"/>
          </p:nvPr>
        </p:nvSpPr>
        <p:spPr>
          <a:xfrm>
            <a:off x="1619672" y="-99392"/>
            <a:ext cx="5842000" cy="1139825"/>
          </a:xfrm>
        </p:spPr>
        <p:txBody>
          <a:bodyPr/>
          <a:lstStyle/>
          <a:p>
            <a:pPr eaLnBrk="1" hangingPunct="1"/>
            <a:r>
              <a:rPr lang="en-GB" altLang="en-US" dirty="0" err="1" smtClean="0"/>
              <a:t>Árbol</a:t>
            </a:r>
            <a:r>
              <a:rPr lang="en-GB" altLang="en-US" dirty="0" smtClean="0"/>
              <a:t> 12</a:t>
            </a:r>
          </a:p>
        </p:txBody>
      </p:sp>
      <p:sp>
        <p:nvSpPr>
          <p:cNvPr id="103427" name="Text Placeholder 2"/>
          <p:cNvSpPr>
            <a:spLocks noGrp="1"/>
          </p:cNvSpPr>
          <p:nvPr>
            <p:ph type="body" sz="half" idx="1"/>
          </p:nvPr>
        </p:nvSpPr>
        <p:spPr>
          <a:xfrm>
            <a:off x="395288" y="764704"/>
            <a:ext cx="8424862" cy="1079847"/>
          </a:xfrm>
        </p:spPr>
        <p:txBody>
          <a:bodyPr>
            <a:normAutofit/>
          </a:bodyPr>
          <a:lstStyle/>
          <a:p>
            <a:pPr eaLnBrk="1" hangingPunct="1">
              <a:buNone/>
            </a:pPr>
            <a:r>
              <a:rPr lang="en-GB" altLang="en-US" dirty="0" smtClean="0"/>
              <a:t>Monte </a:t>
            </a:r>
            <a:r>
              <a:rPr lang="en-GB" altLang="en-US" dirty="0" err="1" smtClean="0"/>
              <a:t>comunal</a:t>
            </a:r>
            <a:r>
              <a:rPr lang="en-GB" altLang="en-US" dirty="0" smtClean="0"/>
              <a:t>, Surrey, </a:t>
            </a:r>
            <a:r>
              <a:rPr lang="en-GB" altLang="en-US" dirty="0" err="1" smtClean="0"/>
              <a:t>Reino</a:t>
            </a:r>
            <a:r>
              <a:rPr lang="en-GB" altLang="en-US" dirty="0" smtClean="0"/>
              <a:t> </a:t>
            </a:r>
            <a:r>
              <a:rPr lang="en-GB" altLang="en-US" dirty="0" err="1" smtClean="0"/>
              <a:t>Unido</a:t>
            </a:r>
            <a:r>
              <a:rPr lang="en-GB" altLang="en-US" dirty="0" smtClean="0"/>
              <a:t> – </a:t>
            </a:r>
            <a:r>
              <a:rPr lang="en-GB" altLang="en-US" dirty="0" err="1" smtClean="0"/>
              <a:t>viejos</a:t>
            </a:r>
            <a:r>
              <a:rPr lang="en-GB" altLang="en-US" dirty="0" smtClean="0"/>
              <a:t> </a:t>
            </a:r>
            <a:r>
              <a:rPr lang="en-GB" altLang="en-US" dirty="0" err="1" smtClean="0"/>
              <a:t>trasmochos</a:t>
            </a:r>
            <a:r>
              <a:rPr lang="en-GB" altLang="en-US" dirty="0" smtClean="0"/>
              <a:t> de roble</a:t>
            </a:r>
          </a:p>
        </p:txBody>
      </p:sp>
      <p:pic>
        <p:nvPicPr>
          <p:cNvPr id="103428" name="Picture 2" descr="C:\Users\Helen\Photographs\To be catalogued and stored C and ex HD\13 August 2013 labelled\Ashtead\Ashtead Common VETree Aug 2013 (38).JPG"/>
          <p:cNvPicPr>
            <a:picLocks noGrp="1" noChangeAspect="1" noChangeArrowheads="1"/>
          </p:cNvPicPr>
          <p:nvPr>
            <p:ph sz="quarter" idx="2"/>
          </p:nvPr>
        </p:nvPicPr>
        <p:blipFill>
          <a:blip r:embed="rId3" cstate="print">
            <a:extLst>
              <a:ext uri="{28A0092B-C50C-407E-A947-70E740481C1C}">
                <a14:useLocalDpi xmlns:a14="http://schemas.microsoft.com/office/drawing/2010/main" val="0"/>
              </a:ext>
            </a:extLst>
          </a:blip>
          <a:srcRect/>
          <a:stretch>
            <a:fillRect/>
          </a:stretch>
        </p:blipFill>
        <p:spPr>
          <a:xfrm>
            <a:off x="323850" y="1844675"/>
            <a:ext cx="4032250" cy="5378450"/>
          </a:xfrm>
          <a:noFill/>
        </p:spPr>
      </p:pic>
      <p:pic>
        <p:nvPicPr>
          <p:cNvPr id="103429" name="Picture 3" descr="C:\Users\Helen\Photographs\To be catalogued and stored C and ex HD\13 August 2013 labelled\Ashtead\Ashtead Common VETree Aug 2013 (40).JPG"/>
          <p:cNvPicPr>
            <a:picLocks noGrp="1" noChangeAspect="1" noChangeArrowheads="1"/>
          </p:cNvPicPr>
          <p:nvPr>
            <p:ph sz="quarter" idx="3"/>
          </p:nvPr>
        </p:nvPicPr>
        <p:blipFill>
          <a:blip r:embed="rId4" cstate="print">
            <a:extLst>
              <a:ext uri="{28A0092B-C50C-407E-A947-70E740481C1C}">
                <a14:useLocalDpi xmlns:a14="http://schemas.microsoft.com/office/drawing/2010/main" val="0"/>
              </a:ext>
            </a:extLst>
          </a:blip>
          <a:srcRect/>
          <a:stretch>
            <a:fillRect/>
          </a:stretch>
        </p:blipFill>
        <p:spPr>
          <a:xfrm>
            <a:off x="4572000" y="1844675"/>
            <a:ext cx="3744913" cy="4992688"/>
          </a:xfrm>
          <a:noFill/>
        </p:spPr>
      </p:pic>
      <p:sp>
        <p:nvSpPr>
          <p:cNvPr id="103430" name="TextBox 5"/>
          <p:cNvSpPr txBox="1">
            <a:spLocks noChangeArrowheads="1"/>
          </p:cNvSpPr>
          <p:nvPr/>
        </p:nvSpPr>
        <p:spPr bwMode="auto">
          <a:xfrm>
            <a:off x="395288" y="1916113"/>
            <a:ext cx="30241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a:solidFill>
                  <a:schemeClr val="bg1"/>
                </a:solidFill>
              </a:rPr>
              <a:t>Photos: Helen Read</a:t>
            </a:r>
            <a:endParaRPr lang="en-GB" altLang="en-US">
              <a:solidFill>
                <a:schemeClr val="bg1"/>
              </a:solidFill>
            </a:endParaRPr>
          </a:p>
        </p:txBody>
      </p:sp>
    </p:spTree>
    <p:extLst>
      <p:ext uri="{BB962C8B-B14F-4D97-AF65-F5344CB8AC3E}">
        <p14:creationId xmlns:p14="http://schemas.microsoft.com/office/powerpoint/2010/main" val="280126333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Title 1"/>
          <p:cNvSpPr>
            <a:spLocks noGrp="1"/>
          </p:cNvSpPr>
          <p:nvPr>
            <p:ph type="title"/>
          </p:nvPr>
        </p:nvSpPr>
        <p:spPr>
          <a:xfrm>
            <a:off x="3131840" y="0"/>
            <a:ext cx="3311525" cy="1139825"/>
          </a:xfrm>
        </p:spPr>
        <p:txBody>
          <a:bodyPr/>
          <a:lstStyle/>
          <a:p>
            <a:pPr eaLnBrk="1" hangingPunct="1"/>
            <a:r>
              <a:rPr lang="en-GB" altLang="en-US" dirty="0" err="1" smtClean="0"/>
              <a:t>Árbol</a:t>
            </a:r>
            <a:r>
              <a:rPr lang="en-GB" altLang="en-US" dirty="0" smtClean="0"/>
              <a:t> 12</a:t>
            </a:r>
          </a:p>
        </p:txBody>
      </p:sp>
      <p:sp>
        <p:nvSpPr>
          <p:cNvPr id="101379" name="Text Placeholder 2"/>
          <p:cNvSpPr>
            <a:spLocks noGrp="1"/>
          </p:cNvSpPr>
          <p:nvPr>
            <p:ph type="body" sz="half" idx="1"/>
          </p:nvPr>
        </p:nvSpPr>
        <p:spPr>
          <a:xfrm>
            <a:off x="4067944" y="2636912"/>
            <a:ext cx="4969321" cy="4525962"/>
          </a:xfrm>
        </p:spPr>
        <p:txBody>
          <a:bodyPr/>
          <a:lstStyle/>
          <a:p>
            <a:pPr eaLnBrk="1" hangingPunct="1">
              <a:buFont typeface="Wingdings" pitchFamily="2" charset="2"/>
              <a:buNone/>
            </a:pPr>
            <a:r>
              <a:rPr lang="en-GB" altLang="en-US" dirty="0" smtClean="0"/>
              <a:t>   Roble </a:t>
            </a:r>
            <a:r>
              <a:rPr lang="en-GB" altLang="en-US" dirty="0" err="1" smtClean="0"/>
              <a:t>ubicado</a:t>
            </a:r>
            <a:r>
              <a:rPr lang="en-GB" altLang="en-US" dirty="0" smtClean="0"/>
              <a:t> en el </a:t>
            </a:r>
            <a:r>
              <a:rPr lang="en-GB" altLang="en-US" dirty="0" err="1" smtClean="0"/>
              <a:t>borde</a:t>
            </a:r>
            <a:r>
              <a:rPr lang="en-GB" altLang="en-US" dirty="0" smtClean="0"/>
              <a:t> de un </a:t>
            </a:r>
            <a:r>
              <a:rPr lang="en-GB" altLang="en-US" dirty="0" err="1" smtClean="0"/>
              <a:t>monumento</a:t>
            </a:r>
            <a:r>
              <a:rPr lang="en-GB" altLang="en-US" dirty="0" smtClean="0"/>
              <a:t> </a:t>
            </a:r>
            <a:r>
              <a:rPr lang="en-GB" altLang="en-US" dirty="0" err="1" smtClean="0"/>
              <a:t>antiguo</a:t>
            </a:r>
            <a:r>
              <a:rPr lang="en-GB" altLang="en-US" dirty="0" smtClean="0"/>
              <a:t> Surrey, </a:t>
            </a:r>
            <a:r>
              <a:rPr lang="en-GB" altLang="en-US" dirty="0" err="1" smtClean="0"/>
              <a:t>Reino</a:t>
            </a:r>
            <a:r>
              <a:rPr lang="en-GB" altLang="en-US" dirty="0" smtClean="0"/>
              <a:t> </a:t>
            </a:r>
            <a:r>
              <a:rPr lang="en-GB" altLang="en-US" dirty="0" err="1" smtClean="0"/>
              <a:t>Unido</a:t>
            </a:r>
            <a:endParaRPr lang="en-GB" altLang="en-US" dirty="0" smtClean="0"/>
          </a:p>
        </p:txBody>
      </p:sp>
      <p:pic>
        <p:nvPicPr>
          <p:cNvPr id="101380" name="Picture 3" descr="C:\Users\Helen\Photographs\To be catalogued and stored C and ex HD\13 August 2013 labelled\Ashtead\Ashtead Common VETree Aug 2013 (46).JPG"/>
          <p:cNvPicPr>
            <a:picLocks noGrp="1" noChangeAspect="1" noChangeArrowheads="1"/>
          </p:cNvPicPr>
          <p:nvPr>
            <p:ph sz="quarter" idx="2"/>
          </p:nvPr>
        </p:nvPicPr>
        <p:blipFill>
          <a:blip r:embed="rId3" cstate="print">
            <a:extLst>
              <a:ext uri="{28A0092B-C50C-407E-A947-70E740481C1C}">
                <a14:useLocalDpi xmlns:a14="http://schemas.microsoft.com/office/drawing/2010/main" val="0"/>
              </a:ext>
            </a:extLst>
          </a:blip>
          <a:srcRect/>
          <a:stretch>
            <a:fillRect/>
          </a:stretch>
        </p:blipFill>
        <p:spPr>
          <a:xfrm>
            <a:off x="6011863" y="0"/>
            <a:ext cx="3132137" cy="2349500"/>
          </a:xfrm>
          <a:noFill/>
        </p:spPr>
      </p:pic>
      <p:pic>
        <p:nvPicPr>
          <p:cNvPr id="101381" name="Picture 4" descr="C:\Users\Helen\Photographs\To be catalogued and stored C and ex HD\13 August 2013 labelled\Ashtead\Ashtead Common VETree Aug 2013 (49).JPG"/>
          <p:cNvPicPr>
            <a:picLocks noGrp="1" noChangeAspect="1" noChangeArrowheads="1"/>
          </p:cNvPicPr>
          <p:nvPr>
            <p:ph sz="quarter" idx="3"/>
          </p:nvPr>
        </p:nvPicPr>
        <p:blipFill>
          <a:blip r:embed="rId4" cstate="print">
            <a:extLst>
              <a:ext uri="{28A0092B-C50C-407E-A947-70E740481C1C}">
                <a14:useLocalDpi xmlns:a14="http://schemas.microsoft.com/office/drawing/2010/main" val="0"/>
              </a:ext>
            </a:extLst>
          </a:blip>
          <a:stretch>
            <a:fillRect/>
          </a:stretch>
        </p:blipFill>
        <p:spPr>
          <a:xfrm>
            <a:off x="6012161" y="4512471"/>
            <a:ext cx="3131840" cy="2345529"/>
          </a:xfrm>
          <a:noFill/>
        </p:spPr>
      </p:pic>
      <p:pic>
        <p:nvPicPr>
          <p:cNvPr id="101382" name="Picture 5" descr="C:\Users\Helen\Photographs\To be catalogued and stored C and ex HD\13 August 2013 labelled\Ashtead\Ashtead Common VETree Aug 2013 (5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1025525"/>
            <a:ext cx="4375150" cy="583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1383" name="TextBox 6"/>
          <p:cNvSpPr txBox="1">
            <a:spLocks noChangeArrowheads="1"/>
          </p:cNvSpPr>
          <p:nvPr/>
        </p:nvSpPr>
        <p:spPr bwMode="auto">
          <a:xfrm>
            <a:off x="179388" y="6308725"/>
            <a:ext cx="30241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a:solidFill>
                  <a:schemeClr val="bg1"/>
                </a:solidFill>
              </a:rPr>
              <a:t>F</a:t>
            </a:r>
            <a:r>
              <a:rPr lang="sv-SE" altLang="en-US" dirty="0" smtClean="0">
                <a:solidFill>
                  <a:schemeClr val="bg1"/>
                </a:solidFill>
              </a:rPr>
              <a:t>otos</a:t>
            </a:r>
            <a:r>
              <a:rPr lang="sv-SE" altLang="en-US" dirty="0">
                <a:solidFill>
                  <a:schemeClr val="bg1"/>
                </a:solidFill>
              </a:rPr>
              <a:t>: Helen Read</a:t>
            </a:r>
            <a:endParaRPr lang="en-GB" altLang="en-US" dirty="0">
              <a:solidFill>
                <a:schemeClr val="bg1"/>
              </a:solidFill>
            </a:endParaRPr>
          </a:p>
        </p:txBody>
      </p:sp>
    </p:spTree>
    <p:extLst>
      <p:ext uri="{BB962C8B-B14F-4D97-AF65-F5344CB8AC3E}">
        <p14:creationId xmlns:p14="http://schemas.microsoft.com/office/powerpoint/2010/main" val="116082301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Title 1"/>
          <p:cNvSpPr>
            <a:spLocks noGrp="1"/>
          </p:cNvSpPr>
          <p:nvPr>
            <p:ph type="title"/>
          </p:nvPr>
        </p:nvSpPr>
        <p:spPr/>
        <p:txBody>
          <a:bodyPr/>
          <a:lstStyle/>
          <a:p>
            <a:r>
              <a:rPr lang="sv-SE" altLang="en-US" dirty="0" err="1" smtClean="0"/>
              <a:t>Árbol</a:t>
            </a:r>
            <a:r>
              <a:rPr lang="sv-SE" altLang="en-US" dirty="0" smtClean="0"/>
              <a:t> 13 - </a:t>
            </a:r>
            <a:r>
              <a:rPr lang="sv-SE" altLang="en-US" dirty="0" err="1" smtClean="0"/>
              <a:t>Bélgica</a:t>
            </a:r>
            <a:endParaRPr lang="en-GB" altLang="en-US" dirty="0" smtClean="0"/>
          </a:p>
        </p:txBody>
      </p:sp>
      <p:pic>
        <p:nvPicPr>
          <p:cNvPr id="105475" name="Content Placeholder 4"/>
          <p:cNvPicPr>
            <a:picLocks noGrp="1" noChangeAspect="1"/>
          </p:cNvPicPr>
          <p:nvPr>
            <p:ph sz="half" idx="1"/>
          </p:nvPr>
        </p:nvPicPr>
        <p:blipFill>
          <a:blip r:embed="rId3" cstate="print">
            <a:extLst>
              <a:ext uri="{28A0092B-C50C-407E-A947-70E740481C1C}">
                <a14:useLocalDpi xmlns:a14="http://schemas.microsoft.com/office/drawing/2010/main" val="0"/>
              </a:ext>
            </a:extLst>
          </a:blip>
          <a:stretch>
            <a:fillRect/>
          </a:stretch>
        </p:blipFill>
        <p:spPr>
          <a:xfrm>
            <a:off x="611560" y="1268760"/>
            <a:ext cx="3517814" cy="5282938"/>
          </a:xfrm>
        </p:spPr>
      </p:pic>
      <p:pic>
        <p:nvPicPr>
          <p:cNvPr id="105476" name="Content Placeholder 5"/>
          <p:cNvPicPr>
            <a:picLocks noGrp="1" noChangeAspect="1"/>
          </p:cNvPicPr>
          <p:nvPr>
            <p:ph sz="quarter" idx="2"/>
          </p:nvPr>
        </p:nvPicPr>
        <p:blipFill>
          <a:blip r:embed="rId4" cstate="print">
            <a:extLst>
              <a:ext uri="{28A0092B-C50C-407E-A947-70E740481C1C}">
                <a14:useLocalDpi xmlns:a14="http://schemas.microsoft.com/office/drawing/2010/main" val="0"/>
              </a:ext>
            </a:extLst>
          </a:blip>
          <a:srcRect/>
          <a:stretch>
            <a:fillRect/>
          </a:stretch>
        </p:blipFill>
        <p:spPr>
          <a:xfrm>
            <a:off x="4572000" y="1268413"/>
            <a:ext cx="3792538" cy="2520950"/>
          </a:xfrm>
        </p:spPr>
      </p:pic>
      <p:pic>
        <p:nvPicPr>
          <p:cNvPr id="105477" name="Content Placeholder 7"/>
          <p:cNvPicPr>
            <a:picLocks noGrp="1" noChangeAspect="1"/>
          </p:cNvPicPr>
          <p:nvPr>
            <p:ph sz="quarter" idx="3"/>
          </p:nvPr>
        </p:nvPicPr>
        <p:blipFill>
          <a:blip r:embed="rId5" cstate="print">
            <a:extLst>
              <a:ext uri="{28A0092B-C50C-407E-A947-70E740481C1C}">
                <a14:useLocalDpi xmlns:a14="http://schemas.microsoft.com/office/drawing/2010/main" val="0"/>
              </a:ext>
            </a:extLst>
          </a:blip>
          <a:srcRect/>
          <a:stretch>
            <a:fillRect/>
          </a:stretch>
        </p:blipFill>
        <p:spPr>
          <a:xfrm>
            <a:off x="4572000" y="4076700"/>
            <a:ext cx="3781425" cy="2514600"/>
          </a:xfrm>
        </p:spPr>
      </p:pic>
      <p:sp>
        <p:nvSpPr>
          <p:cNvPr id="105478" name="TextBox 8"/>
          <p:cNvSpPr txBox="1">
            <a:spLocks noChangeArrowheads="1"/>
          </p:cNvSpPr>
          <p:nvPr/>
        </p:nvSpPr>
        <p:spPr bwMode="auto">
          <a:xfrm>
            <a:off x="755650" y="6165850"/>
            <a:ext cx="50419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a:solidFill>
                  <a:schemeClr val="bg1"/>
                </a:solidFill>
              </a:rPr>
              <a:t>F</a:t>
            </a:r>
            <a:r>
              <a:rPr lang="sv-SE" altLang="en-US" dirty="0" smtClean="0">
                <a:solidFill>
                  <a:schemeClr val="bg1"/>
                </a:solidFill>
              </a:rPr>
              <a:t>otos</a:t>
            </a:r>
            <a:r>
              <a:rPr lang="sv-SE" altLang="en-US" dirty="0">
                <a:solidFill>
                  <a:schemeClr val="bg1"/>
                </a:solidFill>
              </a:rPr>
              <a:t>: Tom </a:t>
            </a:r>
            <a:r>
              <a:rPr lang="sv-SE" altLang="en-US" dirty="0" err="1">
                <a:solidFill>
                  <a:schemeClr val="bg1"/>
                </a:solidFill>
              </a:rPr>
              <a:t>Joye</a:t>
            </a:r>
            <a:endParaRPr lang="en-GB" altLang="en-US" dirty="0">
              <a:solidFill>
                <a:schemeClr val="bg1"/>
              </a:solidFill>
            </a:endParaRPr>
          </a:p>
        </p:txBody>
      </p:sp>
    </p:spTree>
    <p:extLst>
      <p:ext uri="{BB962C8B-B14F-4D97-AF65-F5344CB8AC3E}">
        <p14:creationId xmlns:p14="http://schemas.microsoft.com/office/powerpoint/2010/main" val="421138842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Title 1"/>
          <p:cNvSpPr>
            <a:spLocks noGrp="1"/>
          </p:cNvSpPr>
          <p:nvPr>
            <p:ph type="title"/>
          </p:nvPr>
        </p:nvSpPr>
        <p:spPr/>
        <p:txBody>
          <a:bodyPr/>
          <a:lstStyle/>
          <a:p>
            <a:r>
              <a:rPr lang="sv-SE" altLang="en-US" dirty="0" err="1" smtClean="0"/>
              <a:t>Árbol</a:t>
            </a:r>
            <a:r>
              <a:rPr lang="sv-SE" altLang="en-US" dirty="0" smtClean="0"/>
              <a:t> 14 – </a:t>
            </a:r>
            <a:r>
              <a:rPr lang="sv-SE" altLang="en-US" dirty="0" err="1" smtClean="0"/>
              <a:t>Belgica</a:t>
            </a:r>
            <a:endParaRPr lang="en-GB" altLang="en-US" dirty="0" smtClean="0"/>
          </a:p>
        </p:txBody>
      </p:sp>
      <p:pic>
        <p:nvPicPr>
          <p:cNvPr id="106499" name="Content Placeholder 7"/>
          <p:cNvPicPr>
            <a:picLocks noGrp="1" noChangeAspect="1"/>
          </p:cNvPicPr>
          <p:nvPr>
            <p:ph sz="half" idx="1"/>
          </p:nvPr>
        </p:nvPicPr>
        <p:blipFill>
          <a:blip r:embed="rId3" cstate="print">
            <a:extLst>
              <a:ext uri="{28A0092B-C50C-407E-A947-70E740481C1C}">
                <a14:useLocalDpi xmlns:a14="http://schemas.microsoft.com/office/drawing/2010/main" val="0"/>
              </a:ext>
            </a:extLst>
          </a:blip>
          <a:srcRect/>
          <a:stretch>
            <a:fillRect/>
          </a:stretch>
        </p:blipFill>
        <p:spPr>
          <a:xfrm>
            <a:off x="539750" y="1250950"/>
            <a:ext cx="3671888" cy="5529263"/>
          </a:xfrm>
        </p:spPr>
      </p:pic>
      <p:pic>
        <p:nvPicPr>
          <p:cNvPr id="106500" name="Content Placeholder 8"/>
          <p:cNvPicPr>
            <a:picLocks noGrp="1" noChangeAspect="1"/>
          </p:cNvPicPr>
          <p:nvPr>
            <p:ph sz="half" idx="2"/>
          </p:nvPr>
        </p:nvPicPr>
        <p:blipFill>
          <a:blip r:embed="rId4" cstate="print">
            <a:extLst>
              <a:ext uri="{28A0092B-C50C-407E-A947-70E740481C1C}">
                <a14:useLocalDpi xmlns:a14="http://schemas.microsoft.com/office/drawing/2010/main" val="0"/>
              </a:ext>
            </a:extLst>
          </a:blip>
          <a:srcRect/>
          <a:stretch>
            <a:fillRect/>
          </a:stretch>
        </p:blipFill>
        <p:spPr>
          <a:xfrm>
            <a:off x="4716463" y="1268413"/>
            <a:ext cx="3633787" cy="5473700"/>
          </a:xfrm>
        </p:spPr>
      </p:pic>
      <p:sp>
        <p:nvSpPr>
          <p:cNvPr id="106501" name="TextBox 9"/>
          <p:cNvSpPr txBox="1">
            <a:spLocks noChangeArrowheads="1"/>
          </p:cNvSpPr>
          <p:nvPr/>
        </p:nvSpPr>
        <p:spPr bwMode="auto">
          <a:xfrm>
            <a:off x="539750" y="1341438"/>
            <a:ext cx="50419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a:solidFill>
                  <a:schemeClr val="bg1"/>
                </a:solidFill>
              </a:rPr>
              <a:t>F</a:t>
            </a:r>
            <a:r>
              <a:rPr lang="sv-SE" altLang="en-US" dirty="0" smtClean="0">
                <a:solidFill>
                  <a:schemeClr val="bg1"/>
                </a:solidFill>
              </a:rPr>
              <a:t>otos</a:t>
            </a:r>
            <a:r>
              <a:rPr lang="sv-SE" altLang="en-US" dirty="0">
                <a:solidFill>
                  <a:schemeClr val="bg1"/>
                </a:solidFill>
              </a:rPr>
              <a:t>: Tom </a:t>
            </a:r>
            <a:r>
              <a:rPr lang="sv-SE" altLang="en-US" dirty="0" err="1">
                <a:solidFill>
                  <a:schemeClr val="bg1"/>
                </a:solidFill>
              </a:rPr>
              <a:t>Joye</a:t>
            </a:r>
            <a:endParaRPr lang="en-GB" altLang="en-US" dirty="0">
              <a:solidFill>
                <a:schemeClr val="bg1"/>
              </a:solidFill>
            </a:endParaRPr>
          </a:p>
        </p:txBody>
      </p:sp>
    </p:spTree>
    <p:extLst>
      <p:ext uri="{BB962C8B-B14F-4D97-AF65-F5344CB8AC3E}">
        <p14:creationId xmlns:p14="http://schemas.microsoft.com/office/powerpoint/2010/main" val="418047674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5229200"/>
            <a:ext cx="8229600" cy="1143000"/>
          </a:xfrm>
        </p:spPr>
        <p:txBody>
          <a:bodyPr>
            <a:noAutofit/>
          </a:bodyPr>
          <a:lstStyle/>
          <a:p>
            <a:r>
              <a:rPr lang="en-GB" sz="2800" dirty="0" err="1" smtClean="0"/>
              <a:t>Marpod</a:t>
            </a:r>
            <a:r>
              <a:rPr lang="en-GB" sz="2800" dirty="0" smtClean="0"/>
              <a:t>, </a:t>
            </a:r>
            <a:r>
              <a:rPr lang="en-GB" sz="2800" dirty="0" err="1" smtClean="0"/>
              <a:t>Rumanía</a:t>
            </a:r>
            <a:r>
              <a:rPr lang="en-GB" sz="2800" dirty="0" smtClean="0"/>
              <a:t>: Carpe en </a:t>
            </a:r>
            <a:r>
              <a:rPr lang="en-GB" sz="2800" dirty="0" err="1" smtClean="0"/>
              <a:t>una</a:t>
            </a:r>
            <a:r>
              <a:rPr lang="en-GB" sz="2800" dirty="0" smtClean="0"/>
              <a:t> </a:t>
            </a:r>
            <a:r>
              <a:rPr lang="en-GB" sz="2800" dirty="0" err="1" smtClean="0"/>
              <a:t>zona</a:t>
            </a:r>
            <a:r>
              <a:rPr lang="en-GB" sz="2800" dirty="0" smtClean="0"/>
              <a:t> </a:t>
            </a:r>
            <a:r>
              <a:rPr lang="en-GB" sz="2800" dirty="0" err="1" smtClean="0"/>
              <a:t>pastada</a:t>
            </a:r>
            <a:r>
              <a:rPr lang="en-GB" sz="2800" dirty="0" smtClean="0"/>
              <a:t> </a:t>
            </a:r>
            <a:r>
              <a:rPr lang="en-GB" sz="2800" dirty="0" err="1" smtClean="0"/>
              <a:t>por</a:t>
            </a:r>
            <a:r>
              <a:rPr lang="en-GB" sz="2800" dirty="0" smtClean="0"/>
              <a:t> </a:t>
            </a:r>
            <a:r>
              <a:rPr lang="en-GB" sz="2800" dirty="0" err="1" smtClean="0"/>
              <a:t>ovejas</a:t>
            </a:r>
            <a:r>
              <a:rPr lang="en-GB" sz="2800" dirty="0" smtClean="0"/>
              <a:t>. </a:t>
            </a:r>
            <a:endParaRPr lang="en-GB" sz="2800" dirty="0"/>
          </a:p>
        </p:txBody>
      </p:sp>
      <p:pic>
        <p:nvPicPr>
          <p:cNvPr id="5122" name="Picture 2" descr="C:\Users\Helen\Photographs\Trees\VETree\Romania Oct 2013\15 Marpod wood pasture with oaks (24).JPG"/>
          <p:cNvPicPr>
            <a:picLocks noGrp="1" noChangeAspect="1" noChangeArrowheads="1"/>
          </p:cNvPicPr>
          <p:nvPr>
            <p:ph sz="half" idx="1"/>
          </p:nvPr>
        </p:nvPicPr>
        <p:blipFill>
          <a:blip r:embed="rId3" cstate="print"/>
          <a:srcRect/>
          <a:stretch>
            <a:fillRect/>
          </a:stretch>
        </p:blipFill>
        <p:spPr bwMode="auto">
          <a:xfrm>
            <a:off x="467544" y="1700808"/>
            <a:ext cx="4038600" cy="3028950"/>
          </a:xfrm>
          <a:prstGeom prst="rect">
            <a:avLst/>
          </a:prstGeom>
          <a:noFill/>
        </p:spPr>
      </p:pic>
      <p:pic>
        <p:nvPicPr>
          <p:cNvPr id="5123" name="Picture 3" descr="C:\Users\Helen\Photographs\Trees\VETree\Romania Oct 2013\15 Marpod wood pasture with oaks (17).JPG"/>
          <p:cNvPicPr>
            <a:picLocks noGrp="1" noChangeAspect="1" noChangeArrowheads="1"/>
          </p:cNvPicPr>
          <p:nvPr>
            <p:ph sz="half" idx="2"/>
          </p:nvPr>
        </p:nvPicPr>
        <p:blipFill>
          <a:blip r:embed="rId4" cstate="print"/>
          <a:srcRect/>
          <a:stretch>
            <a:fillRect/>
          </a:stretch>
        </p:blipFill>
        <p:spPr bwMode="auto">
          <a:xfrm>
            <a:off x="4644008" y="1772816"/>
            <a:ext cx="4038600" cy="3028950"/>
          </a:xfrm>
          <a:prstGeom prst="rect">
            <a:avLst/>
          </a:prstGeom>
          <a:noFill/>
        </p:spPr>
      </p:pic>
      <p:sp>
        <p:nvSpPr>
          <p:cNvPr id="5" name="TextBox 4"/>
          <p:cNvSpPr txBox="1">
            <a:spLocks noChangeArrowheads="1"/>
          </p:cNvSpPr>
          <p:nvPr/>
        </p:nvSpPr>
        <p:spPr bwMode="auto">
          <a:xfrm>
            <a:off x="1187624" y="5024040"/>
            <a:ext cx="3024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a:solidFill>
                  <a:schemeClr val="bg1"/>
                </a:solidFill>
              </a:rPr>
              <a:t>Photos: Helen Read</a:t>
            </a:r>
            <a:endParaRPr lang="en-GB" altLang="en-US" dirty="0">
              <a:solidFill>
                <a:schemeClr val="bg1"/>
              </a:solidFill>
            </a:endParaRPr>
          </a:p>
        </p:txBody>
      </p:sp>
      <p:sp>
        <p:nvSpPr>
          <p:cNvPr id="6" name="TextBox 5"/>
          <p:cNvSpPr txBox="1"/>
          <p:nvPr/>
        </p:nvSpPr>
        <p:spPr>
          <a:xfrm>
            <a:off x="3131840" y="476672"/>
            <a:ext cx="2808312" cy="769441"/>
          </a:xfrm>
          <a:prstGeom prst="rect">
            <a:avLst/>
          </a:prstGeom>
          <a:noFill/>
        </p:spPr>
        <p:txBody>
          <a:bodyPr wrap="square" rtlCol="0">
            <a:spAutoFit/>
          </a:bodyPr>
          <a:lstStyle/>
          <a:p>
            <a:r>
              <a:rPr lang="en-GB" sz="4400" dirty="0" err="1" smtClean="0"/>
              <a:t>Árbol</a:t>
            </a:r>
            <a:r>
              <a:rPr lang="en-GB" sz="4400" dirty="0" smtClean="0"/>
              <a:t> 15</a:t>
            </a:r>
            <a:endParaRPr lang="en-GB" sz="4400" dirty="0"/>
          </a:p>
        </p:txBody>
      </p:sp>
    </p:spTree>
    <p:extLst>
      <p:ext uri="{BB962C8B-B14F-4D97-AF65-F5344CB8AC3E}">
        <p14:creationId xmlns:p14="http://schemas.microsoft.com/office/powerpoint/2010/main" val="139050514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3" name="Picture 3" descr="C:\Users\Helen\Photographs\To be catalogued and stored C and ex HD\Spain June 2013\CIMG2366.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2413" y="0"/>
            <a:ext cx="5724526" cy="429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4210" name="Title 1"/>
          <p:cNvSpPr>
            <a:spLocks noGrp="1"/>
          </p:cNvSpPr>
          <p:nvPr>
            <p:ph type="title"/>
          </p:nvPr>
        </p:nvSpPr>
        <p:spPr>
          <a:xfrm>
            <a:off x="-323850" y="4508500"/>
            <a:ext cx="3454400" cy="708025"/>
          </a:xfrm>
        </p:spPr>
        <p:txBody>
          <a:bodyPr>
            <a:normAutofit fontScale="90000"/>
          </a:bodyPr>
          <a:lstStyle/>
          <a:p>
            <a:pPr eaLnBrk="1" hangingPunct="1"/>
            <a:r>
              <a:rPr lang="en-GB" altLang="en-US" dirty="0" err="1" smtClean="0"/>
              <a:t>Árbol</a:t>
            </a:r>
            <a:r>
              <a:rPr lang="en-GB" altLang="en-US" dirty="0" smtClean="0"/>
              <a:t> 16</a:t>
            </a:r>
          </a:p>
        </p:txBody>
      </p:sp>
      <p:sp>
        <p:nvSpPr>
          <p:cNvPr id="94211" name="Text Placeholder 2"/>
          <p:cNvSpPr>
            <a:spLocks noGrp="1"/>
          </p:cNvSpPr>
          <p:nvPr>
            <p:ph type="body" sz="half" idx="1"/>
          </p:nvPr>
        </p:nvSpPr>
        <p:spPr>
          <a:xfrm>
            <a:off x="23813" y="5251450"/>
            <a:ext cx="3467100" cy="1582738"/>
          </a:xfrm>
        </p:spPr>
        <p:txBody>
          <a:bodyPr>
            <a:normAutofit fontScale="92500" lnSpcReduction="20000"/>
          </a:bodyPr>
          <a:lstStyle/>
          <a:p>
            <a:pPr indent="0" eaLnBrk="1" hangingPunct="1">
              <a:buNone/>
            </a:pPr>
            <a:r>
              <a:rPr lang="en-GB" altLang="en-US" dirty="0" err="1" smtClean="0"/>
              <a:t>Haya</a:t>
            </a:r>
            <a:r>
              <a:rPr lang="en-GB" altLang="en-US" dirty="0" smtClean="0"/>
              <a:t> </a:t>
            </a:r>
            <a:r>
              <a:rPr lang="en-GB" altLang="en-US" dirty="0" err="1" smtClean="0"/>
              <a:t>que</a:t>
            </a:r>
            <a:r>
              <a:rPr lang="en-GB" altLang="en-US" dirty="0" smtClean="0"/>
              <a:t> se </a:t>
            </a:r>
            <a:r>
              <a:rPr lang="en-GB" altLang="en-US" dirty="0" err="1" smtClean="0"/>
              <a:t>dejó</a:t>
            </a:r>
            <a:r>
              <a:rPr lang="en-GB" altLang="en-US" dirty="0" smtClean="0"/>
              <a:t> de </a:t>
            </a:r>
            <a:r>
              <a:rPr lang="en-GB" altLang="en-US" dirty="0" err="1" smtClean="0"/>
              <a:t>trasmochar</a:t>
            </a:r>
            <a:r>
              <a:rPr lang="en-GB" altLang="en-US" dirty="0" smtClean="0"/>
              <a:t> </a:t>
            </a:r>
            <a:r>
              <a:rPr lang="en-GB" altLang="en-US" dirty="0" err="1" smtClean="0"/>
              <a:t>hace</a:t>
            </a:r>
            <a:r>
              <a:rPr lang="en-GB" altLang="en-US" dirty="0" smtClean="0"/>
              <a:t> </a:t>
            </a:r>
            <a:r>
              <a:rPr lang="en-GB" altLang="en-US" dirty="0" err="1" smtClean="0"/>
              <a:t>tiempo</a:t>
            </a:r>
            <a:r>
              <a:rPr lang="en-GB" altLang="en-US" dirty="0"/>
              <a:t> </a:t>
            </a:r>
            <a:r>
              <a:rPr lang="en-GB" altLang="en-US" dirty="0" smtClean="0"/>
              <a:t>en Navarra, </a:t>
            </a:r>
            <a:r>
              <a:rPr lang="en-GB" altLang="en-US" dirty="0" err="1" smtClean="0"/>
              <a:t>España</a:t>
            </a:r>
            <a:r>
              <a:rPr lang="en-GB" altLang="en-US" dirty="0" smtClean="0"/>
              <a:t>. </a:t>
            </a:r>
          </a:p>
        </p:txBody>
      </p:sp>
      <p:pic>
        <p:nvPicPr>
          <p:cNvPr id="94212" name="Picture 5" descr="C:\Users\Helen\Photographs\To be catalogued and stored C and ex HD\Spain June 2013\CIMG2362.JPG"/>
          <p:cNvPicPr>
            <a:picLocks noGrp="1" noChangeAspect="1" noChangeArrowheads="1"/>
          </p:cNvPicPr>
          <p:nvPr>
            <p:ph sz="quarter" idx="2"/>
          </p:nvPr>
        </p:nvPicPr>
        <p:blipFill>
          <a:blip r:embed="rId4" cstate="print">
            <a:extLst>
              <a:ext uri="{28A0092B-C50C-407E-A947-70E740481C1C}">
                <a14:useLocalDpi xmlns:a14="http://schemas.microsoft.com/office/drawing/2010/main" val="0"/>
              </a:ext>
            </a:extLst>
          </a:blip>
          <a:stretch>
            <a:fillRect/>
          </a:stretch>
        </p:blipFill>
        <p:spPr>
          <a:xfrm>
            <a:off x="4929569" y="3240088"/>
            <a:ext cx="4821590" cy="3617912"/>
          </a:xfrm>
          <a:noFill/>
        </p:spPr>
      </p:pic>
      <p:pic>
        <p:nvPicPr>
          <p:cNvPr id="94214" name="Picture 2" descr="C:\Users\Helen\Photographs\To be catalogued and stored C and ex HD\Spain June 2013\CIMG2365.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932363" y="0"/>
            <a:ext cx="4321175" cy="324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4215" name="TextBox 6"/>
          <p:cNvSpPr txBox="1">
            <a:spLocks noChangeArrowheads="1"/>
          </p:cNvSpPr>
          <p:nvPr/>
        </p:nvSpPr>
        <p:spPr bwMode="auto">
          <a:xfrm>
            <a:off x="179388" y="476250"/>
            <a:ext cx="30241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en-US" sz="1800" dirty="0">
                <a:solidFill>
                  <a:schemeClr val="bg1"/>
                </a:solidFill>
                <a:latin typeface="Arial" charset="0"/>
              </a:rPr>
              <a:t>F</a:t>
            </a:r>
            <a:r>
              <a:rPr lang="sv-SE" altLang="en-US" sz="1800" dirty="0" smtClean="0">
                <a:solidFill>
                  <a:schemeClr val="bg1"/>
                </a:solidFill>
                <a:latin typeface="Arial" charset="0"/>
              </a:rPr>
              <a:t>otos</a:t>
            </a:r>
            <a:r>
              <a:rPr lang="sv-SE" altLang="en-US" sz="1800" dirty="0">
                <a:solidFill>
                  <a:schemeClr val="bg1"/>
                </a:solidFill>
                <a:latin typeface="Arial" charset="0"/>
              </a:rPr>
              <a:t>: Helen Read</a:t>
            </a:r>
            <a:endParaRPr lang="en-GB" altLang="en-US" sz="1800" dirty="0">
              <a:solidFill>
                <a:schemeClr val="bg1"/>
              </a:solidFill>
              <a:latin typeface="Arial" charset="0"/>
            </a:endParaRPr>
          </a:p>
        </p:txBody>
      </p:sp>
    </p:spTree>
    <p:extLst>
      <p:ext uri="{BB962C8B-B14F-4D97-AF65-F5344CB8AC3E}">
        <p14:creationId xmlns:p14="http://schemas.microsoft.com/office/powerpoint/2010/main" val="304541175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v-SE" dirty="0" smtClean="0"/>
              <a:t>                                </a:t>
            </a:r>
            <a:r>
              <a:rPr lang="sv-SE" dirty="0" err="1" smtClean="0"/>
              <a:t>Árbol</a:t>
            </a:r>
            <a:r>
              <a:rPr lang="sv-SE" dirty="0" smtClean="0"/>
              <a:t> 17</a:t>
            </a:r>
            <a:endParaRPr lang="en-GB" dirty="0"/>
          </a:p>
        </p:txBody>
      </p:sp>
      <p:pic>
        <p:nvPicPr>
          <p:cNvPr id="8" name="Content Placeholder 7"/>
          <p:cNvPicPr>
            <a:picLocks noGrp="1" noChangeAspect="1"/>
          </p:cNvPicPr>
          <p:nvPr>
            <p:ph sz="half" idx="1"/>
          </p:nvPr>
        </p:nvPicPr>
        <p:blipFill>
          <a:blip r:embed="rId3" cstate="print">
            <a:extLst>
              <a:ext uri="{28A0092B-C50C-407E-A947-70E740481C1C}">
                <a14:useLocalDpi xmlns:a14="http://schemas.microsoft.com/office/drawing/2010/main" val="0"/>
              </a:ext>
            </a:extLst>
          </a:blip>
          <a:stretch>
            <a:fillRect/>
          </a:stretch>
        </p:blipFill>
        <p:spPr>
          <a:xfrm>
            <a:off x="0" y="0"/>
            <a:ext cx="4646807" cy="6996317"/>
          </a:xfrm>
        </p:spPr>
      </p:pic>
      <p:sp>
        <p:nvSpPr>
          <p:cNvPr id="7" name="Content Placeholder 6"/>
          <p:cNvSpPr>
            <a:spLocks noGrp="1"/>
          </p:cNvSpPr>
          <p:nvPr>
            <p:ph sz="half" idx="2"/>
          </p:nvPr>
        </p:nvSpPr>
        <p:spPr>
          <a:xfrm>
            <a:off x="5082317" y="1700808"/>
            <a:ext cx="4038600" cy="4525963"/>
          </a:xfrm>
        </p:spPr>
        <p:txBody>
          <a:bodyPr>
            <a:normAutofit/>
          </a:bodyPr>
          <a:lstStyle/>
          <a:p>
            <a:r>
              <a:rPr lang="sv-SE" dirty="0" err="1" smtClean="0"/>
              <a:t>Roble</a:t>
            </a:r>
            <a:r>
              <a:rPr lang="sv-SE" dirty="0" smtClean="0"/>
              <a:t> </a:t>
            </a:r>
            <a:r>
              <a:rPr lang="sv-SE" dirty="0" err="1" smtClean="0"/>
              <a:t>muy</a:t>
            </a:r>
            <a:r>
              <a:rPr lang="sv-SE" dirty="0" smtClean="0"/>
              <a:t> </a:t>
            </a:r>
            <a:r>
              <a:rPr lang="sv-SE" dirty="0" err="1" smtClean="0"/>
              <a:t>viejo</a:t>
            </a:r>
            <a:r>
              <a:rPr lang="sv-SE" dirty="0" smtClean="0"/>
              <a:t>, se </a:t>
            </a:r>
            <a:r>
              <a:rPr lang="sv-SE" dirty="0" err="1" smtClean="0"/>
              <a:t>piensa</a:t>
            </a:r>
            <a:r>
              <a:rPr lang="sv-SE" dirty="0" smtClean="0"/>
              <a:t> </a:t>
            </a:r>
            <a:r>
              <a:rPr lang="sv-SE" dirty="0" err="1" smtClean="0"/>
              <a:t>que</a:t>
            </a:r>
            <a:r>
              <a:rPr lang="sv-SE" dirty="0" smtClean="0"/>
              <a:t> en el </a:t>
            </a:r>
            <a:r>
              <a:rPr lang="sv-SE" dirty="0" err="1" smtClean="0"/>
              <a:t>entorno</a:t>
            </a:r>
            <a:r>
              <a:rPr lang="sv-SE" dirty="0" smtClean="0"/>
              <a:t> de los 800 </a:t>
            </a:r>
            <a:r>
              <a:rPr lang="sv-SE" dirty="0" err="1" smtClean="0"/>
              <a:t>años</a:t>
            </a:r>
            <a:r>
              <a:rPr lang="sv-SE" dirty="0" smtClean="0"/>
              <a:t>, al borde de </a:t>
            </a:r>
            <a:r>
              <a:rPr lang="sv-SE" dirty="0" err="1" smtClean="0"/>
              <a:t>un</a:t>
            </a:r>
            <a:r>
              <a:rPr lang="sv-SE" dirty="0" smtClean="0"/>
              <a:t> </a:t>
            </a:r>
            <a:r>
              <a:rPr lang="sv-SE" dirty="0" err="1" smtClean="0"/>
              <a:t>campo</a:t>
            </a:r>
            <a:r>
              <a:rPr lang="sv-SE" dirty="0" smtClean="0"/>
              <a:t> de </a:t>
            </a:r>
            <a:r>
              <a:rPr lang="sv-SE" dirty="0" err="1" smtClean="0"/>
              <a:t>labor</a:t>
            </a:r>
            <a:r>
              <a:rPr lang="sv-SE" dirty="0" smtClean="0"/>
              <a:t> por </a:t>
            </a:r>
            <a:r>
              <a:rPr lang="sv-SE" dirty="0" err="1" smtClean="0"/>
              <a:t>un</a:t>
            </a:r>
            <a:r>
              <a:rPr lang="sv-SE" dirty="0" smtClean="0"/>
              <a:t> </a:t>
            </a:r>
            <a:r>
              <a:rPr lang="sv-SE" dirty="0" err="1" smtClean="0"/>
              <a:t>lado</a:t>
            </a:r>
            <a:r>
              <a:rPr lang="sv-SE" dirty="0" smtClean="0"/>
              <a:t> y al borde de </a:t>
            </a:r>
            <a:r>
              <a:rPr lang="sv-SE" dirty="0" err="1" smtClean="0"/>
              <a:t>un</a:t>
            </a:r>
            <a:r>
              <a:rPr lang="sv-SE" dirty="0" smtClean="0"/>
              <a:t> </a:t>
            </a:r>
            <a:r>
              <a:rPr lang="sv-SE" dirty="0" err="1" smtClean="0"/>
              <a:t>camino</a:t>
            </a:r>
            <a:r>
              <a:rPr lang="sv-SE" dirty="0" smtClean="0"/>
              <a:t> por el otro. </a:t>
            </a:r>
          </a:p>
          <a:p>
            <a:r>
              <a:rPr lang="sv-SE" i="1" dirty="0" err="1" smtClean="0"/>
              <a:t>Trogareds</a:t>
            </a:r>
            <a:r>
              <a:rPr lang="sv-SE" i="1" dirty="0" smtClean="0"/>
              <a:t> </a:t>
            </a:r>
            <a:r>
              <a:rPr lang="sv-SE" i="1" dirty="0" err="1" smtClean="0"/>
              <a:t>Oak</a:t>
            </a:r>
            <a:endParaRPr lang="en-GB" i="1" dirty="0"/>
          </a:p>
        </p:txBody>
      </p:sp>
    </p:spTree>
    <p:extLst>
      <p:ext uri="{BB962C8B-B14F-4D97-AF65-F5344CB8AC3E}">
        <p14:creationId xmlns:p14="http://schemas.microsoft.com/office/powerpoint/2010/main" val="308265331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5" name="Content Placeholder 4"/>
          <p:cNvPicPr>
            <a:picLocks noGrp="1" noChangeAspect="1"/>
          </p:cNvPicPr>
          <p:nvPr>
            <p:ph sz="half" idx="1"/>
          </p:nvPr>
        </p:nvPicPr>
        <p:blipFill>
          <a:blip r:embed="rId3" cstate="print">
            <a:extLst>
              <a:ext uri="{28A0092B-C50C-407E-A947-70E740481C1C}">
                <a14:useLocalDpi xmlns:a14="http://schemas.microsoft.com/office/drawing/2010/main" val="0"/>
              </a:ext>
            </a:extLst>
          </a:blip>
          <a:stretch>
            <a:fillRect/>
          </a:stretch>
        </p:blipFill>
        <p:spPr>
          <a:xfrm>
            <a:off x="457200" y="2521882"/>
            <a:ext cx="4038600" cy="2682599"/>
          </a:xfrm>
        </p:spPr>
      </p:pic>
      <p:pic>
        <p:nvPicPr>
          <p:cNvPr id="6" name="Content Placeholder 5"/>
          <p:cNvPicPr>
            <a:picLocks noGrp="1" noChangeAspect="1"/>
          </p:cNvPicPr>
          <p:nvPr>
            <p:ph sz="half" idx="2"/>
          </p:nvPr>
        </p:nvPicPr>
        <p:blipFill>
          <a:blip r:embed="rId4" cstate="print">
            <a:extLst>
              <a:ext uri="{28A0092B-C50C-407E-A947-70E740481C1C}">
                <a14:useLocalDpi xmlns:a14="http://schemas.microsoft.com/office/drawing/2010/main" val="0"/>
              </a:ext>
            </a:extLst>
          </a:blip>
          <a:stretch>
            <a:fillRect/>
          </a:stretch>
        </p:blipFill>
        <p:spPr>
          <a:xfrm>
            <a:off x="4566313" y="29328"/>
            <a:ext cx="4572000" cy="3036626"/>
          </a:xfr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259" y="0"/>
            <a:ext cx="4554940" cy="6858000"/>
          </a:xfrm>
          <a:prstGeom prst="rect">
            <a:avLst/>
          </a:prstGeom>
        </p:spPr>
      </p:pic>
      <p:sp>
        <p:nvSpPr>
          <p:cNvPr id="8" name="TextBox 7"/>
          <p:cNvSpPr txBox="1"/>
          <p:nvPr/>
        </p:nvSpPr>
        <p:spPr>
          <a:xfrm>
            <a:off x="4644008" y="5733256"/>
            <a:ext cx="4499992" cy="954107"/>
          </a:xfrm>
          <a:prstGeom prst="rect">
            <a:avLst/>
          </a:prstGeom>
          <a:noFill/>
        </p:spPr>
        <p:txBody>
          <a:bodyPr wrap="square" rtlCol="0">
            <a:spAutoFit/>
          </a:bodyPr>
          <a:lstStyle/>
          <a:p>
            <a:r>
              <a:rPr lang="sv-SE" sz="2800" dirty="0" err="1" smtClean="0"/>
              <a:t>Árbol</a:t>
            </a:r>
            <a:r>
              <a:rPr lang="sv-SE" sz="2800" dirty="0" smtClean="0"/>
              <a:t> 18 – </a:t>
            </a:r>
            <a:r>
              <a:rPr lang="sv-SE" sz="2800" dirty="0" err="1" smtClean="0"/>
              <a:t>roble</a:t>
            </a:r>
            <a:r>
              <a:rPr lang="sv-SE" sz="2800" dirty="0" smtClean="0"/>
              <a:t> </a:t>
            </a:r>
            <a:r>
              <a:rPr lang="sv-SE" sz="2800" dirty="0" err="1" smtClean="0"/>
              <a:t>con</a:t>
            </a:r>
            <a:r>
              <a:rPr lang="sv-SE" sz="2800" dirty="0" smtClean="0"/>
              <a:t> </a:t>
            </a:r>
            <a:r>
              <a:rPr lang="sv-SE" sz="2800" dirty="0" err="1" smtClean="0"/>
              <a:t>rodadas</a:t>
            </a:r>
            <a:r>
              <a:rPr lang="sv-SE" sz="2800" dirty="0" smtClean="0"/>
              <a:t> </a:t>
            </a:r>
            <a:r>
              <a:rPr lang="sv-SE" sz="2800" dirty="0" err="1" smtClean="0"/>
              <a:t>profundas</a:t>
            </a:r>
            <a:r>
              <a:rPr lang="sv-SE" sz="2800" dirty="0" smtClean="0"/>
              <a:t> a </a:t>
            </a:r>
            <a:r>
              <a:rPr lang="sv-SE" sz="2800" dirty="0" err="1" smtClean="0"/>
              <a:t>su</a:t>
            </a:r>
            <a:r>
              <a:rPr lang="sv-SE" sz="2800" dirty="0" smtClean="0"/>
              <a:t> </a:t>
            </a:r>
            <a:r>
              <a:rPr lang="sv-SE" sz="2800" dirty="0" err="1" smtClean="0"/>
              <a:t>alrededor</a:t>
            </a:r>
            <a:r>
              <a:rPr lang="sv-SE" sz="2800" dirty="0" smtClean="0"/>
              <a:t>. </a:t>
            </a:r>
            <a:endParaRPr lang="en-GB" sz="2800" dirty="0"/>
          </a:p>
        </p:txBody>
      </p:sp>
    </p:spTree>
    <p:extLst>
      <p:ext uri="{BB962C8B-B14F-4D97-AF65-F5344CB8AC3E}">
        <p14:creationId xmlns:p14="http://schemas.microsoft.com/office/powerpoint/2010/main" val="212025772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4048" y="274638"/>
            <a:ext cx="3682752" cy="1143000"/>
          </a:xfrm>
        </p:spPr>
        <p:txBody>
          <a:bodyPr/>
          <a:lstStyle/>
          <a:p>
            <a:r>
              <a:rPr lang="en-GB" dirty="0" err="1" smtClean="0"/>
              <a:t>Árbol</a:t>
            </a:r>
            <a:r>
              <a:rPr lang="en-GB" dirty="0" smtClean="0"/>
              <a:t> 19</a:t>
            </a:r>
            <a:endParaRPr lang="en-GB" dirty="0"/>
          </a:p>
        </p:txBody>
      </p:sp>
      <p:pic>
        <p:nvPicPr>
          <p:cNvPr id="5" name="Content Placeholder 4"/>
          <p:cNvPicPr>
            <a:picLocks noGrp="1" noChangeAspect="1"/>
          </p:cNvPicPr>
          <p:nvPr>
            <p:ph sz="half" idx="1"/>
          </p:nvPr>
        </p:nvPicPr>
        <p:blipFill>
          <a:blip r:embed="rId3" cstate="print">
            <a:extLst>
              <a:ext uri="{28A0092B-C50C-407E-A947-70E740481C1C}">
                <a14:useLocalDpi xmlns:a14="http://schemas.microsoft.com/office/drawing/2010/main" val="0"/>
              </a:ext>
            </a:extLst>
          </a:blip>
          <a:stretch>
            <a:fillRect/>
          </a:stretch>
        </p:blipFill>
        <p:spPr>
          <a:xfrm>
            <a:off x="28310" y="0"/>
            <a:ext cx="4788023" cy="7208934"/>
          </a:xfrm>
        </p:spPr>
      </p:pic>
      <p:sp>
        <p:nvSpPr>
          <p:cNvPr id="4" name="Content Placeholder 3"/>
          <p:cNvSpPr>
            <a:spLocks noGrp="1"/>
          </p:cNvSpPr>
          <p:nvPr>
            <p:ph sz="half" idx="2"/>
          </p:nvPr>
        </p:nvSpPr>
        <p:spPr/>
        <p:txBody>
          <a:bodyPr/>
          <a:lstStyle/>
          <a:p>
            <a:r>
              <a:rPr lang="sv-SE" dirty="0" err="1" smtClean="0"/>
              <a:t>Trasmocho</a:t>
            </a:r>
            <a:r>
              <a:rPr lang="sv-SE" dirty="0" smtClean="0"/>
              <a:t> </a:t>
            </a:r>
            <a:r>
              <a:rPr lang="sv-SE" dirty="0" err="1" smtClean="0"/>
              <a:t>viejo</a:t>
            </a:r>
            <a:r>
              <a:rPr lang="sv-SE" dirty="0" smtClean="0"/>
              <a:t> </a:t>
            </a:r>
            <a:r>
              <a:rPr lang="sv-SE" dirty="0" err="1" smtClean="0"/>
              <a:t>con</a:t>
            </a:r>
            <a:r>
              <a:rPr lang="sv-SE" dirty="0" smtClean="0"/>
              <a:t> los </a:t>
            </a:r>
            <a:r>
              <a:rPr lang="sv-SE" dirty="0" err="1" smtClean="0"/>
              <a:t>primeros</a:t>
            </a:r>
            <a:r>
              <a:rPr lang="sv-SE" dirty="0" smtClean="0"/>
              <a:t> </a:t>
            </a:r>
            <a:r>
              <a:rPr lang="sv-SE" dirty="0" err="1" smtClean="0"/>
              <a:t>signos</a:t>
            </a:r>
            <a:r>
              <a:rPr lang="sv-SE" dirty="0" smtClean="0"/>
              <a:t> de </a:t>
            </a:r>
            <a:r>
              <a:rPr lang="sv-SE" dirty="0" err="1" smtClean="0"/>
              <a:t>acronecrosis</a:t>
            </a:r>
            <a:r>
              <a:rPr lang="sv-SE" dirty="0" smtClean="0"/>
              <a:t> del </a:t>
            </a:r>
            <a:r>
              <a:rPr lang="sv-SE" dirty="0" err="1" smtClean="0"/>
              <a:t>fresno</a:t>
            </a:r>
            <a:r>
              <a:rPr lang="sv-SE" dirty="0" smtClean="0"/>
              <a:t> (</a:t>
            </a:r>
            <a:r>
              <a:rPr lang="sv-SE" i="1" dirty="0" err="1" smtClean="0"/>
              <a:t>Chalara</a:t>
            </a:r>
            <a:r>
              <a:rPr lang="sv-SE" i="1" dirty="0" smtClean="0"/>
              <a:t> </a:t>
            </a:r>
            <a:r>
              <a:rPr lang="sv-SE" i="1" dirty="0" err="1" smtClean="0"/>
              <a:t>fraxinea</a:t>
            </a:r>
            <a:r>
              <a:rPr lang="sv-SE" dirty="0" smtClean="0"/>
              <a:t>). </a:t>
            </a:r>
            <a:endParaRPr lang="en-GB" dirty="0"/>
          </a:p>
        </p:txBody>
      </p:sp>
    </p:spTree>
    <p:extLst>
      <p:ext uri="{BB962C8B-B14F-4D97-AF65-F5344CB8AC3E}">
        <p14:creationId xmlns:p14="http://schemas.microsoft.com/office/powerpoint/2010/main" val="223200896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v-SE" dirty="0" err="1" smtClean="0"/>
              <a:t>Árbol</a:t>
            </a:r>
            <a:r>
              <a:rPr lang="sv-SE" dirty="0" smtClean="0"/>
              <a:t> 20 – </a:t>
            </a:r>
            <a:r>
              <a:rPr lang="sv-SE" dirty="0" err="1" smtClean="0"/>
              <a:t>Viejo</a:t>
            </a:r>
            <a:r>
              <a:rPr lang="sv-SE" dirty="0" smtClean="0"/>
              <a:t> </a:t>
            </a:r>
            <a:r>
              <a:rPr lang="sv-SE" dirty="0" err="1" smtClean="0"/>
              <a:t>tilo</a:t>
            </a:r>
            <a:r>
              <a:rPr lang="sv-SE" dirty="0" smtClean="0"/>
              <a:t> </a:t>
            </a:r>
            <a:r>
              <a:rPr lang="sv-SE" smtClean="0"/>
              <a:t>trasmocho</a:t>
            </a:r>
            <a:endParaRPr lang="en-GB" dirty="0"/>
          </a:p>
        </p:txBody>
      </p:sp>
      <p:pic>
        <p:nvPicPr>
          <p:cNvPr id="5" name="Content Placeholder 4"/>
          <p:cNvPicPr>
            <a:picLocks noGrp="1" noChangeAspect="1"/>
          </p:cNvPicPr>
          <p:nvPr>
            <p:ph sz="half" idx="1"/>
          </p:nvPr>
        </p:nvPicPr>
        <p:blipFill>
          <a:blip r:embed="rId3" cstate="print">
            <a:extLst>
              <a:ext uri="{28A0092B-C50C-407E-A947-70E740481C1C}">
                <a14:useLocalDpi xmlns:a14="http://schemas.microsoft.com/office/drawing/2010/main" val="0"/>
              </a:ext>
            </a:extLst>
          </a:blip>
          <a:stretch>
            <a:fillRect/>
          </a:stretch>
        </p:blipFill>
        <p:spPr>
          <a:xfrm>
            <a:off x="827584" y="1196752"/>
            <a:ext cx="3651970" cy="5502411"/>
          </a:xfrm>
        </p:spPr>
      </p:pic>
      <p:pic>
        <p:nvPicPr>
          <p:cNvPr id="6" name="Content Placeholder 5"/>
          <p:cNvPicPr>
            <a:picLocks noGrp="1" noChangeAspect="1"/>
          </p:cNvPicPr>
          <p:nvPr>
            <p:ph sz="half" idx="2"/>
          </p:nvPr>
        </p:nvPicPr>
        <p:blipFill>
          <a:blip r:embed="rId4" cstate="print">
            <a:extLst>
              <a:ext uri="{28A0092B-C50C-407E-A947-70E740481C1C}">
                <a14:useLocalDpi xmlns:a14="http://schemas.microsoft.com/office/drawing/2010/main" val="0"/>
              </a:ext>
            </a:extLst>
          </a:blip>
          <a:stretch>
            <a:fillRect/>
          </a:stretch>
        </p:blipFill>
        <p:spPr>
          <a:xfrm>
            <a:off x="4716016" y="1212125"/>
            <a:ext cx="3672408" cy="5529243"/>
          </a:xfrm>
        </p:spPr>
      </p:pic>
    </p:spTree>
    <p:extLst>
      <p:ext uri="{BB962C8B-B14F-4D97-AF65-F5344CB8AC3E}">
        <p14:creationId xmlns:p14="http://schemas.microsoft.com/office/powerpoint/2010/main" val="377456806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v-SE" dirty="0" smtClean="0"/>
              <a:t>                            </a:t>
            </a:r>
            <a:r>
              <a:rPr lang="sv-SE" dirty="0" err="1" smtClean="0"/>
              <a:t>Árbol</a:t>
            </a:r>
            <a:r>
              <a:rPr lang="sv-SE" dirty="0" smtClean="0"/>
              <a:t> 21</a:t>
            </a:r>
            <a:endParaRPr lang="en-GB" dirty="0"/>
          </a:p>
        </p:txBody>
      </p:sp>
      <p:pic>
        <p:nvPicPr>
          <p:cNvPr id="5" name="Content Placeholder 4"/>
          <p:cNvPicPr>
            <a:picLocks noGrp="1" noChangeAspect="1"/>
          </p:cNvPicPr>
          <p:nvPr>
            <p:ph sz="half" idx="1"/>
          </p:nvPr>
        </p:nvPicPr>
        <p:blipFill>
          <a:blip r:embed="rId3" cstate="print">
            <a:extLst>
              <a:ext uri="{28A0092B-C50C-407E-A947-70E740481C1C}">
                <a14:useLocalDpi xmlns:a14="http://schemas.microsoft.com/office/drawing/2010/main" val="0"/>
              </a:ext>
            </a:extLst>
          </a:blip>
          <a:stretch>
            <a:fillRect/>
          </a:stretch>
        </p:blipFill>
        <p:spPr>
          <a:xfrm>
            <a:off x="1" y="0"/>
            <a:ext cx="5011638" cy="7545612"/>
          </a:xfrm>
        </p:spPr>
      </p:pic>
      <p:sp>
        <p:nvSpPr>
          <p:cNvPr id="4" name="Content Placeholder 3"/>
          <p:cNvSpPr>
            <a:spLocks noGrp="1"/>
          </p:cNvSpPr>
          <p:nvPr>
            <p:ph sz="half" idx="2"/>
          </p:nvPr>
        </p:nvSpPr>
        <p:spPr/>
        <p:txBody>
          <a:bodyPr/>
          <a:lstStyle/>
          <a:p>
            <a:r>
              <a:rPr lang="sv-SE" dirty="0" err="1" smtClean="0"/>
              <a:t>Roble</a:t>
            </a:r>
            <a:r>
              <a:rPr lang="sv-SE" dirty="0" smtClean="0"/>
              <a:t> </a:t>
            </a:r>
            <a:r>
              <a:rPr lang="sv-SE" dirty="0" err="1" smtClean="0"/>
              <a:t>viejo</a:t>
            </a:r>
            <a:r>
              <a:rPr lang="sv-SE" dirty="0" smtClean="0"/>
              <a:t> </a:t>
            </a:r>
            <a:r>
              <a:rPr lang="sv-SE" dirty="0" err="1" smtClean="0"/>
              <a:t>rodeado</a:t>
            </a:r>
            <a:r>
              <a:rPr lang="sv-SE" dirty="0" smtClean="0"/>
              <a:t> de </a:t>
            </a:r>
            <a:r>
              <a:rPr lang="sv-SE" dirty="0" err="1" smtClean="0"/>
              <a:t>píceas</a:t>
            </a:r>
            <a:endParaRPr lang="en-GB" dirty="0"/>
          </a:p>
        </p:txBody>
      </p:sp>
    </p:spTree>
    <p:extLst>
      <p:ext uri="{BB962C8B-B14F-4D97-AF65-F5344CB8AC3E}">
        <p14:creationId xmlns:p14="http://schemas.microsoft.com/office/powerpoint/2010/main" val="1820088174"/>
      </p:ext>
    </p:extLst>
  </p:cSld>
  <p:clrMapOvr>
    <a:masterClrMapping/>
  </p:clrMapOvr>
  <p:timing>
    <p:tnLst>
      <p:par>
        <p:cTn id="1" dur="indefinite" restart="never" nodeType="tmRoot"/>
      </p:par>
    </p:tnLst>
  </p:timing>
</p:sld>
</file>

<file path=ppt/theme/theme1.xml><?xml version="1.0" encoding="utf-8"?>
<a:theme xmlns:a="http://schemas.openxmlformats.org/drawingml/2006/main" name="VETree_final">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VETree_final</Template>
  <TotalTime>6216</TotalTime>
  <Words>2298</Words>
  <Application>Microsoft Office PowerPoint</Application>
  <PresentationFormat>Diavoorstelling (4:3)</PresentationFormat>
  <Paragraphs>249</Paragraphs>
  <Slides>23</Slides>
  <Notes>23</Notes>
  <HiddenSlides>0</HiddenSlides>
  <MMClips>0</MMClips>
  <ScaleCrop>false</ScaleCrop>
  <HeadingPairs>
    <vt:vector size="4" baseType="variant">
      <vt:variant>
        <vt:lpstr>Thema</vt:lpstr>
      </vt:variant>
      <vt:variant>
        <vt:i4>1</vt:i4>
      </vt:variant>
      <vt:variant>
        <vt:lpstr>Diatitels</vt:lpstr>
      </vt:variant>
      <vt:variant>
        <vt:i4>23</vt:i4>
      </vt:variant>
    </vt:vector>
  </HeadingPairs>
  <TitlesOfParts>
    <vt:vector size="24" baseType="lpstr">
      <vt:lpstr>VETree_final</vt:lpstr>
      <vt:lpstr>Ejercicio. Gestión de árboles veteranos. </vt:lpstr>
      <vt:lpstr>Árbol 1 Dumbrava, Rumanía: Árbol en un zoo público</vt:lpstr>
      <vt:lpstr>Árbol 2</vt:lpstr>
      <vt:lpstr>Árbol 3</vt:lpstr>
      <vt:lpstr>Árbol 4</vt:lpstr>
      <vt:lpstr>Árbol 5</vt:lpstr>
      <vt:lpstr>Árbol 6</vt:lpstr>
      <vt:lpstr>Breite, Red Natura 2000, Rumanía: Roble rodeado por carpes más jóvenes que ahora le están sobrepasando. </vt:lpstr>
      <vt:lpstr>Breite, Red Natura 2000, Rumanía: Carpes jóvenes creciendo alrededor de un viejo roble. El árbol se encuentra en un pasto arbolado pastado por ovejas.</vt:lpstr>
      <vt:lpstr>Árbol 9 </vt:lpstr>
      <vt:lpstr>Árbol 10 Reserva Natural en el Reino Unido, con acceso público pero bajos niveles de visitantes. La zona no está pastada pero si hay cierta gestión de la hierba, se corta.</vt:lpstr>
      <vt:lpstr>Árbol 11 Rumanía: haya que se ha dejado de trasmochar hace un tiempo, con ramas muy pesadas. </vt:lpstr>
      <vt:lpstr>Árbol 12</vt:lpstr>
      <vt:lpstr>Árbol 12</vt:lpstr>
      <vt:lpstr>Árbol 13 - Bélgica</vt:lpstr>
      <vt:lpstr>Árbol 14 – Belgica</vt:lpstr>
      <vt:lpstr>Marpod, Rumanía: Carpe en una zona pastada por ovejas. </vt:lpstr>
      <vt:lpstr>Árbol 16</vt:lpstr>
      <vt:lpstr>                                Árbol 17</vt:lpstr>
      <vt:lpstr>PowerPoint-presentatie</vt:lpstr>
      <vt:lpstr>Árbol 19</vt:lpstr>
      <vt:lpstr>Árbol 20 – Viejo tilo trasmocho</vt:lpstr>
      <vt:lpstr>                            Árbol 21</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Vikki</dc:creator>
  <cp:lastModifiedBy>Joye, Tom</cp:lastModifiedBy>
  <cp:revision>65</cp:revision>
  <dcterms:created xsi:type="dcterms:W3CDTF">2013-12-20T11:31:32Z</dcterms:created>
  <dcterms:modified xsi:type="dcterms:W3CDTF">2015-01-14T15:23:02Z</dcterms:modified>
</cp:coreProperties>
</file>