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LB0yAkntQ4WPhNbRStWCA==" hashData="uEAwJPwdvTpS8JrS77iOA58DQyg="/>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3" d="100"/>
          <a:sy n="123" d="100"/>
        </p:scale>
        <p:origin x="-120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67B890D-9C34-4059-A3BD-BD5E49717AF8}" type="datetimeFigureOut">
              <a:rPr lang="en-GB" smtClean="0"/>
              <a:t>08/01/2015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3164BF-40E2-4F03-A4F0-9FDD3177BE96}" type="slidenum">
              <a:rPr lang="en-GB" smtClean="0"/>
              <a:t>‹nr.›</a:t>
            </a:fld>
            <a:endParaRPr lang="en-GB"/>
          </a:p>
        </p:txBody>
      </p:sp>
    </p:spTree>
    <p:extLst>
      <p:ext uri="{BB962C8B-B14F-4D97-AF65-F5344CB8AC3E}">
        <p14:creationId xmlns:p14="http://schemas.microsoft.com/office/powerpoint/2010/main" val="3317792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Slide Image Placeholder 1"/>
          <p:cNvSpPr>
            <a:spLocks noGrp="1" noRot="1" noChangeAspect="1" noTextEdit="1"/>
          </p:cNvSpPr>
          <p:nvPr>
            <p:ph type="sldImg"/>
          </p:nvPr>
        </p:nvSpPr>
        <p:spPr>
          <a:ln/>
        </p:spPr>
      </p:sp>
      <p:sp>
        <p:nvSpPr>
          <p:cNvPr id="337923" name="Notes Placeholder 2"/>
          <p:cNvSpPr>
            <a:spLocks noGrp="1"/>
          </p:cNvSpPr>
          <p:nvPr>
            <p:ph type="body" idx="1"/>
          </p:nvPr>
        </p:nvSpPr>
        <p:spPr>
          <a:noFill/>
        </p:spPr>
        <p:txBody>
          <a:bodyPr/>
          <a:lstStyle/>
          <a:p>
            <a:r>
              <a:rPr lang="en-GB" dirty="0" smtClean="0"/>
              <a:t>Areas designated for their architectural or historic interest by Local Authority – the character and appearance of which it is desirable to preserve and enhance</a:t>
            </a:r>
          </a:p>
        </p:txBody>
      </p:sp>
      <p:sp>
        <p:nvSpPr>
          <p:cNvPr id="337924" name="Slide Number Placeholder 3"/>
          <p:cNvSpPr>
            <a:spLocks noGrp="1"/>
          </p:cNvSpPr>
          <p:nvPr>
            <p:ph type="sldNum" sz="quarter" idx="5"/>
          </p:nvPr>
        </p:nvSpPr>
        <p:spPr>
          <a:noFill/>
          <a:ln>
            <a:miter lim="800000"/>
            <a:headEnd/>
            <a:tailEnd/>
          </a:ln>
        </p:spPr>
        <p:txBody>
          <a:bodyPr/>
          <a:lstStyle/>
          <a:p>
            <a:pPr defTabSz="960438"/>
            <a:fld id="{CD5513B2-3019-4094-A164-C25023EF2751}" type="slidenum">
              <a:rPr lang="en-GB" smtClean="0"/>
              <a:pPr defTabSz="960438"/>
              <a:t>4</a:t>
            </a:fld>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Slide Image Placeholder 1"/>
          <p:cNvSpPr>
            <a:spLocks noGrp="1" noRot="1" noChangeAspect="1" noTextEdit="1"/>
          </p:cNvSpPr>
          <p:nvPr>
            <p:ph type="sldImg"/>
          </p:nvPr>
        </p:nvSpPr>
        <p:spPr>
          <a:ln/>
        </p:spPr>
      </p:sp>
      <p:sp>
        <p:nvSpPr>
          <p:cNvPr id="338947" name="Notes Placeholder 2"/>
          <p:cNvSpPr>
            <a:spLocks noGrp="1"/>
          </p:cNvSpPr>
          <p:nvPr>
            <p:ph type="body" idx="1"/>
          </p:nvPr>
        </p:nvSpPr>
        <p:spPr>
          <a:noFill/>
        </p:spPr>
        <p:txBody>
          <a:bodyPr/>
          <a:lstStyle/>
          <a:p>
            <a:r>
              <a:rPr lang="en-GB" dirty="0" smtClean="0"/>
              <a:t>Visitors include invited or </a:t>
            </a:r>
            <a:r>
              <a:rPr lang="en-GB" dirty="0" err="1" smtClean="0"/>
              <a:t>tresspassers</a:t>
            </a:r>
            <a:endParaRPr lang="en-GB" dirty="0" smtClean="0"/>
          </a:p>
          <a:p>
            <a:r>
              <a:rPr lang="en-GB" dirty="0" smtClean="0"/>
              <a:t>Different laws in Scotland  and Northern Ireland</a:t>
            </a:r>
          </a:p>
        </p:txBody>
      </p:sp>
      <p:sp>
        <p:nvSpPr>
          <p:cNvPr id="338948" name="Slide Number Placeholder 3"/>
          <p:cNvSpPr>
            <a:spLocks noGrp="1"/>
          </p:cNvSpPr>
          <p:nvPr>
            <p:ph type="sldNum" sz="quarter" idx="5"/>
          </p:nvPr>
        </p:nvSpPr>
        <p:spPr>
          <a:noFill/>
          <a:ln>
            <a:miter lim="800000"/>
            <a:headEnd/>
            <a:tailEnd/>
          </a:ln>
        </p:spPr>
        <p:txBody>
          <a:bodyPr/>
          <a:lstStyle/>
          <a:p>
            <a:pPr defTabSz="960438"/>
            <a:fld id="{DBC3FFEA-396F-4461-ACF4-84E7EED5CEB9}" type="slidenum">
              <a:rPr lang="en-GB" smtClean="0"/>
              <a:pPr defTabSz="960438"/>
              <a:t>6</a:t>
            </a:fld>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Slide Image Placeholder 1"/>
          <p:cNvSpPr>
            <a:spLocks noGrp="1" noRot="1" noChangeAspect="1" noTextEdit="1"/>
          </p:cNvSpPr>
          <p:nvPr>
            <p:ph type="sldImg"/>
          </p:nvPr>
        </p:nvSpPr>
        <p:spPr>
          <a:ln/>
        </p:spPr>
      </p:sp>
      <p:sp>
        <p:nvSpPr>
          <p:cNvPr id="339971" name="Notes Placeholder 2"/>
          <p:cNvSpPr>
            <a:spLocks noGrp="1"/>
          </p:cNvSpPr>
          <p:nvPr>
            <p:ph type="body" idx="1"/>
          </p:nvPr>
        </p:nvSpPr>
        <p:spPr>
          <a:noFill/>
        </p:spPr>
        <p:txBody>
          <a:bodyPr/>
          <a:lstStyle/>
          <a:p>
            <a:r>
              <a:rPr lang="en-GB" smtClean="0"/>
              <a:t>This second one means undertaking risk assessment of the tree stock</a:t>
            </a:r>
          </a:p>
        </p:txBody>
      </p:sp>
      <p:sp>
        <p:nvSpPr>
          <p:cNvPr id="339972" name="Slide Number Placeholder 3"/>
          <p:cNvSpPr>
            <a:spLocks noGrp="1"/>
          </p:cNvSpPr>
          <p:nvPr>
            <p:ph type="sldNum" sz="quarter" idx="5"/>
          </p:nvPr>
        </p:nvSpPr>
        <p:spPr>
          <a:noFill/>
          <a:ln>
            <a:miter lim="800000"/>
            <a:headEnd/>
            <a:tailEnd/>
          </a:ln>
        </p:spPr>
        <p:txBody>
          <a:bodyPr/>
          <a:lstStyle/>
          <a:p>
            <a:pPr defTabSz="960438"/>
            <a:fld id="{2619DC06-CB15-46EC-B1BC-A81A92B5F928}" type="slidenum">
              <a:rPr lang="en-GB" smtClean="0"/>
              <a:pPr defTabSz="960438"/>
              <a:t>7</a:t>
            </a:fld>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Slide Image Placeholder 1"/>
          <p:cNvSpPr>
            <a:spLocks noGrp="1" noRot="1" noChangeAspect="1" noTextEdit="1"/>
          </p:cNvSpPr>
          <p:nvPr>
            <p:ph type="sldImg"/>
          </p:nvPr>
        </p:nvSpPr>
        <p:spPr>
          <a:ln/>
        </p:spPr>
      </p:sp>
      <p:sp>
        <p:nvSpPr>
          <p:cNvPr id="340995" name="Notes Placeholder 2"/>
          <p:cNvSpPr>
            <a:spLocks noGrp="1"/>
          </p:cNvSpPr>
          <p:nvPr>
            <p:ph type="body" idx="1"/>
          </p:nvPr>
        </p:nvSpPr>
        <p:spPr>
          <a:noFill/>
        </p:spPr>
        <p:txBody>
          <a:bodyPr/>
          <a:lstStyle/>
          <a:p>
            <a:r>
              <a:rPr lang="en-GB" smtClean="0"/>
              <a:t>Felling licence: A licence is not needed for felling less as long as no more than two cubic metres are sold (five cubic metres is roughly equivalent to one large oak tree or 50 thin chestnut coppice trees).  </a:t>
            </a:r>
          </a:p>
          <a:p>
            <a:r>
              <a:rPr lang="en-GB" smtClean="0"/>
              <a:t>Allow up to three months for processing.</a:t>
            </a:r>
          </a:p>
          <a:p>
            <a:endParaRPr lang="en-GB" smtClean="0"/>
          </a:p>
          <a:p>
            <a:r>
              <a:rPr lang="en-GB" smtClean="0"/>
              <a:t>UKWAS UK Woodland Assurance Standard – visible to consumers as FSC certificate.</a:t>
            </a:r>
          </a:p>
          <a:p>
            <a:r>
              <a:rPr lang="en-GB" smtClean="0"/>
              <a:t>Approximately 50% of the UK woodlands are covered.</a:t>
            </a:r>
          </a:p>
          <a:p>
            <a:r>
              <a:rPr lang="en-GB" smtClean="0"/>
              <a:t>Obligation to provide a diversity of standing and fallen deadwood habitats, accumulate deadwood volumes and maintain veteran trees.  Also to manage suitable trees to take the place of existing veterans.</a:t>
            </a:r>
          </a:p>
          <a:p>
            <a:endParaRPr lang="en-GB" smtClean="0"/>
          </a:p>
        </p:txBody>
      </p:sp>
      <p:sp>
        <p:nvSpPr>
          <p:cNvPr id="340996" name="Slide Number Placeholder 3"/>
          <p:cNvSpPr>
            <a:spLocks noGrp="1"/>
          </p:cNvSpPr>
          <p:nvPr>
            <p:ph type="sldNum" sz="quarter" idx="5"/>
          </p:nvPr>
        </p:nvSpPr>
        <p:spPr>
          <a:noFill/>
          <a:ln>
            <a:miter lim="800000"/>
            <a:headEnd/>
            <a:tailEnd/>
          </a:ln>
        </p:spPr>
        <p:txBody>
          <a:bodyPr/>
          <a:lstStyle/>
          <a:p>
            <a:pPr defTabSz="960438"/>
            <a:fld id="{FB408B0C-116F-400C-814A-1FA5743E82A6}" type="slidenum">
              <a:rPr lang="en-GB" smtClean="0"/>
              <a:pPr defTabSz="960438"/>
              <a:t>10</a:t>
            </a:fld>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Slide Image Placeholder 1"/>
          <p:cNvSpPr>
            <a:spLocks noGrp="1" noRot="1" noChangeAspect="1" noTextEdit="1"/>
          </p:cNvSpPr>
          <p:nvPr>
            <p:ph type="sldImg"/>
          </p:nvPr>
        </p:nvSpPr>
        <p:spPr>
          <a:ln/>
        </p:spPr>
      </p:sp>
      <p:sp>
        <p:nvSpPr>
          <p:cNvPr id="342019" name="Notes Placeholder 2"/>
          <p:cNvSpPr>
            <a:spLocks noGrp="1"/>
          </p:cNvSpPr>
          <p:nvPr>
            <p:ph type="body" idx="1"/>
          </p:nvPr>
        </p:nvSpPr>
        <p:spPr>
          <a:noFill/>
        </p:spPr>
        <p:txBody>
          <a:bodyPr/>
          <a:lstStyle/>
          <a:p>
            <a:endParaRPr lang="en-US" smtClean="0"/>
          </a:p>
        </p:txBody>
      </p:sp>
      <p:sp>
        <p:nvSpPr>
          <p:cNvPr id="342020" name="Slide Number Placeholder 3"/>
          <p:cNvSpPr>
            <a:spLocks noGrp="1"/>
          </p:cNvSpPr>
          <p:nvPr>
            <p:ph type="sldNum" sz="quarter" idx="5"/>
          </p:nvPr>
        </p:nvSpPr>
        <p:spPr>
          <a:noFill/>
          <a:ln>
            <a:miter lim="800000"/>
            <a:headEnd/>
            <a:tailEnd/>
          </a:ln>
        </p:spPr>
        <p:txBody>
          <a:bodyPr/>
          <a:lstStyle/>
          <a:p>
            <a:pPr defTabSz="960438"/>
            <a:fld id="{54CADD34-5B0F-49C3-8D40-33509A9941DA}" type="slidenum">
              <a:rPr lang="en-GB" smtClean="0"/>
              <a:pPr defTabSz="960438"/>
              <a:t>11</a:t>
            </a:fld>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Slide Image Placeholder 1"/>
          <p:cNvSpPr>
            <a:spLocks noGrp="1" noRot="1" noChangeAspect="1" noTextEdit="1"/>
          </p:cNvSpPr>
          <p:nvPr>
            <p:ph type="sldImg"/>
          </p:nvPr>
        </p:nvSpPr>
        <p:spPr>
          <a:ln/>
        </p:spPr>
      </p:sp>
      <p:sp>
        <p:nvSpPr>
          <p:cNvPr id="343043" name="Notes Placeholder 2"/>
          <p:cNvSpPr>
            <a:spLocks noGrp="1"/>
          </p:cNvSpPr>
          <p:nvPr>
            <p:ph type="body" idx="1"/>
          </p:nvPr>
        </p:nvSpPr>
        <p:spPr>
          <a:noFill/>
        </p:spPr>
        <p:txBody>
          <a:bodyPr/>
          <a:lstStyle/>
          <a:p>
            <a:r>
              <a:rPr lang="en-GB" smtClean="0"/>
              <a:t>Not helpful for veteran trees!</a:t>
            </a:r>
          </a:p>
        </p:txBody>
      </p:sp>
      <p:sp>
        <p:nvSpPr>
          <p:cNvPr id="343044" name="Slide Number Placeholder 3"/>
          <p:cNvSpPr>
            <a:spLocks noGrp="1"/>
          </p:cNvSpPr>
          <p:nvPr>
            <p:ph type="sldNum" sz="quarter" idx="5"/>
          </p:nvPr>
        </p:nvSpPr>
        <p:spPr>
          <a:noFill/>
          <a:ln>
            <a:miter lim="800000"/>
            <a:headEnd/>
            <a:tailEnd/>
          </a:ln>
        </p:spPr>
        <p:txBody>
          <a:bodyPr/>
          <a:lstStyle/>
          <a:p>
            <a:pPr defTabSz="960438"/>
            <a:fld id="{6B015A6B-9646-41C7-A336-B29749640389}" type="slidenum">
              <a:rPr lang="en-GB" smtClean="0"/>
              <a:pPr defTabSz="960438"/>
              <a:t>12</a:t>
            </a:fld>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Slide Image Placeholder 1"/>
          <p:cNvSpPr>
            <a:spLocks noGrp="1" noRot="1" noChangeAspect="1" noTextEdit="1"/>
          </p:cNvSpPr>
          <p:nvPr>
            <p:ph type="sldImg"/>
          </p:nvPr>
        </p:nvSpPr>
        <p:spPr>
          <a:ln/>
        </p:spPr>
      </p:sp>
      <p:sp>
        <p:nvSpPr>
          <p:cNvPr id="344067" name="Notes Placeholder 2"/>
          <p:cNvSpPr>
            <a:spLocks noGrp="1"/>
          </p:cNvSpPr>
          <p:nvPr>
            <p:ph type="body" idx="1"/>
          </p:nvPr>
        </p:nvSpPr>
        <p:spPr>
          <a:noFill/>
        </p:spPr>
        <p:txBody>
          <a:bodyPr/>
          <a:lstStyle/>
          <a:p>
            <a:r>
              <a:rPr lang="en-GB" smtClean="0"/>
              <a:t>Examples and not exhaustive!</a:t>
            </a:r>
          </a:p>
        </p:txBody>
      </p:sp>
      <p:sp>
        <p:nvSpPr>
          <p:cNvPr id="344068" name="Slide Number Placeholder 3"/>
          <p:cNvSpPr>
            <a:spLocks noGrp="1"/>
          </p:cNvSpPr>
          <p:nvPr>
            <p:ph type="sldNum" sz="quarter" idx="5"/>
          </p:nvPr>
        </p:nvSpPr>
        <p:spPr>
          <a:noFill/>
          <a:ln>
            <a:miter lim="800000"/>
            <a:headEnd/>
            <a:tailEnd/>
          </a:ln>
        </p:spPr>
        <p:txBody>
          <a:bodyPr/>
          <a:lstStyle/>
          <a:p>
            <a:pPr defTabSz="960438"/>
            <a:fld id="{F6F4E51C-A58F-4125-B406-AA9DFECA193E}" type="slidenum">
              <a:rPr lang="en-GB" smtClean="0"/>
              <a:pPr defTabSz="960438"/>
              <a:t>13</a:t>
            </a:fld>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1119393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2348308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1860818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27284146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8" name="Tijdelijke aanduiding voor voettekst 4"/>
          <p:cNvSpPr>
            <a:spLocks noGrp="1"/>
          </p:cNvSpPr>
          <p:nvPr>
            <p:ph type="ftr" sz="quarter" idx="11"/>
          </p:nvPr>
        </p:nvSpPr>
        <p:spPr/>
        <p:txBody>
          <a:bodyPr/>
          <a:lstStyle>
            <a:lvl1pPr>
              <a:defRPr/>
            </a:lvl1pPr>
          </a:lstStyle>
          <a:p>
            <a:endParaRPr lang="en-GB"/>
          </a:p>
        </p:txBody>
      </p:sp>
      <p:sp>
        <p:nvSpPr>
          <p:cNvPr id="9"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2534245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4" name="Tijdelijke aanduiding voor voettekst 4"/>
          <p:cNvSpPr>
            <a:spLocks noGrp="1"/>
          </p:cNvSpPr>
          <p:nvPr>
            <p:ph type="ftr" sz="quarter" idx="11"/>
          </p:nvPr>
        </p:nvSpPr>
        <p:spPr/>
        <p:txBody>
          <a:bodyPr/>
          <a:lstStyle>
            <a:lvl1pPr>
              <a:defRPr/>
            </a:lvl1pPr>
          </a:lstStyle>
          <a:p>
            <a:endParaRPr lang="en-GB"/>
          </a:p>
        </p:txBody>
      </p:sp>
      <p:sp>
        <p:nvSpPr>
          <p:cNvPr id="5"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378746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3" name="Tijdelijke aanduiding voor voettekst 4"/>
          <p:cNvSpPr>
            <a:spLocks noGrp="1"/>
          </p:cNvSpPr>
          <p:nvPr>
            <p:ph type="ftr" sz="quarter" idx="11"/>
          </p:nvPr>
        </p:nvSpPr>
        <p:spPr/>
        <p:txBody>
          <a:bodyPr/>
          <a:lstStyle>
            <a:lvl1pPr>
              <a:defRPr/>
            </a:lvl1pPr>
          </a:lstStyle>
          <a:p>
            <a:endParaRPr lang="en-GB"/>
          </a:p>
        </p:txBody>
      </p:sp>
      <p:sp>
        <p:nvSpPr>
          <p:cNvPr id="4"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1123213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1938847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smtClean="0"/>
              <a:t>Klik op het pictogram als u een afbeelding wilt toevoegen</a:t>
            </a:r>
            <a:endParaRPr lang="nl-BE" noProof="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3710102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4078086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157369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el, tekst en 2 inhoudselementen">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6"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7" name="Tijdelijke aanduiding voor voettekst 4"/>
          <p:cNvSpPr>
            <a:spLocks noGrp="1"/>
          </p:cNvSpPr>
          <p:nvPr>
            <p:ph type="ftr" sz="quarter" idx="11"/>
          </p:nvPr>
        </p:nvSpPr>
        <p:spPr/>
        <p:txBody>
          <a:bodyPr/>
          <a:lstStyle>
            <a:lvl1pPr>
              <a:defRPr/>
            </a:lvl1pPr>
          </a:lstStyle>
          <a:p>
            <a:endParaRPr lang="en-GB"/>
          </a:p>
        </p:txBody>
      </p:sp>
      <p:sp>
        <p:nvSpPr>
          <p:cNvPr id="8"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639099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el, tekst en inhou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4" name="Content Placeholder 3"/>
          <p:cNvSpPr>
            <a:spLocks noGrp="1"/>
          </p:cNvSpPr>
          <p:nvPr>
            <p:ph sz="half" idx="2"/>
          </p:nvPr>
        </p:nvSpPr>
        <p:spPr>
          <a:xfrm>
            <a:off x="4648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datum 3"/>
          <p:cNvSpPr>
            <a:spLocks noGrp="1"/>
          </p:cNvSpPr>
          <p:nvPr>
            <p:ph type="dt" sz="half" idx="10"/>
          </p:nvPr>
        </p:nvSpPr>
        <p:spPr/>
        <p:txBody>
          <a:bodyPr/>
          <a:lstStyle>
            <a:lvl1pPr>
              <a:defRPr/>
            </a:lvl1pPr>
          </a:lstStyle>
          <a:p>
            <a:fld id="{F6BDDEF5-982E-44A7-AA4C-61B3F58F797C}" type="datetimeFigureOut">
              <a:rPr lang="en-GB" smtClean="0"/>
              <a:t>08/01/2015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D0756C25-846D-415D-90E3-46841CA082EE}" type="slidenum">
              <a:rPr lang="en-GB" smtClean="0"/>
              <a:t>‹nr.›</a:t>
            </a:fld>
            <a:endParaRPr lang="en-GB"/>
          </a:p>
        </p:txBody>
      </p:sp>
    </p:spTree>
    <p:extLst>
      <p:ext uri="{BB962C8B-B14F-4D97-AF65-F5344CB8AC3E}">
        <p14:creationId xmlns:p14="http://schemas.microsoft.com/office/powerpoint/2010/main" val="1505709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5"/>
          </a:srgbClr>
        </a:solidFill>
        <a:effectLst/>
      </p:bgPr>
    </p:bg>
    <p:spTree>
      <p:nvGrpSpPr>
        <p:cNvPr id="1" name=""/>
        <p:cNvGrpSpPr/>
        <p:nvPr/>
      </p:nvGrpSpPr>
      <p:grpSpPr>
        <a:xfrm>
          <a:off x="0" y="0"/>
          <a:ext cx="0" cy="0"/>
          <a:chOff x="0" y="0"/>
          <a:chExt cx="0" cy="0"/>
        </a:xfrm>
      </p:grpSpPr>
      <p:sp>
        <p:nvSpPr>
          <p:cNvPr id="1026" name="Tijdelijke aanduiding voor titel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smtClean="0"/>
              <a:t>Klik om de stijl te bewerken</a:t>
            </a:r>
            <a:endParaRPr lang="nl-BE" smtClean="0"/>
          </a:p>
        </p:txBody>
      </p:sp>
      <p:sp>
        <p:nvSpPr>
          <p:cNvPr id="1027" name="Tijdelijke aanduiding voor teks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smtClean="0"/>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BDDEF5-982E-44A7-AA4C-61B3F58F797C}" type="datetimeFigureOut">
              <a:rPr lang="en-GB" smtClean="0"/>
              <a:t>08/01/2015</a:t>
            </a:fld>
            <a:endParaRPr lang="en-GB"/>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fld id="{D0756C25-846D-415D-90E3-46841CA082EE}" type="slidenum">
              <a:rPr lang="en-GB" smtClean="0"/>
              <a:t>‹nr.›</a:t>
            </a:fld>
            <a:endParaRPr lang="en-GB"/>
          </a:p>
        </p:txBody>
      </p:sp>
      <p:pic>
        <p:nvPicPr>
          <p:cNvPr id="1031" name="Picture 9" descr="D:\Gebruikersgegevens\joyeto\Documents\PROJECTEN\VETree\logo - huisstijl\logo-voor-scherm\logo-landscape-powerpoint2.jp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7626" y="28575"/>
            <a:ext cx="1168432" cy="376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10" descr="D:\Gebruikersgegevens\joyeto\Documents\PROJECTEN\VETree\logo - huisstijl\EU logo\EU_flag_English_powerpoint2.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884368" y="1"/>
            <a:ext cx="1291382" cy="443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ubrik 1"/>
          <p:cNvSpPr>
            <a:spLocks noGrp="1"/>
          </p:cNvSpPr>
          <p:nvPr>
            <p:ph type="title"/>
          </p:nvPr>
        </p:nvSpPr>
        <p:spPr/>
        <p:txBody>
          <a:bodyPr/>
          <a:lstStyle/>
          <a:p>
            <a:r>
              <a:rPr lang="sv-SE" smtClean="0"/>
              <a:t>Legislation</a:t>
            </a:r>
          </a:p>
        </p:txBody>
      </p:sp>
      <p:sp>
        <p:nvSpPr>
          <p:cNvPr id="159747" name="Platshållare för innehåll 2"/>
          <p:cNvSpPr>
            <a:spLocks noGrp="1"/>
          </p:cNvSpPr>
          <p:nvPr>
            <p:ph sz="half" idx="1"/>
          </p:nvPr>
        </p:nvSpPr>
        <p:spPr>
          <a:xfrm>
            <a:off x="250825" y="1600200"/>
            <a:ext cx="8066088" cy="4565650"/>
          </a:xfrm>
        </p:spPr>
        <p:txBody>
          <a:bodyPr/>
          <a:lstStyle/>
          <a:p>
            <a:r>
              <a:rPr lang="sv-SE" smtClean="0"/>
              <a:t>Many different laws deal with trees</a:t>
            </a:r>
          </a:p>
          <a:p>
            <a:r>
              <a:rPr lang="sv-SE" smtClean="0"/>
              <a:t>What you can/cannot do depends on the law and the situation</a:t>
            </a:r>
          </a:p>
        </p:txBody>
      </p:sp>
      <p:pic>
        <p:nvPicPr>
          <p:cNvPr id="159748" name="Picture 3" descr="C:\Users\Helen\Photographs\Trees\VETree\Brian Cleckner photos\HampsteadHeath\2013-08-27-AFT-HampsteadHeath- 1678-PhotoCredit-BrianCleckner.jpg"/>
          <p:cNvPicPr>
            <a:picLocks noGrp="1" noChangeAspect="1" noChangeArrowheads="1"/>
          </p:cNvPicPr>
          <p:nvPr>
            <p:ph sz="half" idx="2"/>
          </p:nvPr>
        </p:nvPicPr>
        <p:blipFill>
          <a:blip r:embed="rId2" cstate="print"/>
          <a:srcRect/>
          <a:stretch>
            <a:fillRect/>
          </a:stretch>
        </p:blipFill>
        <p:spPr>
          <a:xfrm>
            <a:off x="2124075" y="3068638"/>
            <a:ext cx="5162550" cy="3455987"/>
          </a:xfr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ubrik 1"/>
          <p:cNvSpPr>
            <a:spLocks noGrp="1"/>
          </p:cNvSpPr>
          <p:nvPr>
            <p:ph type="title"/>
          </p:nvPr>
        </p:nvSpPr>
        <p:spPr/>
        <p:txBody>
          <a:bodyPr/>
          <a:lstStyle/>
          <a:p>
            <a:r>
              <a:rPr lang="sv-SE" smtClean="0"/>
              <a:t>Protected areas/designations</a:t>
            </a:r>
          </a:p>
        </p:txBody>
      </p:sp>
      <p:sp>
        <p:nvSpPr>
          <p:cNvPr id="3" name="Platshållare för innehåll 2"/>
          <p:cNvSpPr>
            <a:spLocks noGrp="1"/>
          </p:cNvSpPr>
          <p:nvPr>
            <p:ph sz="half" idx="1"/>
          </p:nvPr>
        </p:nvSpPr>
        <p:spPr>
          <a:xfrm>
            <a:off x="457200" y="1600200"/>
            <a:ext cx="4619625" cy="5257800"/>
          </a:xfrm>
        </p:spPr>
        <p:txBody>
          <a:bodyPr>
            <a:normAutofit lnSpcReduction="10000"/>
          </a:bodyPr>
          <a:lstStyle/>
          <a:p>
            <a:pPr>
              <a:defRPr/>
            </a:pPr>
            <a:r>
              <a:rPr lang="sv-SE" dirty="0" smtClean="0"/>
              <a:t>TPO</a:t>
            </a:r>
          </a:p>
          <a:p>
            <a:pPr>
              <a:defRPr/>
            </a:pPr>
            <a:r>
              <a:rPr lang="sv-SE" dirty="0" smtClean="0"/>
              <a:t>Urban conservation area</a:t>
            </a:r>
          </a:p>
          <a:p>
            <a:pPr>
              <a:defRPr/>
            </a:pPr>
            <a:r>
              <a:rPr lang="sv-SE" dirty="0" smtClean="0"/>
              <a:t>SSSI</a:t>
            </a:r>
          </a:p>
          <a:p>
            <a:pPr>
              <a:defRPr/>
            </a:pPr>
            <a:r>
              <a:rPr lang="sv-SE" dirty="0" smtClean="0"/>
              <a:t>Natura 2000 (SAC/SPA)</a:t>
            </a:r>
          </a:p>
          <a:p>
            <a:pPr>
              <a:defRPr/>
            </a:pPr>
            <a:r>
              <a:rPr lang="sv-SE" dirty="0" smtClean="0"/>
              <a:t>Scheduled Ancient monument</a:t>
            </a:r>
          </a:p>
          <a:p>
            <a:pPr>
              <a:defRPr/>
            </a:pPr>
            <a:r>
              <a:rPr lang="sv-SE" dirty="0" smtClean="0"/>
              <a:t>National Park</a:t>
            </a:r>
          </a:p>
          <a:p>
            <a:pPr>
              <a:defRPr/>
            </a:pPr>
            <a:r>
              <a:rPr lang="sv-SE" dirty="0" smtClean="0"/>
              <a:t>Woodland</a:t>
            </a:r>
          </a:p>
          <a:p>
            <a:pPr>
              <a:defRPr/>
            </a:pPr>
            <a:r>
              <a:rPr lang="sv-SE" dirty="0" smtClean="0"/>
              <a:t>Protected species (especially bats)</a:t>
            </a:r>
          </a:p>
          <a:p>
            <a:pPr>
              <a:defRPr/>
            </a:pPr>
            <a:r>
              <a:rPr lang="sv-SE" dirty="0" smtClean="0"/>
              <a:t>Health and Safety</a:t>
            </a:r>
          </a:p>
          <a:p>
            <a:pPr>
              <a:defRPr/>
            </a:pPr>
            <a:endParaRPr lang="sv-SE" dirty="0" smtClean="0"/>
          </a:p>
          <a:p>
            <a:pPr>
              <a:defRPr/>
            </a:pPr>
            <a:endParaRPr lang="sv-SE" dirty="0" smtClean="0"/>
          </a:p>
          <a:p>
            <a:pPr>
              <a:buFont typeface="Arial" charset="0"/>
              <a:buNone/>
              <a:defRPr/>
            </a:pPr>
            <a:endParaRPr lang="sv-SE" dirty="0"/>
          </a:p>
        </p:txBody>
      </p:sp>
      <p:pic>
        <p:nvPicPr>
          <p:cNvPr id="160772" name="Content Placeholder 3"/>
          <p:cNvPicPr>
            <a:picLocks noGrp="1" noChangeAspect="1"/>
          </p:cNvPicPr>
          <p:nvPr>
            <p:ph sz="half" idx="2"/>
          </p:nvPr>
        </p:nvPicPr>
        <p:blipFill>
          <a:blip r:embed="rId2" cstate="print"/>
          <a:stretch>
            <a:fillRect/>
          </a:stretch>
        </p:blipFill>
        <p:spPr>
          <a:xfrm>
            <a:off x="5152612" y="1600200"/>
            <a:ext cx="3029776" cy="4525963"/>
          </a:xfrm>
        </p:spPr>
      </p:pic>
      <p:sp>
        <p:nvSpPr>
          <p:cNvPr id="160773" name="TextBox 5"/>
          <p:cNvSpPr txBox="1">
            <a:spLocks noChangeArrowheads="1"/>
          </p:cNvSpPr>
          <p:nvPr/>
        </p:nvSpPr>
        <p:spPr bwMode="auto">
          <a:xfrm>
            <a:off x="5148263" y="6237288"/>
            <a:ext cx="2447925" cy="368300"/>
          </a:xfrm>
          <a:prstGeom prst="rect">
            <a:avLst/>
          </a:prstGeom>
          <a:noFill/>
          <a:ln w="9525">
            <a:noFill/>
            <a:miter lim="800000"/>
            <a:headEnd/>
            <a:tailEnd/>
          </a:ln>
        </p:spPr>
        <p:txBody>
          <a:bodyPr>
            <a:spAutoFit/>
          </a:bodyPr>
          <a:lstStyle/>
          <a:p>
            <a:r>
              <a:rPr lang="en-GB" altLang="en-US"/>
              <a:t>Photo: Brian Cleckner</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Title 1"/>
          <p:cNvSpPr>
            <a:spLocks noGrp="1"/>
          </p:cNvSpPr>
          <p:nvPr>
            <p:ph type="title"/>
          </p:nvPr>
        </p:nvSpPr>
        <p:spPr/>
        <p:txBody>
          <a:bodyPr/>
          <a:lstStyle/>
          <a:p>
            <a:r>
              <a:rPr lang="en-GB" smtClean="0"/>
              <a:t>Tree Preservation Order (TPO)</a:t>
            </a:r>
          </a:p>
        </p:txBody>
      </p:sp>
      <p:pic>
        <p:nvPicPr>
          <p:cNvPr id="161795" name="Picture 2" descr="C:\Users\Helen\Photographs\Trees\VETree\Brian Cleckner photos\HampsteadHeath\2013-08-27-AFT-HampsteadHeath- 1343-PhotoCredit-BrianCleckner.jpg"/>
          <p:cNvPicPr>
            <a:picLocks noGrp="1" noChangeAspect="1" noChangeArrowheads="1"/>
          </p:cNvPicPr>
          <p:nvPr>
            <p:ph sz="half" idx="1"/>
          </p:nvPr>
        </p:nvPicPr>
        <p:blipFill>
          <a:blip r:embed="rId2" cstate="print"/>
          <a:srcRect/>
          <a:stretch>
            <a:fillRect/>
          </a:stretch>
        </p:blipFill>
        <p:spPr>
          <a:xfrm>
            <a:off x="250825" y="2492375"/>
            <a:ext cx="4038600" cy="2703513"/>
          </a:xfrm>
        </p:spPr>
      </p:pic>
      <p:sp>
        <p:nvSpPr>
          <p:cNvPr id="3" name="Content Placeholder 2"/>
          <p:cNvSpPr>
            <a:spLocks noGrp="1"/>
          </p:cNvSpPr>
          <p:nvPr>
            <p:ph sz="half" idx="2"/>
          </p:nvPr>
        </p:nvSpPr>
        <p:spPr>
          <a:xfrm>
            <a:off x="4427538" y="1341438"/>
            <a:ext cx="4716462" cy="5256212"/>
          </a:xfrm>
        </p:spPr>
        <p:txBody>
          <a:bodyPr>
            <a:normAutofit fontScale="62500" lnSpcReduction="20000"/>
          </a:bodyPr>
          <a:lstStyle/>
          <a:p>
            <a:pPr marL="0" indent="0">
              <a:buFont typeface="Arial" charset="0"/>
              <a:buNone/>
              <a:defRPr/>
            </a:pPr>
            <a:r>
              <a:rPr lang="en-GB" sz="3300" dirty="0" smtClean="0"/>
              <a:t>Placed by local </a:t>
            </a:r>
            <a:r>
              <a:rPr lang="en-GB" sz="3300" dirty="0"/>
              <a:t>planning </a:t>
            </a:r>
            <a:r>
              <a:rPr lang="en-GB" sz="3300" dirty="0" smtClean="0"/>
              <a:t>authority</a:t>
            </a:r>
          </a:p>
          <a:p>
            <a:pPr>
              <a:defRPr/>
            </a:pPr>
            <a:r>
              <a:rPr lang="en-GB" sz="3300" dirty="0" smtClean="0"/>
              <a:t>An offence </a:t>
            </a:r>
            <a:r>
              <a:rPr lang="en-GB" sz="3300" dirty="0"/>
              <a:t>to cut down, top, lop, uproot, </a:t>
            </a:r>
            <a:r>
              <a:rPr lang="en-GB" sz="3300" dirty="0" smtClean="0"/>
              <a:t>wilfully </a:t>
            </a:r>
            <a:r>
              <a:rPr lang="en-GB" sz="3300" dirty="0"/>
              <a:t>damage or destroy a </a:t>
            </a:r>
            <a:r>
              <a:rPr lang="en-GB" sz="3300" dirty="0" smtClean="0"/>
              <a:t>tree  </a:t>
            </a:r>
          </a:p>
          <a:p>
            <a:pPr>
              <a:defRPr/>
            </a:pPr>
            <a:r>
              <a:rPr lang="en-GB" sz="3300" dirty="0" smtClean="0"/>
              <a:t>Permission can be granted for work </a:t>
            </a:r>
            <a:endParaRPr lang="en-GB" sz="3300" dirty="0"/>
          </a:p>
          <a:p>
            <a:pPr marL="0" indent="0">
              <a:buFont typeface="Arial" charset="0"/>
              <a:buNone/>
              <a:defRPr/>
            </a:pPr>
            <a:endParaRPr lang="en-GB" sz="3300" dirty="0" smtClean="0"/>
          </a:p>
          <a:p>
            <a:pPr marL="0" indent="0">
              <a:buFont typeface="Arial" charset="0"/>
              <a:buNone/>
              <a:defRPr/>
            </a:pPr>
            <a:r>
              <a:rPr lang="en-GB" sz="3300" dirty="0" smtClean="0"/>
              <a:t>Exceptions </a:t>
            </a:r>
            <a:r>
              <a:rPr lang="en-GB" sz="3300" dirty="0"/>
              <a:t>include:</a:t>
            </a:r>
          </a:p>
          <a:p>
            <a:pPr>
              <a:defRPr/>
            </a:pPr>
            <a:r>
              <a:rPr lang="en-GB" sz="3300" dirty="0" smtClean="0"/>
              <a:t>An </a:t>
            </a:r>
            <a:r>
              <a:rPr lang="en-GB" sz="3300" dirty="0"/>
              <a:t>urgent and serious safety risk (but must notify as soon as possible)</a:t>
            </a:r>
          </a:p>
          <a:p>
            <a:pPr>
              <a:defRPr/>
            </a:pPr>
            <a:r>
              <a:rPr lang="en-GB" sz="3300" dirty="0"/>
              <a:t>Tree is dead (but must give 5 days notice)</a:t>
            </a:r>
          </a:p>
          <a:p>
            <a:pPr>
              <a:defRPr/>
            </a:pPr>
            <a:r>
              <a:rPr lang="en-GB" sz="3300" dirty="0"/>
              <a:t>Pruning trees in an orchard</a:t>
            </a:r>
          </a:p>
          <a:p>
            <a:pPr>
              <a:defRPr/>
            </a:pPr>
            <a:r>
              <a:rPr lang="en-GB" sz="3300" dirty="0"/>
              <a:t>Prevent or control a legal </a:t>
            </a:r>
            <a:r>
              <a:rPr lang="en-GB" sz="3300" dirty="0" smtClean="0"/>
              <a:t>nuisance</a:t>
            </a:r>
            <a:endParaRPr lang="en-GB" sz="3300" dirty="0"/>
          </a:p>
          <a:p>
            <a:pPr>
              <a:defRPr/>
            </a:pPr>
            <a:r>
              <a:rPr lang="en-GB" sz="3300" dirty="0"/>
              <a:t>Removing dead </a:t>
            </a:r>
            <a:r>
              <a:rPr lang="en-GB" sz="3300" dirty="0" smtClean="0"/>
              <a:t>branches </a:t>
            </a:r>
            <a:r>
              <a:rPr lang="en-GB" sz="3300" dirty="0"/>
              <a:t>from a tree</a:t>
            </a:r>
          </a:p>
          <a:p>
            <a:pPr marL="0" indent="0">
              <a:buFont typeface="Arial" charset="0"/>
              <a:buNone/>
              <a:defRPr/>
            </a:pPr>
            <a:endParaRPr lang="en-GB" sz="3300" dirty="0" smtClean="0"/>
          </a:p>
          <a:p>
            <a:pPr marL="0" indent="0">
              <a:buFont typeface="Arial" charset="0"/>
              <a:buNone/>
              <a:defRPr/>
            </a:pPr>
            <a:r>
              <a:rPr lang="en-GB" sz="3300" dirty="0" smtClean="0"/>
              <a:t>Unlimited </a:t>
            </a:r>
            <a:r>
              <a:rPr lang="en-GB" sz="3300" dirty="0"/>
              <a:t>fine if tree felled </a:t>
            </a:r>
            <a:endParaRPr lang="en-GB" sz="3300" dirty="0" smtClean="0"/>
          </a:p>
          <a:p>
            <a:pPr marL="0" indent="0">
              <a:buFont typeface="Arial" charset="0"/>
              <a:buNone/>
              <a:defRPr/>
            </a:pPr>
            <a:r>
              <a:rPr lang="en-GB" sz="3300" dirty="0" smtClean="0"/>
              <a:t>£</a:t>
            </a:r>
            <a:r>
              <a:rPr lang="en-GB" sz="3300" dirty="0"/>
              <a:t>2,500 for other </a:t>
            </a:r>
            <a:r>
              <a:rPr lang="en-GB" sz="3300" dirty="0" smtClean="0"/>
              <a:t>offences</a:t>
            </a:r>
            <a:endParaRPr lang="en-GB" sz="3300" dirty="0"/>
          </a:p>
          <a:p>
            <a:pPr marL="0" indent="0">
              <a:buFont typeface="Arial" charset="0"/>
              <a:buNone/>
              <a:defRPr/>
            </a:pPr>
            <a:endParaRPr lang="en-GB" dirty="0"/>
          </a:p>
          <a:p>
            <a:pPr>
              <a:defRPr/>
            </a:pPr>
            <a:endParaRPr lang="en-GB" dirty="0"/>
          </a:p>
        </p:txBody>
      </p:sp>
      <p:sp>
        <p:nvSpPr>
          <p:cNvPr id="161797" name="TextBox 5"/>
          <p:cNvSpPr txBox="1">
            <a:spLocks noChangeArrowheads="1"/>
          </p:cNvSpPr>
          <p:nvPr/>
        </p:nvSpPr>
        <p:spPr bwMode="auto">
          <a:xfrm>
            <a:off x="250825" y="5300663"/>
            <a:ext cx="2447925" cy="368300"/>
          </a:xfrm>
          <a:prstGeom prst="rect">
            <a:avLst/>
          </a:prstGeom>
          <a:noFill/>
          <a:ln w="9525">
            <a:noFill/>
            <a:miter lim="800000"/>
            <a:headEnd/>
            <a:tailEnd/>
          </a:ln>
        </p:spPr>
        <p:txBody>
          <a:bodyPr>
            <a:spAutoFit/>
          </a:bodyPr>
          <a:lstStyle/>
          <a:p>
            <a:r>
              <a:rPr lang="en-GB" altLang="en-US"/>
              <a:t>Photo: Brian Cleckner</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itle 1"/>
          <p:cNvSpPr>
            <a:spLocks noGrp="1"/>
          </p:cNvSpPr>
          <p:nvPr>
            <p:ph type="title"/>
          </p:nvPr>
        </p:nvSpPr>
        <p:spPr/>
        <p:txBody>
          <a:bodyPr/>
          <a:lstStyle/>
          <a:p>
            <a:r>
              <a:rPr lang="en-GB" dirty="0" smtClean="0"/>
              <a:t>Conservation Areas</a:t>
            </a:r>
          </a:p>
        </p:txBody>
      </p:sp>
      <p:sp>
        <p:nvSpPr>
          <p:cNvPr id="3" name="Content Placeholder 2"/>
          <p:cNvSpPr>
            <a:spLocks noGrp="1"/>
          </p:cNvSpPr>
          <p:nvPr>
            <p:ph sz="half" idx="1"/>
          </p:nvPr>
        </p:nvSpPr>
        <p:spPr/>
        <p:txBody>
          <a:bodyPr>
            <a:normAutofit lnSpcReduction="10000"/>
          </a:bodyPr>
          <a:lstStyle/>
          <a:p>
            <a:pPr>
              <a:defRPr/>
            </a:pPr>
            <a:r>
              <a:rPr lang="en-GB" dirty="0"/>
              <a:t>Trees may be covered by </a:t>
            </a:r>
            <a:r>
              <a:rPr lang="en-GB" dirty="0" smtClean="0"/>
              <a:t>TPOs </a:t>
            </a:r>
          </a:p>
          <a:p>
            <a:pPr>
              <a:defRPr/>
            </a:pPr>
            <a:r>
              <a:rPr lang="en-GB" dirty="0" smtClean="0"/>
              <a:t>if </a:t>
            </a:r>
            <a:r>
              <a:rPr lang="en-GB" dirty="0"/>
              <a:t>not, </a:t>
            </a:r>
            <a:r>
              <a:rPr lang="en-GB" dirty="0" smtClean="0"/>
              <a:t>must </a:t>
            </a:r>
            <a:r>
              <a:rPr lang="en-GB" dirty="0"/>
              <a:t>give written notice of proposed work to LA at least 6 weeks before work </a:t>
            </a:r>
            <a:r>
              <a:rPr lang="en-GB" dirty="0" smtClean="0"/>
              <a:t>starts</a:t>
            </a:r>
          </a:p>
          <a:p>
            <a:pPr>
              <a:defRPr/>
            </a:pPr>
            <a:r>
              <a:rPr lang="en-GB" dirty="0" smtClean="0"/>
              <a:t>Tree </a:t>
            </a:r>
            <a:r>
              <a:rPr lang="en-GB" dirty="0"/>
              <a:t>= &gt;7.5cm in diameter at 1.5m above </a:t>
            </a:r>
            <a:r>
              <a:rPr lang="en-GB" dirty="0" smtClean="0"/>
              <a:t>ground</a:t>
            </a:r>
            <a:endParaRPr lang="en-GB" dirty="0"/>
          </a:p>
          <a:p>
            <a:pPr>
              <a:defRPr/>
            </a:pPr>
            <a:endParaRPr lang="en-GB" dirty="0"/>
          </a:p>
        </p:txBody>
      </p:sp>
      <p:pic>
        <p:nvPicPr>
          <p:cNvPr id="162820" name="Picture 2" descr="C:\Users\Helen\Photographs\Trees\Trees UK\Suffolk\Ash pollard Thrandeston Green Nov 08.JPG"/>
          <p:cNvPicPr>
            <a:picLocks noGrp="1" noChangeAspect="1" noChangeArrowheads="1"/>
          </p:cNvPicPr>
          <p:nvPr>
            <p:ph sz="half" idx="2"/>
          </p:nvPr>
        </p:nvPicPr>
        <p:blipFill>
          <a:blip r:embed="rId3" cstate="print"/>
          <a:stretch>
            <a:fillRect/>
          </a:stretch>
        </p:blipFill>
        <p:spPr>
          <a:xfrm>
            <a:off x="4969744" y="1600200"/>
            <a:ext cx="3395511" cy="4525963"/>
          </a:xfrm>
          <a:noFill/>
        </p:spPr>
      </p:pic>
      <p:sp>
        <p:nvSpPr>
          <p:cNvPr id="162821" name="TextBox 5"/>
          <p:cNvSpPr txBox="1">
            <a:spLocks noChangeArrowheads="1"/>
          </p:cNvSpPr>
          <p:nvPr/>
        </p:nvSpPr>
        <p:spPr bwMode="auto">
          <a:xfrm>
            <a:off x="5003800" y="6165850"/>
            <a:ext cx="2447925" cy="368300"/>
          </a:xfrm>
          <a:prstGeom prst="rect">
            <a:avLst/>
          </a:prstGeom>
          <a:noFill/>
          <a:ln w="9525">
            <a:noFill/>
            <a:miter lim="800000"/>
            <a:headEnd/>
            <a:tailEnd/>
          </a:ln>
        </p:spPr>
        <p:txBody>
          <a:bodyPr>
            <a:spAutoFit/>
          </a:bodyPr>
          <a:lstStyle/>
          <a:p>
            <a:r>
              <a:rPr lang="en-GB" altLang="en-US"/>
              <a:t>Photo: Helen Read</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itle 1"/>
          <p:cNvSpPr>
            <a:spLocks noGrp="1"/>
          </p:cNvSpPr>
          <p:nvPr>
            <p:ph type="title"/>
          </p:nvPr>
        </p:nvSpPr>
        <p:spPr/>
        <p:txBody>
          <a:bodyPr/>
          <a:lstStyle/>
          <a:p>
            <a:r>
              <a:rPr lang="en-GB" smtClean="0"/>
              <a:t>Churches</a:t>
            </a:r>
          </a:p>
        </p:txBody>
      </p:sp>
      <p:pic>
        <p:nvPicPr>
          <p:cNvPr id="163844" name="Picture 2" descr="C:\Users\Helen\Photographs\Trees\Trees - spain\Spain Oct 2012 labelled\Somosierra &amp; Rascafria\Rascafria area, Tejo de Barondillo with protecting fence, Nov 2012 (12).JPG"/>
          <p:cNvPicPr>
            <a:picLocks noGrp="1" noChangeAspect="1" noChangeArrowheads="1"/>
          </p:cNvPicPr>
          <p:nvPr>
            <p:ph sz="half" idx="1"/>
          </p:nvPr>
        </p:nvPicPr>
        <p:blipFill>
          <a:blip r:embed="rId2" cstate="print"/>
          <a:stretch>
            <a:fillRect/>
          </a:stretch>
        </p:blipFill>
        <p:spPr>
          <a:xfrm>
            <a:off x="778744" y="1600200"/>
            <a:ext cx="3395511" cy="4525963"/>
          </a:xfrm>
          <a:noFill/>
        </p:spPr>
      </p:pic>
      <p:sp>
        <p:nvSpPr>
          <p:cNvPr id="163843" name="Content Placeholder 3"/>
          <p:cNvSpPr>
            <a:spLocks noGrp="1"/>
          </p:cNvSpPr>
          <p:nvPr>
            <p:ph sz="half" idx="2"/>
          </p:nvPr>
        </p:nvSpPr>
        <p:spPr/>
        <p:txBody>
          <a:bodyPr/>
          <a:lstStyle/>
          <a:p>
            <a:r>
              <a:rPr lang="en-GB" smtClean="0"/>
              <a:t>Trees may have TPO or be within an urban conservation area</a:t>
            </a:r>
          </a:p>
          <a:p>
            <a:r>
              <a:rPr lang="en-GB" smtClean="0"/>
              <a:t>Also need to consult the diocese</a:t>
            </a:r>
          </a:p>
        </p:txBody>
      </p:sp>
      <p:sp>
        <p:nvSpPr>
          <p:cNvPr id="163845" name="TextBox 5"/>
          <p:cNvSpPr txBox="1">
            <a:spLocks noChangeArrowheads="1"/>
          </p:cNvSpPr>
          <p:nvPr/>
        </p:nvSpPr>
        <p:spPr bwMode="auto">
          <a:xfrm>
            <a:off x="827088" y="6237288"/>
            <a:ext cx="2447925" cy="369887"/>
          </a:xfrm>
          <a:prstGeom prst="rect">
            <a:avLst/>
          </a:prstGeom>
          <a:noFill/>
          <a:ln w="9525">
            <a:noFill/>
            <a:miter lim="800000"/>
            <a:headEnd/>
            <a:tailEnd/>
          </a:ln>
        </p:spPr>
        <p:txBody>
          <a:bodyPr>
            <a:spAutoFit/>
          </a:bodyPr>
          <a:lstStyle/>
          <a:p>
            <a:r>
              <a:rPr lang="en-GB" altLang="en-US"/>
              <a:t>Photo: Helen Read</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normAutofit fontScale="90000"/>
          </a:bodyPr>
          <a:lstStyle/>
          <a:p>
            <a:pPr>
              <a:defRPr/>
            </a:pPr>
            <a:r>
              <a:rPr lang="sv-SE" dirty="0" smtClean="0"/>
              <a:t>Occupier’s Liability Acts 1957 &amp; 1984 </a:t>
            </a:r>
            <a:endParaRPr lang="sv-SE" dirty="0"/>
          </a:p>
        </p:txBody>
      </p:sp>
      <p:sp>
        <p:nvSpPr>
          <p:cNvPr id="164867" name="Platshållare för innehåll 2"/>
          <p:cNvSpPr>
            <a:spLocks noGrp="1"/>
          </p:cNvSpPr>
          <p:nvPr>
            <p:ph sz="half" idx="1"/>
          </p:nvPr>
        </p:nvSpPr>
        <p:spPr>
          <a:xfrm>
            <a:off x="0" y="1341438"/>
            <a:ext cx="4643438" cy="5516562"/>
          </a:xfrm>
        </p:spPr>
        <p:txBody>
          <a:bodyPr/>
          <a:lstStyle/>
          <a:p>
            <a:r>
              <a:rPr lang="sv-SE" smtClean="0"/>
              <a:t>Duty of care for ’visitors’</a:t>
            </a:r>
          </a:p>
          <a:p>
            <a:r>
              <a:rPr lang="sv-SE" smtClean="0"/>
              <a:t>Occupier (owner, tennant etc.) may be liable for harm or injury if a tree of part of it fails</a:t>
            </a:r>
          </a:p>
          <a:p>
            <a:r>
              <a:rPr lang="sv-SE" smtClean="0"/>
              <a:t>Must take ’reasonable care’ to avoid acts which could reasonably be seen to result in injury or harm</a:t>
            </a:r>
          </a:p>
        </p:txBody>
      </p:sp>
      <p:pic>
        <p:nvPicPr>
          <p:cNvPr id="164868" name="Picture 3" descr="C:\Users\Helen\Photographs\Trees\VETree\Brian Cleckner photos\Windsor\2013-08-29-ATF-Windsor 2675-PhotoCredit-BrianCleckner.jpg"/>
          <p:cNvPicPr>
            <a:picLocks noGrp="1" noChangeAspect="1" noChangeArrowheads="1"/>
          </p:cNvPicPr>
          <p:nvPr>
            <p:ph sz="half" idx="2"/>
          </p:nvPr>
        </p:nvPicPr>
        <p:blipFill>
          <a:blip r:embed="rId3" cstate="print"/>
          <a:srcRect/>
          <a:stretch>
            <a:fillRect/>
          </a:stretch>
        </p:blipFill>
        <p:spPr>
          <a:xfrm>
            <a:off x="4572000" y="1773238"/>
            <a:ext cx="4968875" cy="3311525"/>
          </a:xfrm>
        </p:spPr>
      </p:pic>
      <p:sp>
        <p:nvSpPr>
          <p:cNvPr id="164869" name="TextBox 5"/>
          <p:cNvSpPr txBox="1">
            <a:spLocks noChangeArrowheads="1"/>
          </p:cNvSpPr>
          <p:nvPr/>
        </p:nvSpPr>
        <p:spPr bwMode="auto">
          <a:xfrm>
            <a:off x="4643438" y="5229225"/>
            <a:ext cx="2447925" cy="368300"/>
          </a:xfrm>
          <a:prstGeom prst="rect">
            <a:avLst/>
          </a:prstGeom>
          <a:noFill/>
          <a:ln w="9525">
            <a:noFill/>
            <a:miter lim="800000"/>
            <a:headEnd/>
            <a:tailEnd/>
          </a:ln>
        </p:spPr>
        <p:txBody>
          <a:bodyPr>
            <a:spAutoFit/>
          </a:bodyPr>
          <a:lstStyle/>
          <a:p>
            <a:r>
              <a:rPr lang="en-GB" altLang="en-US"/>
              <a:t>Photo: Brian Cleckner</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itle 1"/>
          <p:cNvSpPr>
            <a:spLocks noGrp="1"/>
          </p:cNvSpPr>
          <p:nvPr>
            <p:ph type="title"/>
          </p:nvPr>
        </p:nvSpPr>
        <p:spPr/>
        <p:txBody>
          <a:bodyPr>
            <a:normAutofit fontScale="90000"/>
          </a:bodyPr>
          <a:lstStyle/>
          <a:p>
            <a:r>
              <a:rPr lang="en-GB" dirty="0" smtClean="0"/>
              <a:t>Health &amp; Safety at Work Acts </a:t>
            </a:r>
            <a:br>
              <a:rPr lang="en-GB" dirty="0" smtClean="0"/>
            </a:br>
            <a:r>
              <a:rPr lang="en-GB" dirty="0" smtClean="0"/>
              <a:t>1974 &amp; 1999</a:t>
            </a:r>
          </a:p>
        </p:txBody>
      </p:sp>
      <p:sp>
        <p:nvSpPr>
          <p:cNvPr id="165891" name="Content Placeholder 2"/>
          <p:cNvSpPr>
            <a:spLocks noGrp="1"/>
          </p:cNvSpPr>
          <p:nvPr>
            <p:ph sz="half" idx="1"/>
          </p:nvPr>
        </p:nvSpPr>
        <p:spPr>
          <a:xfrm>
            <a:off x="179388" y="1484313"/>
            <a:ext cx="4762500" cy="4997450"/>
          </a:xfrm>
        </p:spPr>
        <p:txBody>
          <a:bodyPr/>
          <a:lstStyle/>
          <a:p>
            <a:r>
              <a:rPr lang="en-GB" smtClean="0"/>
              <a:t>Employers to ensure (as far as reasonably practicable) employees and members of public are not put at risk</a:t>
            </a:r>
          </a:p>
          <a:p>
            <a:r>
              <a:rPr lang="en-GB" smtClean="0"/>
              <a:t>To make suitable and sufficient assessment of risks (to those not employed) arising out of or in connection with the undertaking  of the work</a:t>
            </a:r>
          </a:p>
        </p:txBody>
      </p:sp>
      <p:pic>
        <p:nvPicPr>
          <p:cNvPr id="165892" name="Picture 2" descr="C:\Users\Helen\Photographs\To be catalogued and stored C and ex HD\BB Nov 2013\Cabling Pyrenula tree Nov 2013 (3).JPG"/>
          <p:cNvPicPr>
            <a:picLocks noGrp="1" noChangeAspect="1" noChangeArrowheads="1"/>
          </p:cNvPicPr>
          <p:nvPr>
            <p:ph sz="half" idx="2"/>
          </p:nvPr>
        </p:nvPicPr>
        <p:blipFill>
          <a:blip r:embed="rId3" cstate="print"/>
          <a:srcRect/>
          <a:stretch>
            <a:fillRect/>
          </a:stretch>
        </p:blipFill>
        <p:spPr>
          <a:xfrm>
            <a:off x="4932363" y="2060575"/>
            <a:ext cx="4038600" cy="3028950"/>
          </a:xfrm>
          <a:noFill/>
        </p:spPr>
      </p:pic>
      <p:sp>
        <p:nvSpPr>
          <p:cNvPr id="165893" name="TextBox 5"/>
          <p:cNvSpPr txBox="1">
            <a:spLocks noChangeArrowheads="1"/>
          </p:cNvSpPr>
          <p:nvPr/>
        </p:nvSpPr>
        <p:spPr bwMode="auto">
          <a:xfrm>
            <a:off x="4932363" y="5229225"/>
            <a:ext cx="2447925" cy="368300"/>
          </a:xfrm>
          <a:prstGeom prst="rect">
            <a:avLst/>
          </a:prstGeom>
          <a:noFill/>
          <a:ln w="9525">
            <a:noFill/>
            <a:miter lim="800000"/>
            <a:headEnd/>
            <a:tailEnd/>
          </a:ln>
        </p:spPr>
        <p:txBody>
          <a:bodyPr>
            <a:spAutoFit/>
          </a:bodyPr>
          <a:lstStyle/>
          <a:p>
            <a:r>
              <a:rPr lang="en-GB" altLang="en-US"/>
              <a:t>Photo: Helen Read</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ubrik 1"/>
          <p:cNvSpPr>
            <a:spLocks noGrp="1"/>
          </p:cNvSpPr>
          <p:nvPr>
            <p:ph type="title"/>
          </p:nvPr>
        </p:nvSpPr>
        <p:spPr/>
        <p:txBody>
          <a:bodyPr/>
          <a:lstStyle/>
          <a:p>
            <a:r>
              <a:rPr lang="sv-SE" smtClean="0"/>
              <a:t>Protected areas</a:t>
            </a:r>
          </a:p>
        </p:txBody>
      </p:sp>
      <p:sp>
        <p:nvSpPr>
          <p:cNvPr id="166915" name="Platshållare för innehåll 2"/>
          <p:cNvSpPr>
            <a:spLocks noGrp="1"/>
          </p:cNvSpPr>
          <p:nvPr>
            <p:ph sz="half" idx="1"/>
          </p:nvPr>
        </p:nvSpPr>
        <p:spPr/>
        <p:txBody>
          <a:bodyPr>
            <a:normAutofit lnSpcReduction="10000"/>
          </a:bodyPr>
          <a:lstStyle/>
          <a:p>
            <a:r>
              <a:rPr lang="sv-SE" dirty="0" smtClean="0"/>
              <a:t>Protection depends on on the designation of the area</a:t>
            </a:r>
          </a:p>
          <a:p>
            <a:r>
              <a:rPr lang="sv-SE" dirty="0" smtClean="0"/>
              <a:t>SSSI have Potentially Damanging Operations (PDOs) check to see what activities require consent </a:t>
            </a:r>
          </a:p>
          <a:p>
            <a:r>
              <a:rPr lang="sv-SE" dirty="0" smtClean="0"/>
              <a:t>European protected sites (e.g. SAC) are all SSSI as well</a:t>
            </a:r>
          </a:p>
        </p:txBody>
      </p:sp>
      <p:pic>
        <p:nvPicPr>
          <p:cNvPr id="166916" name="Picture 3" descr="C:\Users\Helen\Photographs\Burnham Beeches &amp; Stoke Common\Pollards\BB old polls April 07\BB old polls Egypt April 07 (39).JPG"/>
          <p:cNvPicPr>
            <a:picLocks noGrp="1" noChangeAspect="1" noChangeArrowheads="1"/>
          </p:cNvPicPr>
          <p:nvPr>
            <p:ph sz="half" idx="2"/>
          </p:nvPr>
        </p:nvPicPr>
        <p:blipFill>
          <a:blip r:embed="rId2" cstate="print"/>
          <a:stretch>
            <a:fillRect/>
          </a:stretch>
        </p:blipFill>
        <p:spPr>
          <a:xfrm>
            <a:off x="4969744" y="1600200"/>
            <a:ext cx="3395511" cy="4525963"/>
          </a:xfrm>
          <a:noFill/>
        </p:spPr>
      </p:pic>
      <p:sp>
        <p:nvSpPr>
          <p:cNvPr id="166917" name="TextBox 5"/>
          <p:cNvSpPr txBox="1">
            <a:spLocks noChangeArrowheads="1"/>
          </p:cNvSpPr>
          <p:nvPr/>
        </p:nvSpPr>
        <p:spPr bwMode="auto">
          <a:xfrm>
            <a:off x="5003800" y="6237288"/>
            <a:ext cx="2447925" cy="368300"/>
          </a:xfrm>
          <a:prstGeom prst="rect">
            <a:avLst/>
          </a:prstGeom>
          <a:noFill/>
          <a:ln w="9525">
            <a:noFill/>
            <a:miter lim="800000"/>
            <a:headEnd/>
            <a:tailEnd/>
          </a:ln>
        </p:spPr>
        <p:txBody>
          <a:bodyPr>
            <a:spAutoFit/>
          </a:bodyPr>
          <a:lstStyle/>
          <a:p>
            <a:r>
              <a:rPr lang="en-GB" altLang="en-US"/>
              <a:t>Photo: Helen Read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ubrik 1"/>
          <p:cNvSpPr>
            <a:spLocks noGrp="1"/>
          </p:cNvSpPr>
          <p:nvPr>
            <p:ph type="title"/>
          </p:nvPr>
        </p:nvSpPr>
        <p:spPr/>
        <p:txBody>
          <a:bodyPr/>
          <a:lstStyle/>
          <a:p>
            <a:r>
              <a:rPr lang="sv-SE" smtClean="0"/>
              <a:t>Scheduled Ancient Monuments</a:t>
            </a:r>
          </a:p>
        </p:txBody>
      </p:sp>
      <p:pic>
        <p:nvPicPr>
          <p:cNvPr id="167939" name="Picture 3" descr="C:\Users\Helen\Photographs\Trees\VETree\Brian Cleckner photos\AshteadCommon\2013-08-20-ATF-AshteadCommon 777-PhotoCredit-BrianCleckner.jpg"/>
          <p:cNvPicPr>
            <a:picLocks noGrp="1" noChangeAspect="1" noChangeArrowheads="1"/>
          </p:cNvPicPr>
          <p:nvPr>
            <p:ph sz="half" idx="1"/>
          </p:nvPr>
        </p:nvPicPr>
        <p:blipFill>
          <a:blip r:embed="rId2" cstate="print"/>
          <a:srcRect/>
          <a:stretch>
            <a:fillRect/>
          </a:stretch>
        </p:blipFill>
        <p:spPr>
          <a:xfrm>
            <a:off x="214313" y="2349500"/>
            <a:ext cx="4281487" cy="2865438"/>
          </a:xfrm>
        </p:spPr>
      </p:pic>
      <p:sp>
        <p:nvSpPr>
          <p:cNvPr id="167940" name="Content Placeholder 2"/>
          <p:cNvSpPr>
            <a:spLocks noGrp="1"/>
          </p:cNvSpPr>
          <p:nvPr>
            <p:ph sz="half" idx="2"/>
          </p:nvPr>
        </p:nvSpPr>
        <p:spPr>
          <a:xfrm>
            <a:off x="4648200" y="1600200"/>
            <a:ext cx="4038600" cy="4708525"/>
          </a:xfrm>
        </p:spPr>
        <p:txBody>
          <a:bodyPr>
            <a:normAutofit lnSpcReduction="10000"/>
          </a:bodyPr>
          <a:lstStyle/>
          <a:p>
            <a:r>
              <a:rPr lang="en-GB" dirty="0" smtClean="0"/>
              <a:t>Talk to English Heritage &amp; local authority archaeologist </a:t>
            </a:r>
          </a:p>
          <a:p>
            <a:r>
              <a:rPr lang="en-GB" dirty="0" smtClean="0"/>
              <a:t>Management to trees on SAMs can be fully compatible with that of the monument (reducing canopies to prevent trees failing)</a:t>
            </a:r>
          </a:p>
          <a:p>
            <a:r>
              <a:rPr lang="en-GB" dirty="0" smtClean="0"/>
              <a:t>Important not to disturb the ground</a:t>
            </a:r>
          </a:p>
        </p:txBody>
      </p:sp>
      <p:sp>
        <p:nvSpPr>
          <p:cNvPr id="167941" name="TextBox 3"/>
          <p:cNvSpPr txBox="1">
            <a:spLocks noChangeArrowheads="1"/>
          </p:cNvSpPr>
          <p:nvPr/>
        </p:nvSpPr>
        <p:spPr bwMode="auto">
          <a:xfrm>
            <a:off x="179388" y="5338763"/>
            <a:ext cx="2305050" cy="369887"/>
          </a:xfrm>
          <a:prstGeom prst="rect">
            <a:avLst/>
          </a:prstGeom>
          <a:noFill/>
          <a:ln w="9525">
            <a:noFill/>
            <a:miter lim="800000"/>
            <a:headEnd/>
            <a:tailEnd/>
          </a:ln>
        </p:spPr>
        <p:txBody>
          <a:bodyPr>
            <a:spAutoFit/>
          </a:bodyPr>
          <a:lstStyle/>
          <a:p>
            <a:r>
              <a:rPr lang="en-GB"/>
              <a:t>Photo: Brian Cleckner</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Title 1"/>
          <p:cNvSpPr>
            <a:spLocks noGrp="1"/>
          </p:cNvSpPr>
          <p:nvPr>
            <p:ph type="title"/>
          </p:nvPr>
        </p:nvSpPr>
        <p:spPr>
          <a:xfrm>
            <a:off x="468313" y="333375"/>
            <a:ext cx="8229600" cy="1143000"/>
          </a:xfrm>
        </p:spPr>
        <p:txBody>
          <a:bodyPr/>
          <a:lstStyle/>
          <a:p>
            <a:r>
              <a:rPr lang="en-GB" smtClean="0"/>
              <a:t>Protection for woodland trees</a:t>
            </a:r>
          </a:p>
        </p:txBody>
      </p:sp>
      <p:sp>
        <p:nvSpPr>
          <p:cNvPr id="168963" name="Content Placeholder 2"/>
          <p:cNvSpPr>
            <a:spLocks noGrp="1"/>
          </p:cNvSpPr>
          <p:nvPr>
            <p:ph sz="half" idx="1"/>
          </p:nvPr>
        </p:nvSpPr>
        <p:spPr>
          <a:xfrm>
            <a:off x="250825" y="1268413"/>
            <a:ext cx="8497888" cy="4525962"/>
          </a:xfrm>
        </p:spPr>
        <p:txBody>
          <a:bodyPr/>
          <a:lstStyle/>
          <a:p>
            <a:pPr>
              <a:buFont typeface="Arial" charset="0"/>
              <a:buNone/>
            </a:pPr>
            <a:r>
              <a:rPr lang="en-GB" smtClean="0"/>
              <a:t>Felling licences</a:t>
            </a:r>
          </a:p>
          <a:p>
            <a:r>
              <a:rPr lang="en-GB" smtClean="0"/>
              <a:t>Required for felling more than 5 cubic metres in any calendar quarter (from Forestry Commission)</a:t>
            </a:r>
          </a:p>
          <a:p>
            <a:pPr>
              <a:buFont typeface="Arial" charset="0"/>
              <a:buNone/>
            </a:pPr>
            <a:r>
              <a:rPr lang="en-GB" smtClean="0"/>
              <a:t>UKWAS (FSC)</a:t>
            </a:r>
          </a:p>
          <a:p>
            <a:r>
              <a:rPr lang="en-GB" smtClean="0"/>
              <a:t>Requirement to provide diversity of deadwood including  standing dead &amp; veteran trees </a:t>
            </a:r>
          </a:p>
          <a:p>
            <a:r>
              <a:rPr lang="en-GB" smtClean="0"/>
              <a:t>Plan for future veteran trees</a:t>
            </a:r>
          </a:p>
        </p:txBody>
      </p:sp>
      <p:pic>
        <p:nvPicPr>
          <p:cNvPr id="168964" name="Picture 2" descr="C:\Users\Helen\Photographs\Trees\VETree\Brian Cleckner photos\HampsteadHeath\2013-08-27-AFT-HampsteadHeath- 1735-PhotoCredit-BrianCleckner.jpg"/>
          <p:cNvPicPr>
            <a:picLocks noGrp="1" noChangeAspect="1" noChangeArrowheads="1"/>
          </p:cNvPicPr>
          <p:nvPr>
            <p:ph sz="half" idx="2"/>
          </p:nvPr>
        </p:nvPicPr>
        <p:blipFill>
          <a:blip r:embed="rId3" cstate="print"/>
          <a:stretch>
            <a:fillRect/>
          </a:stretch>
        </p:blipFill>
        <p:spPr>
          <a:xfrm>
            <a:off x="5203767" y="4222865"/>
            <a:ext cx="3940233" cy="2635135"/>
          </a:xfrm>
        </p:spPr>
      </p:pic>
      <p:sp>
        <p:nvSpPr>
          <p:cNvPr id="168965" name="TextBox 4"/>
          <p:cNvSpPr txBox="1">
            <a:spLocks noChangeArrowheads="1"/>
          </p:cNvSpPr>
          <p:nvPr/>
        </p:nvSpPr>
        <p:spPr bwMode="auto">
          <a:xfrm>
            <a:off x="2339975" y="6488113"/>
            <a:ext cx="2592388" cy="369887"/>
          </a:xfrm>
          <a:prstGeom prst="rect">
            <a:avLst/>
          </a:prstGeom>
          <a:noFill/>
          <a:ln w="9525">
            <a:noFill/>
            <a:miter lim="800000"/>
            <a:headEnd/>
            <a:tailEnd/>
          </a:ln>
        </p:spPr>
        <p:txBody>
          <a:bodyPr>
            <a:spAutoFit/>
          </a:bodyPr>
          <a:lstStyle/>
          <a:p>
            <a:r>
              <a:rPr lang="en-GB"/>
              <a:t>Photo: Brian Cleckner</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ubrik 1"/>
          <p:cNvSpPr>
            <a:spLocks noGrp="1"/>
          </p:cNvSpPr>
          <p:nvPr>
            <p:ph type="title"/>
          </p:nvPr>
        </p:nvSpPr>
        <p:spPr>
          <a:xfrm>
            <a:off x="395288" y="260350"/>
            <a:ext cx="8229600" cy="1143000"/>
          </a:xfrm>
        </p:spPr>
        <p:txBody>
          <a:bodyPr/>
          <a:lstStyle/>
          <a:p>
            <a:r>
              <a:rPr lang="sv-SE" smtClean="0"/>
              <a:t>Protected species</a:t>
            </a:r>
          </a:p>
        </p:txBody>
      </p:sp>
      <p:sp>
        <p:nvSpPr>
          <p:cNvPr id="3" name="Platshållare för innehåll 2"/>
          <p:cNvSpPr>
            <a:spLocks noGrp="1"/>
          </p:cNvSpPr>
          <p:nvPr>
            <p:ph idx="1"/>
          </p:nvPr>
        </p:nvSpPr>
        <p:spPr>
          <a:xfrm>
            <a:off x="250825" y="1268413"/>
            <a:ext cx="8893175" cy="5589587"/>
          </a:xfrm>
        </p:spPr>
        <p:txBody>
          <a:bodyPr>
            <a:normAutofit fontScale="62500" lnSpcReduction="20000"/>
          </a:bodyPr>
          <a:lstStyle/>
          <a:p>
            <a:pPr>
              <a:buFont typeface="Arial" charset="0"/>
              <a:buNone/>
              <a:defRPr/>
            </a:pPr>
            <a:r>
              <a:rPr lang="sv-SE" sz="3800" b="1" dirty="0" smtClean="0"/>
              <a:t>Wildlife &amp; Countryside Act 1981 &amp; Countryside &amp; Rights of Way Act 2000 &amp; Natural Environment &amp; Rural Comminities Act 2006</a:t>
            </a:r>
          </a:p>
          <a:p>
            <a:pPr>
              <a:defRPr/>
            </a:pPr>
            <a:r>
              <a:rPr lang="sv-SE" sz="3800" b="1" dirty="0" smtClean="0"/>
              <a:t>Animals</a:t>
            </a:r>
            <a:r>
              <a:rPr lang="sv-SE" sz="3800" dirty="0" smtClean="0"/>
              <a:t>:</a:t>
            </a:r>
            <a:endParaRPr lang="sv-SE" sz="3800" dirty="0"/>
          </a:p>
          <a:p>
            <a:pPr lvl="1">
              <a:defRPr/>
            </a:pPr>
            <a:r>
              <a:rPr lang="sv-SE" sz="3800" dirty="0" smtClean="0"/>
              <a:t>Forbidden to kill, injure, take or sell animals listed on schedule.</a:t>
            </a:r>
          </a:p>
          <a:p>
            <a:pPr lvl="1">
              <a:defRPr/>
            </a:pPr>
            <a:r>
              <a:rPr lang="sv-SE" sz="3800" dirty="0" smtClean="0"/>
              <a:t>For some (bats) this includes damaging or destroying places of shelter</a:t>
            </a:r>
          </a:p>
          <a:p>
            <a:pPr>
              <a:defRPr/>
            </a:pPr>
            <a:r>
              <a:rPr lang="sv-SE" sz="3800" b="1" dirty="0" smtClean="0"/>
              <a:t>Birds</a:t>
            </a:r>
            <a:r>
              <a:rPr lang="sv-SE" sz="3800" dirty="0" smtClean="0"/>
              <a:t>:</a:t>
            </a:r>
          </a:p>
          <a:p>
            <a:pPr lvl="1">
              <a:defRPr/>
            </a:pPr>
            <a:r>
              <a:rPr lang="sv-SE" sz="3800" dirty="0" smtClean="0"/>
              <a:t>Prohibited to kill injure or take wild birds or their nests</a:t>
            </a:r>
          </a:p>
          <a:p>
            <a:pPr lvl="1">
              <a:defRPr/>
            </a:pPr>
            <a:r>
              <a:rPr lang="sv-SE" sz="3800" dirty="0" smtClean="0"/>
              <a:t>Level of protection varies per species</a:t>
            </a:r>
          </a:p>
          <a:p>
            <a:pPr>
              <a:defRPr/>
            </a:pPr>
            <a:r>
              <a:rPr lang="sv-SE" sz="3800" b="1" dirty="0" smtClean="0"/>
              <a:t>Injured birds/animals</a:t>
            </a:r>
            <a:r>
              <a:rPr lang="sv-SE" sz="3800" dirty="0" smtClean="0"/>
              <a:t>: </a:t>
            </a:r>
          </a:p>
          <a:p>
            <a:pPr lvl="1">
              <a:defRPr/>
            </a:pPr>
            <a:r>
              <a:rPr lang="sv-SE" sz="3800" dirty="0" smtClean="0"/>
              <a:t>Can be taken if ’disabled’ with intention of tending to is</a:t>
            </a:r>
          </a:p>
          <a:p>
            <a:pPr>
              <a:defRPr/>
            </a:pPr>
            <a:endParaRPr lang="sv-SE" sz="3800" dirty="0" smtClean="0"/>
          </a:p>
          <a:p>
            <a:pPr>
              <a:defRPr/>
            </a:pPr>
            <a:r>
              <a:rPr lang="sv-SE" sz="3800" b="1" dirty="0" smtClean="0"/>
              <a:t>Plants</a:t>
            </a:r>
            <a:r>
              <a:rPr lang="sv-SE" sz="3800" dirty="0" smtClean="0"/>
              <a:t>: </a:t>
            </a:r>
          </a:p>
          <a:p>
            <a:pPr lvl="1">
              <a:defRPr/>
            </a:pPr>
            <a:r>
              <a:rPr lang="sv-SE" sz="3800" dirty="0" smtClean="0"/>
              <a:t>Forbidden to pick, uproot, destroy or sell plants on schedule</a:t>
            </a:r>
          </a:p>
          <a:p>
            <a:pPr lvl="1">
              <a:defRPr/>
            </a:pPr>
            <a:r>
              <a:rPr lang="sv-SE" sz="3800" dirty="0" smtClean="0"/>
              <a:t>Also all plants unless done by owner/occupier</a:t>
            </a:r>
            <a:endParaRPr lang="sv-SE" sz="3800" dirty="0"/>
          </a:p>
          <a:p>
            <a:pPr>
              <a:defRPr/>
            </a:pPr>
            <a:endParaRPr lang="sv-SE"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Title 1"/>
          <p:cNvSpPr>
            <a:spLocks noGrp="1"/>
          </p:cNvSpPr>
          <p:nvPr>
            <p:ph type="title"/>
          </p:nvPr>
        </p:nvSpPr>
        <p:spPr/>
        <p:txBody>
          <a:bodyPr/>
          <a:lstStyle/>
          <a:p>
            <a:r>
              <a:rPr lang="en-GB" smtClean="0"/>
              <a:t>Grants</a:t>
            </a:r>
          </a:p>
        </p:txBody>
      </p:sp>
      <p:sp>
        <p:nvSpPr>
          <p:cNvPr id="171011" name="Content Placeholder 2"/>
          <p:cNvSpPr>
            <a:spLocks noGrp="1"/>
          </p:cNvSpPr>
          <p:nvPr>
            <p:ph sz="half" idx="1"/>
          </p:nvPr>
        </p:nvSpPr>
        <p:spPr>
          <a:xfrm>
            <a:off x="468313" y="1268413"/>
            <a:ext cx="8135937" cy="2881312"/>
          </a:xfrm>
        </p:spPr>
        <p:txBody>
          <a:bodyPr/>
          <a:lstStyle/>
          <a:p>
            <a:pPr>
              <a:buFont typeface="Arial" charset="0"/>
              <a:buNone/>
            </a:pPr>
            <a:r>
              <a:rPr lang="en-GB" smtClean="0"/>
              <a:t>Agri Environment schemes : Basic payment scheme</a:t>
            </a:r>
          </a:p>
          <a:p>
            <a:r>
              <a:rPr lang="en-GB" smtClean="0"/>
              <a:t>Farmers will be required to deduct tree canopy area</a:t>
            </a:r>
          </a:p>
          <a:p>
            <a:r>
              <a:rPr lang="en-GB" smtClean="0"/>
              <a:t>More than 100 trees per had the parcel will be ineligible (except fruit trees)</a:t>
            </a:r>
          </a:p>
        </p:txBody>
      </p:sp>
      <p:pic>
        <p:nvPicPr>
          <p:cNvPr id="171012" name="Picture 2" descr="C:\Users\Helen\Photographs\Trees\VETree\Brian Cleckner photos\AshteadCommon\2013-08-20-ATF-AshteadCommon 835-PhotoCredit-BrianCleckner.jpg"/>
          <p:cNvPicPr>
            <a:picLocks noGrp="1" noChangeAspect="1" noChangeArrowheads="1"/>
          </p:cNvPicPr>
          <p:nvPr>
            <p:ph sz="half" idx="2"/>
          </p:nvPr>
        </p:nvPicPr>
        <p:blipFill>
          <a:blip r:embed="rId3" cstate="print"/>
          <a:srcRect/>
          <a:stretch>
            <a:fillRect/>
          </a:stretch>
        </p:blipFill>
        <p:spPr>
          <a:xfrm>
            <a:off x="2555875" y="3290888"/>
            <a:ext cx="5329238" cy="3567112"/>
          </a:xfrm>
        </p:spPr>
      </p:pic>
      <p:sp>
        <p:nvSpPr>
          <p:cNvPr id="171013" name="TextBox 4"/>
          <p:cNvSpPr txBox="1">
            <a:spLocks noChangeArrowheads="1"/>
          </p:cNvSpPr>
          <p:nvPr/>
        </p:nvSpPr>
        <p:spPr bwMode="auto">
          <a:xfrm>
            <a:off x="0" y="6488113"/>
            <a:ext cx="2592388" cy="369887"/>
          </a:xfrm>
          <a:prstGeom prst="rect">
            <a:avLst/>
          </a:prstGeom>
          <a:noFill/>
          <a:ln w="9525">
            <a:noFill/>
            <a:miter lim="800000"/>
            <a:headEnd/>
            <a:tailEnd/>
          </a:ln>
        </p:spPr>
        <p:txBody>
          <a:bodyPr>
            <a:spAutoFit/>
          </a:bodyPr>
          <a:lstStyle/>
          <a:p>
            <a:r>
              <a:rPr lang="en-GB"/>
              <a:t>Photo: Brian Cleckner</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Title 1"/>
          <p:cNvSpPr>
            <a:spLocks noGrp="1"/>
          </p:cNvSpPr>
          <p:nvPr>
            <p:ph type="title"/>
          </p:nvPr>
        </p:nvSpPr>
        <p:spPr/>
        <p:txBody>
          <a:bodyPr/>
          <a:lstStyle/>
          <a:p>
            <a:r>
              <a:rPr lang="en-GB" smtClean="0"/>
              <a:t>Grants</a:t>
            </a:r>
          </a:p>
        </p:txBody>
      </p:sp>
      <p:sp>
        <p:nvSpPr>
          <p:cNvPr id="172035" name="Content Placeholder 2"/>
          <p:cNvSpPr>
            <a:spLocks noGrp="1"/>
          </p:cNvSpPr>
          <p:nvPr>
            <p:ph sz="half" idx="1"/>
          </p:nvPr>
        </p:nvSpPr>
        <p:spPr>
          <a:xfrm>
            <a:off x="457200" y="1600200"/>
            <a:ext cx="8218488" cy="4525963"/>
          </a:xfrm>
        </p:spPr>
        <p:txBody>
          <a:bodyPr>
            <a:normAutofit lnSpcReduction="10000"/>
          </a:bodyPr>
          <a:lstStyle/>
          <a:p>
            <a:pPr>
              <a:buFont typeface="Arial" charset="0"/>
              <a:buNone/>
            </a:pPr>
            <a:r>
              <a:rPr lang="en-GB" dirty="0" err="1" smtClean="0"/>
              <a:t>Agri</a:t>
            </a:r>
            <a:r>
              <a:rPr lang="en-GB" dirty="0" smtClean="0"/>
              <a:t> Environment schemes : Countryside Stewardship</a:t>
            </a:r>
          </a:p>
          <a:p>
            <a:r>
              <a:rPr lang="en-GB" dirty="0" smtClean="0"/>
              <a:t>In-field trees (190-£420/ha)</a:t>
            </a:r>
          </a:p>
          <a:p>
            <a:r>
              <a:rPr lang="en-GB" dirty="0" smtClean="0"/>
              <a:t>Wood pasture management/restoration/creation (£46-£409/ha)</a:t>
            </a:r>
          </a:p>
          <a:p>
            <a:r>
              <a:rPr lang="en-GB" dirty="0" smtClean="0"/>
              <a:t>Veteran tree surgery (£221/tree)</a:t>
            </a:r>
          </a:p>
          <a:p>
            <a:r>
              <a:rPr lang="en-GB" dirty="0" smtClean="0"/>
              <a:t>Planting parkland trees (£24.5/tree)</a:t>
            </a:r>
          </a:p>
          <a:p>
            <a:r>
              <a:rPr lang="en-GB" dirty="0" smtClean="0"/>
              <a:t>Tree guards (£4-£170/tree)</a:t>
            </a:r>
          </a:p>
          <a:p>
            <a:r>
              <a:rPr lang="en-GB" dirty="0" smtClean="0"/>
              <a:t>Creation of dead wood habitats (£175/unit)</a:t>
            </a:r>
          </a:p>
          <a:p>
            <a:r>
              <a:rPr lang="en-GB" dirty="0" smtClean="0"/>
              <a:t>Management of traditional orchards (£212/ha)</a:t>
            </a:r>
          </a:p>
          <a:p>
            <a:endParaRPr lang="en-GB" dirty="0" smtClean="0"/>
          </a:p>
          <a:p>
            <a:endParaRPr lang="en-GB"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ETree_final">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VETree_final</Template>
  <TotalTime>3</TotalTime>
  <Words>825</Words>
  <Application>Microsoft Office PowerPoint</Application>
  <PresentationFormat>Diavoorstelling (4:3)</PresentationFormat>
  <Paragraphs>112</Paragraphs>
  <Slides>13</Slides>
  <Notes>7</Notes>
  <HiddenSlides>0</HiddenSlides>
  <MMClips>0</MMClips>
  <ScaleCrop>false</ScaleCrop>
  <HeadingPairs>
    <vt:vector size="4" baseType="variant">
      <vt:variant>
        <vt:lpstr>Thema</vt:lpstr>
      </vt:variant>
      <vt:variant>
        <vt:i4>1</vt:i4>
      </vt:variant>
      <vt:variant>
        <vt:lpstr>Diatitels</vt:lpstr>
      </vt:variant>
      <vt:variant>
        <vt:i4>13</vt:i4>
      </vt:variant>
    </vt:vector>
  </HeadingPairs>
  <TitlesOfParts>
    <vt:vector size="14" baseType="lpstr">
      <vt:lpstr>VETree_final</vt:lpstr>
      <vt:lpstr>Legislation</vt:lpstr>
      <vt:lpstr>Protected areas/designations</vt:lpstr>
      <vt:lpstr>Tree Preservation Order (TPO)</vt:lpstr>
      <vt:lpstr>Conservation Areas</vt:lpstr>
      <vt:lpstr>Churches</vt:lpstr>
      <vt:lpstr>Occupier’s Liability Acts 1957 &amp; 1984 </vt:lpstr>
      <vt:lpstr>Health &amp; Safety at Work Acts  1974 &amp; 1999</vt:lpstr>
      <vt:lpstr>Protected areas</vt:lpstr>
      <vt:lpstr>Scheduled Ancient Monuments</vt:lpstr>
      <vt:lpstr>Protection for woodland trees</vt:lpstr>
      <vt:lpstr>Protected species</vt:lpstr>
      <vt:lpstr>Grants</vt:lpstr>
      <vt:lpstr>Grants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Legislation</dc:title>
  <dc:creator>Helen</dc:creator>
  <cp:lastModifiedBy>Joye, Tom</cp:lastModifiedBy>
  <cp:revision>4</cp:revision>
  <dcterms:created xsi:type="dcterms:W3CDTF">2014-12-22T12:08:29Z</dcterms:created>
  <dcterms:modified xsi:type="dcterms:W3CDTF">2015-01-08T15:58:58Z</dcterms:modified>
</cp:coreProperties>
</file>