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76"/>
  </p:notesMasterIdLst>
  <p:handoutMasterIdLst>
    <p:handoutMasterId r:id="rId77"/>
  </p:handoutMasterIdLst>
  <p:sldIdLst>
    <p:sldId id="256" r:id="rId2"/>
    <p:sldId id="538" r:id="rId3"/>
    <p:sldId id="438" r:id="rId4"/>
    <p:sldId id="643" r:id="rId5"/>
    <p:sldId id="506" r:id="rId6"/>
    <p:sldId id="503" r:id="rId7"/>
    <p:sldId id="345" r:id="rId8"/>
    <p:sldId id="539" r:id="rId9"/>
    <p:sldId id="440" r:id="rId10"/>
    <p:sldId id="452" r:id="rId11"/>
    <p:sldId id="645" r:id="rId12"/>
    <p:sldId id="540" r:id="rId13"/>
    <p:sldId id="453" r:id="rId14"/>
    <p:sldId id="437" r:id="rId15"/>
    <p:sldId id="447" r:id="rId16"/>
    <p:sldId id="555" r:id="rId17"/>
    <p:sldId id="557" r:id="rId18"/>
    <p:sldId id="558" r:id="rId19"/>
    <p:sldId id="559" r:id="rId20"/>
    <p:sldId id="608" r:id="rId21"/>
    <p:sldId id="595" r:id="rId22"/>
    <p:sldId id="561" r:id="rId23"/>
    <p:sldId id="646" r:id="rId24"/>
    <p:sldId id="647" r:id="rId25"/>
    <p:sldId id="648" r:id="rId26"/>
    <p:sldId id="649" r:id="rId27"/>
    <p:sldId id="650" r:id="rId28"/>
    <p:sldId id="651" r:id="rId29"/>
    <p:sldId id="652" r:id="rId30"/>
    <p:sldId id="576" r:id="rId31"/>
    <p:sldId id="661" r:id="rId32"/>
    <p:sldId id="662" r:id="rId33"/>
    <p:sldId id="663" r:id="rId34"/>
    <p:sldId id="664" r:id="rId35"/>
    <p:sldId id="665" r:id="rId36"/>
    <p:sldId id="666" r:id="rId37"/>
    <p:sldId id="667" r:id="rId38"/>
    <p:sldId id="577" r:id="rId39"/>
    <p:sldId id="668" r:id="rId40"/>
    <p:sldId id="544" r:id="rId41"/>
    <p:sldId id="504" r:id="rId42"/>
    <p:sldId id="507" r:id="rId43"/>
    <p:sldId id="515" r:id="rId44"/>
    <p:sldId id="514" r:id="rId45"/>
    <p:sldId id="505" r:id="rId46"/>
    <p:sldId id="509" r:id="rId47"/>
    <p:sldId id="510" r:id="rId48"/>
    <p:sldId id="511" r:id="rId49"/>
    <p:sldId id="392" r:id="rId50"/>
    <p:sldId id="578" r:id="rId51"/>
    <p:sldId id="612" r:id="rId52"/>
    <p:sldId id="516" r:id="rId53"/>
    <p:sldId id="616" r:id="rId54"/>
    <p:sldId id="391" r:id="rId55"/>
    <p:sldId id="614" r:id="rId56"/>
    <p:sldId id="615" r:id="rId57"/>
    <p:sldId id="599" r:id="rId58"/>
    <p:sldId id="431" r:id="rId59"/>
    <p:sldId id="618" r:id="rId60"/>
    <p:sldId id="617" r:id="rId61"/>
    <p:sldId id="579" r:id="rId62"/>
    <p:sldId id="620" r:id="rId63"/>
    <p:sldId id="671" r:id="rId64"/>
    <p:sldId id="675" r:id="rId65"/>
    <p:sldId id="674" r:id="rId66"/>
    <p:sldId id="676" r:id="rId67"/>
    <p:sldId id="677" r:id="rId68"/>
    <p:sldId id="678" r:id="rId69"/>
    <p:sldId id="679" r:id="rId70"/>
    <p:sldId id="680" r:id="rId71"/>
    <p:sldId id="681" r:id="rId72"/>
    <p:sldId id="684" r:id="rId73"/>
    <p:sldId id="682" r:id="rId74"/>
    <p:sldId id="683" r:id="rId75"/>
  </p:sldIdLst>
  <p:sldSz cx="9144000" cy="6858000" type="screen4x3"/>
  <p:notesSz cx="7099300" cy="10234613"/>
  <p:defaultTextStyle>
    <a:defPPr>
      <a:defRPr lang="en-GB"/>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modifyVerifier cryptProviderType="rsaFull" cryptAlgorithmClass="hash" cryptAlgorithmType="typeAny" cryptAlgorithmSid="4" spinCount="100000" saltData="diJDkyxZm+F2V+WXc0LPZA==" hashData="eEh2IUPVSfjQgyA5vEasiekVL4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a:srgbClr val="0000CC"/>
    <a:srgbClr val="C6F45E"/>
    <a:srgbClr val="FFFFCC"/>
    <a:srgbClr val="CCFF66"/>
    <a:srgbClr val="FFFF99"/>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88" autoAdjust="0"/>
    <p:restoredTop sz="71200" autoAdjust="0"/>
  </p:normalViewPr>
  <p:slideViewPr>
    <p:cSldViewPr>
      <p:cViewPr>
        <p:scale>
          <a:sx n="75" d="100"/>
          <a:sy n="75" d="100"/>
        </p:scale>
        <p:origin x="-2580" y="-420"/>
      </p:cViewPr>
      <p:guideLst>
        <p:guide orient="horz" pos="2160"/>
        <p:guide pos="2880"/>
      </p:guideLst>
    </p:cSldViewPr>
  </p:slideViewPr>
  <p:outlineViewPr>
    <p:cViewPr>
      <p:scale>
        <a:sx n="33" d="100"/>
        <a:sy n="33" d="100"/>
      </p:scale>
      <p:origin x="0" y="26792"/>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622" y="-90"/>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ea typeface="+mn-ea"/>
                <a:cs typeface="+mn-cs"/>
              </a:defRPr>
            </a:lvl1pPr>
          </a:lstStyle>
          <a:p>
            <a:pPr>
              <a:defRPr/>
            </a:pPr>
            <a:endParaRPr lang="en-GB"/>
          </a:p>
        </p:txBody>
      </p:sp>
      <p:sp>
        <p:nvSpPr>
          <p:cNvPr id="102403" name="Rectangle 3"/>
          <p:cNvSpPr>
            <a:spLocks noGrp="1" noChangeArrowheads="1"/>
          </p:cNvSpPr>
          <p:nvPr>
            <p:ph type="dt" sz="quarter" idx="1"/>
          </p:nvPr>
        </p:nvSpPr>
        <p:spPr bwMode="auto">
          <a:xfrm>
            <a:off x="4021138"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ea typeface="+mn-ea"/>
                <a:cs typeface="+mn-cs"/>
              </a:defRPr>
            </a:lvl1pPr>
          </a:lstStyle>
          <a:p>
            <a:pPr>
              <a:defRPr/>
            </a:pPr>
            <a:endParaRPr lang="en-GB"/>
          </a:p>
        </p:txBody>
      </p:sp>
      <p:sp>
        <p:nvSpPr>
          <p:cNvPr id="102404" name="Rectangle 4"/>
          <p:cNvSpPr>
            <a:spLocks noGrp="1" noChangeArrowheads="1"/>
          </p:cNvSpPr>
          <p:nvPr>
            <p:ph type="ftr" sz="quarter" idx="2"/>
          </p:nvPr>
        </p:nvSpPr>
        <p:spPr bwMode="auto">
          <a:xfrm>
            <a:off x="0"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ea typeface="+mn-ea"/>
                <a:cs typeface="+mn-cs"/>
              </a:defRPr>
            </a:lvl1pPr>
          </a:lstStyle>
          <a:p>
            <a:pPr>
              <a:defRPr/>
            </a:pPr>
            <a:endParaRPr lang="en-GB"/>
          </a:p>
        </p:txBody>
      </p:sp>
      <p:sp>
        <p:nvSpPr>
          <p:cNvPr id="102405" name="Rectangle 5"/>
          <p:cNvSpPr>
            <a:spLocks noGrp="1" noChangeArrowheads="1"/>
          </p:cNvSpPr>
          <p:nvPr>
            <p:ph type="sldNum" sz="quarter" idx="3"/>
          </p:nvPr>
        </p:nvSpPr>
        <p:spPr bwMode="auto">
          <a:xfrm>
            <a:off x="4021138"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0600">
              <a:defRPr sz="1200">
                <a:cs typeface="+mn-cs"/>
              </a:defRPr>
            </a:lvl1pPr>
          </a:lstStyle>
          <a:p>
            <a:pPr>
              <a:defRPr/>
            </a:pPr>
            <a:fld id="{5548D4B5-C1A4-D948-8F3E-058DA7F8B432}" type="slidenum">
              <a:rPr lang="en-GB"/>
              <a:pPr>
                <a:defRPr/>
              </a:pPr>
              <a:t>‹nr.›</a:t>
            </a:fld>
            <a:endParaRPr lang="en-GB"/>
          </a:p>
        </p:txBody>
      </p:sp>
    </p:spTree>
    <p:extLst>
      <p:ext uri="{BB962C8B-B14F-4D97-AF65-F5344CB8AC3E}">
        <p14:creationId xmlns:p14="http://schemas.microsoft.com/office/powerpoint/2010/main" val="17030401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ea typeface="+mn-ea"/>
                <a:cs typeface="+mn-cs"/>
              </a:defRPr>
            </a:lvl1pPr>
          </a:lstStyle>
          <a:p>
            <a:pPr>
              <a:defRPr/>
            </a:pPr>
            <a:endParaRPr lang="en-GB"/>
          </a:p>
        </p:txBody>
      </p:sp>
      <p:sp>
        <p:nvSpPr>
          <p:cNvPr id="61443" name="Rectangle 3"/>
          <p:cNvSpPr>
            <a:spLocks noGrp="1" noChangeArrowheads="1"/>
          </p:cNvSpPr>
          <p:nvPr>
            <p:ph type="dt" idx="1"/>
          </p:nvPr>
        </p:nvSpPr>
        <p:spPr bwMode="auto">
          <a:xfrm>
            <a:off x="4021138" y="0"/>
            <a:ext cx="3076575" cy="512763"/>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ea typeface="+mn-ea"/>
                <a:cs typeface="+mn-cs"/>
              </a:defRPr>
            </a:lvl1pPr>
          </a:lstStyle>
          <a:p>
            <a:pPr>
              <a:defRPr/>
            </a:pPr>
            <a:endParaRPr lang="en-GB"/>
          </a:p>
        </p:txBody>
      </p:sp>
      <p:sp>
        <p:nvSpPr>
          <p:cNvPr id="17412" name="Rectangle 4"/>
          <p:cNvSpPr>
            <a:spLocks noGrp="1" noRot="1" noChangeAspect="1" noChangeArrowheads="1" noTextEdit="1"/>
          </p:cNvSpPr>
          <p:nvPr>
            <p:ph type="sldImg" idx="2"/>
          </p:nvPr>
        </p:nvSpPr>
        <p:spPr bwMode="auto">
          <a:xfrm>
            <a:off x="992188" y="766763"/>
            <a:ext cx="5116512" cy="38369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1445" name="Rectangle 5"/>
          <p:cNvSpPr>
            <a:spLocks noGrp="1" noChangeArrowheads="1"/>
          </p:cNvSpPr>
          <p:nvPr>
            <p:ph type="body" sz="quarter" idx="3"/>
          </p:nvPr>
        </p:nvSpPr>
        <p:spPr bwMode="auto">
          <a:xfrm>
            <a:off x="709613" y="4860925"/>
            <a:ext cx="5680075" cy="4606925"/>
          </a:xfrm>
          <a:prstGeom prst="rect">
            <a:avLst/>
          </a:prstGeom>
          <a:noFill/>
          <a:ln>
            <a:noFill/>
          </a:ln>
          <a:effectLst/>
          <a:extLst/>
        </p:spPr>
        <p:txBody>
          <a:bodyPr vert="horz" wrap="square" lIns="99035" tIns="49518" rIns="99035" bIns="49518"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446" name="Rectangle 6"/>
          <p:cNvSpPr>
            <a:spLocks noGrp="1" noChangeArrowheads="1"/>
          </p:cNvSpPr>
          <p:nvPr>
            <p:ph type="ftr" sz="quarter" idx="4"/>
          </p:nvPr>
        </p:nvSpPr>
        <p:spPr bwMode="auto">
          <a:xfrm>
            <a:off x="0"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ea typeface="+mn-ea"/>
                <a:cs typeface="+mn-cs"/>
              </a:defRPr>
            </a:lvl1pPr>
          </a:lstStyle>
          <a:p>
            <a:pPr>
              <a:defRPr/>
            </a:pPr>
            <a:endParaRPr lang="en-GB"/>
          </a:p>
        </p:txBody>
      </p:sp>
      <p:sp>
        <p:nvSpPr>
          <p:cNvPr id="61447" name="Rectangle 7"/>
          <p:cNvSpPr>
            <a:spLocks noGrp="1" noChangeArrowheads="1"/>
          </p:cNvSpPr>
          <p:nvPr>
            <p:ph type="sldNum" sz="quarter" idx="5"/>
          </p:nvPr>
        </p:nvSpPr>
        <p:spPr bwMode="auto">
          <a:xfrm>
            <a:off x="4021138" y="9720263"/>
            <a:ext cx="3076575" cy="512762"/>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0600">
              <a:defRPr sz="1200">
                <a:cs typeface="+mn-cs"/>
              </a:defRPr>
            </a:lvl1pPr>
          </a:lstStyle>
          <a:p>
            <a:pPr>
              <a:defRPr/>
            </a:pPr>
            <a:fld id="{71557ACE-E9B5-BF45-8B06-41633F3C8781}" type="slidenum">
              <a:rPr lang="en-GB"/>
              <a:pPr>
                <a:defRPr/>
              </a:pPr>
              <a:t>‹nr.›</a:t>
            </a:fld>
            <a:endParaRPr lang="en-GB"/>
          </a:p>
        </p:txBody>
      </p:sp>
    </p:spTree>
    <p:extLst>
      <p:ext uri="{BB962C8B-B14F-4D97-AF65-F5344CB8AC3E}">
        <p14:creationId xmlns:p14="http://schemas.microsoft.com/office/powerpoint/2010/main" val="21938340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14E80C8-1F82-6F45-BBC4-A4431556F46D}" type="slidenum">
              <a:rPr lang="en-GB" sz="1200"/>
              <a:pPr eaLnBrk="1" hangingPunct="1"/>
              <a:t>1</a:t>
            </a:fld>
            <a:endParaRPr lang="en-GB" sz="1200"/>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a:ln/>
        </p:spPr>
      </p:sp>
      <p:sp>
        <p:nvSpPr>
          <p:cNvPr id="2150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dirty="0" smtClean="0"/>
              <a:t>El proyecto VETree se</a:t>
            </a:r>
            <a:r>
              <a:rPr lang="nl-BE" baseline="0" dirty="0" smtClean="0"/>
              <a:t> financió en un 75% por los fondos Leonardo da Vinci de la Unión Europea. Este curso se elaboró por el proyecto y está disponible en 6 idiomas</a:t>
            </a:r>
            <a:r>
              <a:rPr lang="nl-BE" dirty="0" smtClean="0"/>
              <a:t>. El objetivo del proyecto ha sido producir material</a:t>
            </a:r>
            <a:r>
              <a:rPr lang="nl-BE" baseline="0" dirty="0" smtClean="0"/>
              <a:t> de formación adecuado de alta calidad para todos los países de la UE involucrados en el proyecto. </a:t>
            </a:r>
          </a:p>
        </p:txBody>
      </p:sp>
      <p:sp>
        <p:nvSpPr>
          <p:cNvPr id="2150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95A56ED-AD1D-F24B-A26A-5FD3FD9CB87E}" type="slidenum">
              <a:rPr lang="en-GB" sz="1200"/>
              <a:pPr eaLnBrk="1" hangingPunct="1"/>
              <a:t>2</a:t>
            </a:fld>
            <a:endParaRPr lang="en-GB"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a:ln/>
        </p:spPr>
      </p:sp>
      <p:sp>
        <p:nvSpPr>
          <p:cNvPr id="245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dirty="0" smtClean="0"/>
              <a:t>Quienes somos</a:t>
            </a:r>
            <a:r>
              <a:rPr lang="nl-BE" baseline="0" dirty="0" smtClean="0"/>
              <a:t> nosotros + quienes sois vosotros y cuales son vuestras expectativas?</a:t>
            </a:r>
          </a:p>
        </p:txBody>
      </p:sp>
      <p:sp>
        <p:nvSpPr>
          <p:cNvPr id="2457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D76C87C-F3FE-D749-957B-942DCBB0C5A8}" type="slidenum">
              <a:rPr lang="en-GB" sz="1200"/>
              <a:pPr eaLnBrk="1" hangingPunct="1"/>
              <a:t>4</a:t>
            </a:fld>
            <a:endParaRPr lang="en-GB"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noTextEdit="1"/>
          </p:cNvSpPr>
          <p:nvPr>
            <p:ph type="sldImg"/>
          </p:nvPr>
        </p:nvSpPr>
        <p:spPr>
          <a:ln/>
        </p:spPr>
      </p:sp>
      <p:sp>
        <p:nvSpPr>
          <p:cNvPr id="2662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Estos</a:t>
            </a:r>
            <a:r>
              <a:rPr lang="en-GB" dirty="0" smtClean="0"/>
              <a:t> son los </a:t>
            </a:r>
            <a:r>
              <a:rPr lang="en-GB" dirty="0" err="1" smtClean="0"/>
              <a:t>objetivos</a:t>
            </a:r>
            <a:r>
              <a:rPr lang="en-GB" dirty="0" smtClean="0"/>
              <a:t> del </a:t>
            </a:r>
            <a:r>
              <a:rPr lang="en-GB" dirty="0" err="1" smtClean="0"/>
              <a:t>día</a:t>
            </a:r>
            <a:r>
              <a:rPr lang="en-GB" dirty="0" smtClean="0"/>
              <a:t>.</a:t>
            </a:r>
          </a:p>
          <a:p>
            <a:endParaRPr lang="en-GB" dirty="0"/>
          </a:p>
          <a:p>
            <a:r>
              <a:rPr lang="en-GB" dirty="0" smtClean="0"/>
              <a:t>Al final del </a:t>
            </a:r>
            <a:r>
              <a:rPr lang="en-GB" dirty="0" err="1" smtClean="0"/>
              <a:t>día</a:t>
            </a:r>
            <a:r>
              <a:rPr lang="en-GB" dirty="0" smtClean="0"/>
              <a:t> </a:t>
            </a:r>
            <a:r>
              <a:rPr lang="en-GB" dirty="0" err="1" smtClean="0"/>
              <a:t>seréis</a:t>
            </a:r>
            <a:r>
              <a:rPr lang="en-GB" dirty="0" smtClean="0"/>
              <a:t> </a:t>
            </a:r>
            <a:r>
              <a:rPr lang="en-GB" dirty="0" err="1" smtClean="0"/>
              <a:t>capaces</a:t>
            </a:r>
            <a:r>
              <a:rPr lang="en-GB" dirty="0" smtClean="0"/>
              <a:t> de…</a:t>
            </a:r>
            <a:endParaRPr lang="en-GB" dirty="0"/>
          </a:p>
        </p:txBody>
      </p:sp>
      <p:sp>
        <p:nvSpPr>
          <p:cNvPr id="2662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D1669E6-B483-E74D-9DCE-882075DE0EF0}" type="slidenum">
              <a:rPr lang="en-GB" sz="1200"/>
              <a:pPr eaLnBrk="1" hangingPunct="1"/>
              <a:t>5</a:t>
            </a:fld>
            <a:endParaRPr lang="en-GB"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5838" eaLnBrk="0" hangingPunct="0">
              <a:defRPr sz="2400">
                <a:solidFill>
                  <a:schemeClr val="tx1"/>
                </a:solidFill>
                <a:latin typeface="Arial" charset="0"/>
                <a:ea typeface="ＭＳ Ｐゴシック" charset="0"/>
                <a:cs typeface="ＭＳ Ｐゴシック" charset="0"/>
              </a:defRPr>
            </a:lvl1pPr>
            <a:lvl2pPr marL="742950" indent="-285750" defTabSz="985838" eaLnBrk="0" hangingPunct="0">
              <a:defRPr sz="2400">
                <a:solidFill>
                  <a:schemeClr val="tx1"/>
                </a:solidFill>
                <a:latin typeface="Arial" charset="0"/>
                <a:ea typeface="ＭＳ Ｐゴシック" charset="0"/>
              </a:defRPr>
            </a:lvl2pPr>
            <a:lvl3pPr marL="1143000" indent="-228600" defTabSz="985838" eaLnBrk="0" hangingPunct="0">
              <a:defRPr sz="2400">
                <a:solidFill>
                  <a:schemeClr val="tx1"/>
                </a:solidFill>
                <a:latin typeface="Arial" charset="0"/>
                <a:ea typeface="ＭＳ Ｐゴシック" charset="0"/>
              </a:defRPr>
            </a:lvl3pPr>
            <a:lvl4pPr marL="1600200" indent="-228600" defTabSz="985838" eaLnBrk="0" hangingPunct="0">
              <a:defRPr sz="2400">
                <a:solidFill>
                  <a:schemeClr val="tx1"/>
                </a:solidFill>
                <a:latin typeface="Arial" charset="0"/>
                <a:ea typeface="ＭＳ Ｐゴシック" charset="0"/>
              </a:defRPr>
            </a:lvl4pPr>
            <a:lvl5pPr marL="2057400" indent="-228600" defTabSz="985838" eaLnBrk="0" hangingPunct="0">
              <a:defRPr sz="2400">
                <a:solidFill>
                  <a:schemeClr val="tx1"/>
                </a:solidFill>
                <a:latin typeface="Arial" charset="0"/>
                <a:ea typeface="ＭＳ Ｐゴシック" charset="0"/>
              </a:defRPr>
            </a:lvl5pPr>
            <a:lvl6pPr marL="2514600" indent="-228600" defTabSz="985838"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5838"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5838"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5838"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EE27B57-8BCF-A24B-A843-AC24FBCB0856}" type="slidenum">
              <a:rPr lang="en-GB" sz="1200"/>
              <a:pPr eaLnBrk="1" hangingPunct="1"/>
              <a:t>6</a:t>
            </a:fld>
            <a:endParaRPr lang="en-GB" sz="1200"/>
          </a:p>
        </p:txBody>
      </p:sp>
      <p:sp>
        <p:nvSpPr>
          <p:cNvPr id="28674" name="Rectangle 2"/>
          <p:cNvSpPr>
            <a:spLocks noGrp="1" noRot="1" noChangeAspect="1" noChangeArrowheads="1" noTextEdit="1"/>
          </p:cNvSpPr>
          <p:nvPr>
            <p:ph type="sldImg"/>
          </p:nvPr>
        </p:nvSpPr>
        <p:spPr>
          <a:xfrm>
            <a:off x="992188" y="766763"/>
            <a:ext cx="5114925" cy="3836987"/>
          </a:xfrm>
          <a:ln/>
        </p:spPr>
      </p:sp>
      <p:sp>
        <p:nvSpPr>
          <p:cNvPr id="2867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err="1" smtClean="0"/>
              <a:t>Introducir</a:t>
            </a:r>
            <a:r>
              <a:rPr lang="en-US" dirty="0" smtClean="0"/>
              <a:t> el </a:t>
            </a:r>
            <a:r>
              <a:rPr lang="en-US" dirty="0" err="1" smtClean="0"/>
              <a:t>hecho</a:t>
            </a:r>
            <a:r>
              <a:rPr lang="en-US" dirty="0" smtClean="0"/>
              <a:t> de </a:t>
            </a:r>
            <a:r>
              <a:rPr lang="en-US" dirty="0" err="1" smtClean="0"/>
              <a:t>que</a:t>
            </a:r>
            <a:r>
              <a:rPr lang="en-US" dirty="0" smtClean="0"/>
              <a:t> los </a:t>
            </a:r>
            <a:r>
              <a:rPr lang="en-US" dirty="0" err="1" smtClean="0"/>
              <a:t>árboles</a:t>
            </a:r>
            <a:r>
              <a:rPr lang="en-US" dirty="0" smtClean="0"/>
              <a:t> </a:t>
            </a:r>
            <a:r>
              <a:rPr lang="en-US" dirty="0" err="1" smtClean="0"/>
              <a:t>viejos</a:t>
            </a:r>
            <a:r>
              <a:rPr lang="en-US" dirty="0" smtClean="0"/>
              <a:t> y los</a:t>
            </a:r>
            <a:r>
              <a:rPr lang="en-US" baseline="0" dirty="0" smtClean="0"/>
              <a:t> </a:t>
            </a:r>
            <a:r>
              <a:rPr lang="en-US" baseline="0" dirty="0" err="1" smtClean="0"/>
              <a:t>veteranos</a:t>
            </a:r>
            <a:r>
              <a:rPr lang="en-US" baseline="0" dirty="0" smtClean="0"/>
              <a:t> son </a:t>
            </a:r>
            <a:r>
              <a:rPr lang="en-US" baseline="0" dirty="0" err="1" smtClean="0"/>
              <a:t>importantes</a:t>
            </a:r>
            <a:r>
              <a:rPr lang="en-US" baseline="0" dirty="0" smtClean="0"/>
              <a:t> </a:t>
            </a:r>
            <a:r>
              <a:rPr lang="en-US" baseline="0" dirty="0" err="1" smtClean="0"/>
              <a:t>desde</a:t>
            </a:r>
            <a:r>
              <a:rPr lang="en-US" baseline="0" dirty="0" smtClean="0"/>
              <a:t> un </a:t>
            </a:r>
            <a:r>
              <a:rPr lang="en-US" baseline="0" dirty="0" err="1" smtClean="0"/>
              <a:t>punto</a:t>
            </a:r>
            <a:r>
              <a:rPr lang="en-US" baseline="0" dirty="0" smtClean="0"/>
              <a:t> de vista </a:t>
            </a:r>
            <a:r>
              <a:rPr lang="en-US" baseline="0" dirty="0" err="1" smtClean="0"/>
              <a:t>histórico</a:t>
            </a:r>
            <a:r>
              <a:rPr lang="en-US" baseline="0" dirty="0" smtClean="0"/>
              <a:t> y cultural. Han </a:t>
            </a:r>
            <a:r>
              <a:rPr lang="en-US" baseline="0" dirty="0" err="1" smtClean="0"/>
              <a:t>visto</a:t>
            </a:r>
            <a:r>
              <a:rPr lang="en-US" baseline="0" dirty="0" smtClean="0"/>
              <a:t> </a:t>
            </a:r>
            <a:r>
              <a:rPr lang="en-US" baseline="0" dirty="0" err="1" smtClean="0"/>
              <a:t>mucha</a:t>
            </a:r>
            <a:r>
              <a:rPr lang="en-US" baseline="0" dirty="0" smtClean="0"/>
              <a:t> </a:t>
            </a:r>
            <a:r>
              <a:rPr lang="en-US" baseline="0" dirty="0" err="1" smtClean="0"/>
              <a:t>historia</a:t>
            </a:r>
            <a:r>
              <a:rPr lang="en-US" baseline="0" dirty="0" smtClean="0"/>
              <a:t>!!</a:t>
            </a:r>
            <a:r>
              <a:rPr lang="en-US" dirty="0" smtClean="0"/>
              <a:t>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4D4CB0A-D955-644E-B6EF-48FEA453698A}" type="slidenum">
              <a:rPr lang="en-GB" sz="1200"/>
              <a:pPr eaLnBrk="1" hangingPunct="1"/>
              <a:t>7</a:t>
            </a:fld>
            <a:endParaRPr lang="en-GB" sz="1200"/>
          </a:p>
        </p:txBody>
      </p:sp>
      <p:sp>
        <p:nvSpPr>
          <p:cNvPr id="30722" name="Rectangle 2"/>
          <p:cNvSpPr>
            <a:spLocks noGrp="1" noRot="1" noChangeAspect="1" noChangeArrowheads="1" noTextEdit="1"/>
          </p:cNvSpPr>
          <p:nvPr>
            <p:ph type="sldImg"/>
          </p:nvPr>
        </p:nvSpPr>
        <p:spPr>
          <a:xfrm>
            <a:off x="990600" y="766763"/>
            <a:ext cx="5121275" cy="3840162"/>
          </a:xfrm>
          <a:ln/>
        </p:spPr>
      </p:sp>
      <p:sp>
        <p:nvSpPr>
          <p:cNvPr id="3072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a:ln/>
        </p:spPr>
      </p:sp>
      <p:sp>
        <p:nvSpPr>
          <p:cNvPr id="3277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smtClean="0"/>
              <a:t>El responsible del </a:t>
            </a:r>
            <a:r>
              <a:rPr lang="en-GB" dirty="0" err="1" smtClean="0"/>
              <a:t>curso</a:t>
            </a:r>
            <a:r>
              <a:rPr lang="en-GB" dirty="0" smtClean="0"/>
              <a:t> </a:t>
            </a:r>
            <a:r>
              <a:rPr lang="en-GB" dirty="0" err="1" smtClean="0"/>
              <a:t>ayuda</a:t>
            </a:r>
            <a:r>
              <a:rPr lang="en-GB" dirty="0" smtClean="0"/>
              <a:t> a los </a:t>
            </a:r>
            <a:r>
              <a:rPr lang="en-GB" dirty="0" err="1" smtClean="0"/>
              <a:t>participantes</a:t>
            </a:r>
            <a:r>
              <a:rPr lang="en-GB" dirty="0" smtClean="0"/>
              <a:t> a </a:t>
            </a:r>
            <a:r>
              <a:rPr lang="en-GB" dirty="0" err="1" smtClean="0"/>
              <a:t>hacer</a:t>
            </a:r>
            <a:r>
              <a:rPr lang="en-GB" dirty="0" smtClean="0"/>
              <a:t> </a:t>
            </a:r>
            <a:r>
              <a:rPr lang="en-GB" dirty="0" err="1" smtClean="0"/>
              <a:t>una</a:t>
            </a:r>
            <a:r>
              <a:rPr lang="en-GB" dirty="0" smtClean="0"/>
              <a:t> </a:t>
            </a:r>
            <a:r>
              <a:rPr lang="en-GB" dirty="0" err="1" smtClean="0"/>
              <a:t>lista</a:t>
            </a:r>
            <a:r>
              <a:rPr lang="en-GB" dirty="0" smtClean="0"/>
              <a:t> en la </a:t>
            </a:r>
            <a:r>
              <a:rPr lang="en-GB" dirty="0" err="1" smtClean="0"/>
              <a:t>pizarra</a:t>
            </a:r>
            <a:r>
              <a:rPr lang="en-GB" dirty="0" smtClean="0"/>
              <a:t>. </a:t>
            </a:r>
          </a:p>
          <a:p>
            <a:r>
              <a:rPr lang="en-GB" dirty="0" err="1" smtClean="0"/>
              <a:t>Utiliza</a:t>
            </a:r>
            <a:r>
              <a:rPr lang="en-GB" baseline="0" dirty="0" smtClean="0"/>
              <a:t> </a:t>
            </a:r>
            <a:r>
              <a:rPr lang="en-GB" baseline="0" dirty="0" err="1" smtClean="0"/>
              <a:t>esta</a:t>
            </a:r>
            <a:r>
              <a:rPr lang="en-GB" baseline="0" dirty="0" smtClean="0"/>
              <a:t> </a:t>
            </a:r>
            <a:r>
              <a:rPr lang="en-GB" baseline="0" dirty="0" err="1" smtClean="0"/>
              <a:t>diapositiva</a:t>
            </a:r>
            <a:r>
              <a:rPr lang="en-GB" baseline="0" dirty="0" smtClean="0"/>
              <a:t> y la </a:t>
            </a:r>
            <a:r>
              <a:rPr lang="en-GB" baseline="0" dirty="0" err="1" smtClean="0"/>
              <a:t>siguiente</a:t>
            </a:r>
            <a:r>
              <a:rPr lang="en-GB" baseline="0" dirty="0" smtClean="0"/>
              <a:t> </a:t>
            </a:r>
            <a:r>
              <a:rPr lang="en-GB" baseline="0" dirty="0" err="1" smtClean="0"/>
              <a:t>para</a:t>
            </a:r>
            <a:r>
              <a:rPr lang="en-GB" baseline="0" dirty="0" smtClean="0"/>
              <a:t> </a:t>
            </a:r>
            <a:r>
              <a:rPr lang="en-GB" baseline="0" dirty="0" err="1" smtClean="0"/>
              <a:t>estimular</a:t>
            </a:r>
            <a:r>
              <a:rPr lang="en-GB" baseline="0" dirty="0" smtClean="0"/>
              <a:t> </a:t>
            </a:r>
            <a:r>
              <a:rPr lang="en-GB" baseline="0" dirty="0" err="1" smtClean="0"/>
              <a:t>algunas</a:t>
            </a:r>
            <a:r>
              <a:rPr lang="en-GB" baseline="0" dirty="0" smtClean="0"/>
              <a:t> ideas. </a:t>
            </a:r>
            <a:endParaRPr lang="en-GB" dirty="0"/>
          </a:p>
        </p:txBody>
      </p:sp>
      <p:sp>
        <p:nvSpPr>
          <p:cNvPr id="3277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5A2D283-FEEF-2542-B04E-46B104890F92}" type="slidenum">
              <a:rPr lang="en-GB" sz="1200"/>
              <a:pPr eaLnBrk="1" hangingPunct="1"/>
              <a:t>8</a:t>
            </a:fld>
            <a:endParaRPr lang="en-GB"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a:ln/>
        </p:spPr>
      </p:sp>
      <p:sp>
        <p:nvSpPr>
          <p:cNvPr id="3481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Utiliza</a:t>
            </a:r>
            <a:r>
              <a:rPr lang="en-GB" dirty="0" smtClean="0"/>
              <a:t> </a:t>
            </a:r>
            <a:r>
              <a:rPr lang="en-GB" dirty="0" err="1" smtClean="0"/>
              <a:t>esta</a:t>
            </a:r>
            <a:r>
              <a:rPr lang="en-GB" dirty="0" smtClean="0"/>
              <a:t> </a:t>
            </a:r>
            <a:r>
              <a:rPr lang="en-GB" dirty="0" err="1" smtClean="0"/>
              <a:t>diapositiva</a:t>
            </a:r>
            <a:r>
              <a:rPr lang="en-GB" dirty="0" smtClean="0"/>
              <a:t> </a:t>
            </a:r>
            <a:r>
              <a:rPr lang="en-GB" dirty="0" err="1" smtClean="0"/>
              <a:t>como</a:t>
            </a:r>
            <a:r>
              <a:rPr lang="en-GB" baseline="0" dirty="0" smtClean="0"/>
              <a:t> </a:t>
            </a:r>
            <a:r>
              <a:rPr lang="en-GB" baseline="0" dirty="0" err="1" smtClean="0"/>
              <a:t>ayuda</a:t>
            </a:r>
            <a:r>
              <a:rPr lang="en-GB" baseline="0" dirty="0" smtClean="0"/>
              <a:t> </a:t>
            </a:r>
            <a:r>
              <a:rPr lang="en-GB" baseline="0" dirty="0" err="1" smtClean="0"/>
              <a:t>para</a:t>
            </a:r>
            <a:r>
              <a:rPr lang="en-GB" baseline="0" dirty="0" smtClean="0"/>
              <a:t> </a:t>
            </a:r>
            <a:r>
              <a:rPr lang="en-GB" baseline="0" dirty="0" err="1" smtClean="0"/>
              <a:t>estimular</a:t>
            </a:r>
            <a:r>
              <a:rPr lang="en-GB" baseline="0" dirty="0" smtClean="0"/>
              <a:t> </a:t>
            </a:r>
            <a:r>
              <a:rPr lang="en-GB" baseline="0" dirty="0" err="1" smtClean="0"/>
              <a:t>algunas</a:t>
            </a:r>
            <a:r>
              <a:rPr lang="en-GB" baseline="0" dirty="0" smtClean="0"/>
              <a:t> ideas </a:t>
            </a:r>
            <a:r>
              <a:rPr lang="en-GB" baseline="0" dirty="0" err="1" smtClean="0"/>
              <a:t>sobre</a:t>
            </a:r>
            <a:r>
              <a:rPr lang="en-GB" baseline="0" dirty="0" smtClean="0"/>
              <a:t> </a:t>
            </a:r>
            <a:r>
              <a:rPr lang="en-GB" baseline="0" dirty="0" err="1" smtClean="0"/>
              <a:t>las</a:t>
            </a:r>
            <a:r>
              <a:rPr lang="en-GB" baseline="0" dirty="0" smtClean="0"/>
              <a:t> </a:t>
            </a:r>
            <a:r>
              <a:rPr lang="en-GB" baseline="0" dirty="0" err="1" smtClean="0"/>
              <a:t>características</a:t>
            </a:r>
            <a:r>
              <a:rPr lang="en-GB" baseline="0" dirty="0" smtClean="0"/>
              <a:t> de los </a:t>
            </a:r>
            <a:r>
              <a:rPr lang="en-GB" baseline="0" dirty="0" err="1" smtClean="0"/>
              <a:t>árboles</a:t>
            </a:r>
            <a:r>
              <a:rPr lang="en-GB" baseline="0" dirty="0" smtClean="0"/>
              <a:t> </a:t>
            </a:r>
            <a:r>
              <a:rPr lang="en-GB" baseline="0" dirty="0" err="1" smtClean="0"/>
              <a:t>veteranos</a:t>
            </a:r>
            <a:r>
              <a:rPr lang="en-GB" baseline="0" dirty="0" smtClean="0"/>
              <a:t>. </a:t>
            </a:r>
            <a:endParaRPr lang="en-GB" dirty="0"/>
          </a:p>
          <a:p>
            <a:r>
              <a:rPr lang="en-GB" dirty="0" smtClean="0"/>
              <a:t>Se </a:t>
            </a:r>
            <a:r>
              <a:rPr lang="en-GB" dirty="0" err="1" smtClean="0"/>
              <a:t>puede</a:t>
            </a:r>
            <a:r>
              <a:rPr lang="en-GB" dirty="0" smtClean="0"/>
              <a:t> </a:t>
            </a:r>
            <a:r>
              <a:rPr lang="en-GB" dirty="0" err="1" smtClean="0"/>
              <a:t>dar</a:t>
            </a:r>
            <a:r>
              <a:rPr lang="en-GB" dirty="0" smtClean="0"/>
              <a:t> a los </a:t>
            </a:r>
            <a:r>
              <a:rPr lang="en-GB" dirty="0" err="1" smtClean="0"/>
              <a:t>participantes</a:t>
            </a:r>
            <a:r>
              <a:rPr lang="en-GB" dirty="0" smtClean="0"/>
              <a:t> material</a:t>
            </a:r>
            <a:r>
              <a:rPr lang="en-GB" baseline="0" dirty="0" smtClean="0"/>
              <a:t> con </a:t>
            </a:r>
            <a:r>
              <a:rPr lang="en-GB" baseline="0" dirty="0" err="1" smtClean="0"/>
              <a:t>una</a:t>
            </a:r>
            <a:r>
              <a:rPr lang="en-GB" baseline="0" dirty="0" smtClean="0"/>
              <a:t> </a:t>
            </a:r>
            <a:r>
              <a:rPr lang="en-GB" baseline="0" dirty="0" err="1" smtClean="0"/>
              <a:t>gama</a:t>
            </a:r>
            <a:r>
              <a:rPr lang="en-GB" baseline="0" dirty="0" smtClean="0"/>
              <a:t> </a:t>
            </a:r>
            <a:r>
              <a:rPr lang="en-GB" baseline="0" dirty="0" err="1" smtClean="0"/>
              <a:t>más</a:t>
            </a:r>
            <a:r>
              <a:rPr lang="en-GB" baseline="0" dirty="0" smtClean="0"/>
              <a:t> </a:t>
            </a:r>
            <a:r>
              <a:rPr lang="en-GB" baseline="0" dirty="0" err="1" smtClean="0"/>
              <a:t>amplia</a:t>
            </a:r>
            <a:r>
              <a:rPr lang="en-GB" baseline="0" dirty="0" smtClean="0"/>
              <a:t> de </a:t>
            </a:r>
            <a:r>
              <a:rPr lang="en-GB" baseline="0" dirty="0" err="1" smtClean="0"/>
              <a:t>fotografías</a:t>
            </a:r>
            <a:r>
              <a:rPr lang="en-GB" baseline="0" dirty="0" smtClean="0"/>
              <a:t> </a:t>
            </a:r>
            <a:r>
              <a:rPr lang="en-GB" baseline="0" dirty="0" err="1" smtClean="0"/>
              <a:t>para</a:t>
            </a:r>
            <a:r>
              <a:rPr lang="en-GB" baseline="0" dirty="0" smtClean="0"/>
              <a:t> </a:t>
            </a:r>
            <a:r>
              <a:rPr lang="en-GB" baseline="0" dirty="0" err="1" smtClean="0"/>
              <a:t>que</a:t>
            </a:r>
            <a:r>
              <a:rPr lang="en-GB" baseline="0" dirty="0" smtClean="0"/>
              <a:t> los </a:t>
            </a:r>
            <a:r>
              <a:rPr lang="en-GB" baseline="0" dirty="0" err="1" smtClean="0"/>
              <a:t>participantes</a:t>
            </a:r>
            <a:r>
              <a:rPr lang="en-GB" baseline="0" dirty="0" smtClean="0"/>
              <a:t> lo </a:t>
            </a:r>
            <a:r>
              <a:rPr lang="en-GB" baseline="0" dirty="0" err="1" smtClean="0"/>
              <a:t>puedan</a:t>
            </a:r>
            <a:r>
              <a:rPr lang="en-GB" baseline="0" dirty="0" smtClean="0"/>
              <a:t> </a:t>
            </a:r>
            <a:r>
              <a:rPr lang="en-GB" baseline="0" dirty="0" err="1" smtClean="0"/>
              <a:t>estudiar</a:t>
            </a:r>
            <a:r>
              <a:rPr lang="en-GB" baseline="0" dirty="0" smtClean="0"/>
              <a:t> </a:t>
            </a:r>
            <a:r>
              <a:rPr lang="en-GB" baseline="0" dirty="0" err="1" smtClean="0"/>
              <a:t>más</a:t>
            </a:r>
            <a:r>
              <a:rPr lang="en-GB" baseline="0" dirty="0" smtClean="0"/>
              <a:t> de </a:t>
            </a:r>
            <a:r>
              <a:rPr lang="en-GB" baseline="0" dirty="0" err="1" smtClean="0"/>
              <a:t>cerca</a:t>
            </a:r>
            <a:r>
              <a:rPr lang="en-GB" baseline="0" dirty="0" smtClean="0"/>
              <a:t>. </a:t>
            </a:r>
            <a:endParaRPr lang="en-GB" dirty="0"/>
          </a:p>
        </p:txBody>
      </p:sp>
      <p:sp>
        <p:nvSpPr>
          <p:cNvPr id="3481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616762F-0BF2-CD4F-BB63-AD95CE4161B3}" type="slidenum">
              <a:rPr lang="en-GB" sz="1200"/>
              <a:pPr eaLnBrk="1" hangingPunct="1"/>
              <a:t>9</a:t>
            </a:fld>
            <a:endParaRPr lang="en-GB"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ECEBB1B-6C0F-144D-BE40-FA7E48DBB6C6}" type="slidenum">
              <a:rPr lang="en-GB" sz="1200"/>
              <a:pPr eaLnBrk="1" hangingPunct="1"/>
              <a:t>10</a:t>
            </a:fld>
            <a:endParaRPr lang="en-GB" sz="1200"/>
          </a:p>
        </p:txBody>
      </p:sp>
      <p:sp>
        <p:nvSpPr>
          <p:cNvPr id="36866" name="Rectangle 2"/>
          <p:cNvSpPr>
            <a:spLocks noGrp="1" noRot="1" noChangeAspect="1" noChangeArrowheads="1" noTextEdit="1"/>
          </p:cNvSpPr>
          <p:nvPr>
            <p:ph type="sldImg"/>
          </p:nvPr>
        </p:nvSpPr>
        <p:spPr>
          <a:xfrm>
            <a:off x="992188" y="765175"/>
            <a:ext cx="5116512" cy="3836988"/>
          </a:xfrm>
          <a:ln/>
        </p:spPr>
      </p:sp>
      <p:sp>
        <p:nvSpPr>
          <p:cNvPr id="36867" name="Rectangle 3"/>
          <p:cNvSpPr>
            <a:spLocks noGrp="1" noChangeArrowheads="1"/>
          </p:cNvSpPr>
          <p:nvPr>
            <p:ph type="body" idx="1"/>
          </p:nvPr>
        </p:nvSpPr>
        <p:spPr>
          <a:xfrm>
            <a:off x="947738" y="4860925"/>
            <a:ext cx="520382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err="1" smtClean="0"/>
              <a:t>Ahora</a:t>
            </a:r>
            <a:r>
              <a:rPr lang="en-US" dirty="0" smtClean="0"/>
              <a:t> </a:t>
            </a:r>
            <a:r>
              <a:rPr lang="en-US" dirty="0" err="1" smtClean="0"/>
              <a:t>que</a:t>
            </a:r>
            <a:r>
              <a:rPr lang="en-US" dirty="0" smtClean="0"/>
              <a:t> </a:t>
            </a:r>
            <a:r>
              <a:rPr lang="en-US" dirty="0" err="1" smtClean="0"/>
              <a:t>tenemos</a:t>
            </a:r>
            <a:r>
              <a:rPr lang="en-US" dirty="0" smtClean="0"/>
              <a:t> </a:t>
            </a:r>
            <a:r>
              <a:rPr lang="en-US" dirty="0" err="1" smtClean="0"/>
              <a:t>una</a:t>
            </a:r>
            <a:r>
              <a:rPr lang="en-US" dirty="0" smtClean="0"/>
              <a:t> </a:t>
            </a:r>
            <a:r>
              <a:rPr lang="en-US" dirty="0" err="1" smtClean="0"/>
              <a:t>lista</a:t>
            </a:r>
            <a:r>
              <a:rPr lang="en-US" dirty="0" smtClean="0"/>
              <a:t> de </a:t>
            </a:r>
            <a:r>
              <a:rPr lang="en-US" dirty="0" err="1" smtClean="0"/>
              <a:t>características</a:t>
            </a:r>
            <a:r>
              <a:rPr lang="en-US" dirty="0" smtClean="0"/>
              <a:t> de los </a:t>
            </a:r>
            <a:r>
              <a:rPr lang="en-US" dirty="0" err="1" smtClean="0"/>
              <a:t>árboles</a:t>
            </a:r>
            <a:r>
              <a:rPr lang="en-US" dirty="0" smtClean="0"/>
              <a:t> </a:t>
            </a:r>
            <a:r>
              <a:rPr lang="en-US" dirty="0" err="1" smtClean="0"/>
              <a:t>veteranos</a:t>
            </a:r>
            <a:r>
              <a:rPr lang="en-US" dirty="0" smtClean="0"/>
              <a:t>, ¿</a:t>
            </a:r>
            <a:r>
              <a:rPr lang="en-US" dirty="0" err="1" smtClean="0"/>
              <a:t>como</a:t>
            </a:r>
            <a:r>
              <a:rPr lang="en-US" dirty="0" smtClean="0"/>
              <a:t> se </a:t>
            </a:r>
            <a:r>
              <a:rPr lang="en-US" dirty="0" err="1" smtClean="0"/>
              <a:t>relaciona</a:t>
            </a:r>
            <a:r>
              <a:rPr lang="en-US" dirty="0" smtClean="0"/>
              <a:t> </a:t>
            </a:r>
            <a:r>
              <a:rPr lang="en-US" dirty="0" err="1" smtClean="0"/>
              <a:t>esto</a:t>
            </a:r>
            <a:r>
              <a:rPr lang="en-US" baseline="0" dirty="0" smtClean="0"/>
              <a:t> con el </a:t>
            </a:r>
            <a:r>
              <a:rPr lang="en-US" baseline="0" dirty="0" err="1" smtClean="0"/>
              <a:t>proceso</a:t>
            </a:r>
            <a:r>
              <a:rPr lang="en-US" baseline="0" dirty="0" smtClean="0"/>
              <a:t> de </a:t>
            </a:r>
            <a:r>
              <a:rPr lang="en-US" baseline="0" dirty="0" err="1" smtClean="0"/>
              <a:t>envejecimiento</a:t>
            </a:r>
            <a:r>
              <a:rPr lang="en-US" baseline="0" dirty="0" smtClean="0"/>
              <a:t> y la </a:t>
            </a:r>
            <a:r>
              <a:rPr lang="en-US" baseline="0" dirty="0" err="1" smtClean="0"/>
              <a:t>esperanza</a:t>
            </a:r>
            <a:r>
              <a:rPr lang="en-US" baseline="0" dirty="0" smtClean="0"/>
              <a:t> de </a:t>
            </a:r>
            <a:r>
              <a:rPr lang="en-US" baseline="0" dirty="0" err="1" smtClean="0"/>
              <a:t>vida</a:t>
            </a:r>
            <a:r>
              <a:rPr lang="en-US" baseline="0" dirty="0" smtClean="0"/>
              <a:t> de un </a:t>
            </a:r>
            <a:r>
              <a:rPr lang="en-US" baseline="0" dirty="0" err="1" smtClean="0"/>
              <a:t>árbol</a:t>
            </a:r>
            <a:r>
              <a:rPr lang="en-US" baseline="0" dirty="0" smtClean="0"/>
              <a:t>?</a:t>
            </a:r>
          </a:p>
          <a:p>
            <a:pPr eaLnBrk="1" hangingPunct="1"/>
            <a:r>
              <a:rPr lang="en-US" dirty="0" err="1" smtClean="0"/>
              <a:t>Usa</a:t>
            </a:r>
            <a:r>
              <a:rPr lang="en-US" baseline="0" dirty="0" smtClean="0"/>
              <a:t> un </a:t>
            </a:r>
            <a:r>
              <a:rPr lang="en-US" baseline="0" dirty="0" err="1" smtClean="0"/>
              <a:t>diagrama</a:t>
            </a:r>
            <a:r>
              <a:rPr lang="en-US" baseline="0" dirty="0" smtClean="0"/>
              <a:t> </a:t>
            </a:r>
            <a:r>
              <a:rPr lang="en-US" baseline="0" dirty="0" err="1" smtClean="0"/>
              <a:t>para</a:t>
            </a:r>
            <a:r>
              <a:rPr lang="en-US" baseline="0" dirty="0" smtClean="0"/>
              <a:t> </a:t>
            </a:r>
            <a:r>
              <a:rPr lang="en-US" baseline="0" dirty="0" err="1" smtClean="0"/>
              <a:t>explicar</a:t>
            </a:r>
            <a:r>
              <a:rPr lang="en-US" baseline="0" dirty="0" smtClean="0"/>
              <a:t> el </a:t>
            </a:r>
            <a:r>
              <a:rPr lang="en-US" baseline="0" dirty="0" err="1" smtClean="0"/>
              <a:t>crecimiento</a:t>
            </a:r>
            <a:r>
              <a:rPr lang="en-US" baseline="0" dirty="0" smtClean="0"/>
              <a:t> de </a:t>
            </a:r>
            <a:r>
              <a:rPr lang="en-US" baseline="0" dirty="0" err="1" smtClean="0"/>
              <a:t>las</a:t>
            </a:r>
            <a:r>
              <a:rPr lang="en-US" baseline="0" dirty="0" smtClean="0"/>
              <a:t> </a:t>
            </a:r>
            <a:r>
              <a:rPr lang="en-US" baseline="0" dirty="0" err="1" smtClean="0"/>
              <a:t>partes</a:t>
            </a:r>
            <a:r>
              <a:rPr lang="en-US" baseline="0" dirty="0" smtClean="0"/>
              <a:t> </a:t>
            </a:r>
            <a:r>
              <a:rPr lang="en-US" baseline="0" dirty="0" err="1" smtClean="0"/>
              <a:t>aéreas</a:t>
            </a:r>
            <a:r>
              <a:rPr lang="en-US" baseline="0" dirty="0" smtClean="0"/>
              <a:t> del </a:t>
            </a:r>
            <a:r>
              <a:rPr lang="en-US" baseline="0" dirty="0" err="1" smtClean="0"/>
              <a:t>árbol</a:t>
            </a:r>
            <a:r>
              <a:rPr lang="en-US" baseline="0" dirty="0" smtClean="0"/>
              <a:t>, </a:t>
            </a:r>
            <a:r>
              <a:rPr lang="en-US" baseline="0" dirty="0" err="1" smtClean="0"/>
              <a:t>qué</a:t>
            </a:r>
            <a:r>
              <a:rPr lang="en-US" baseline="0" dirty="0" smtClean="0"/>
              <a:t> le </a:t>
            </a:r>
            <a:r>
              <a:rPr lang="en-US" baseline="0" dirty="0" err="1" smtClean="0"/>
              <a:t>pasa</a:t>
            </a:r>
            <a:r>
              <a:rPr lang="en-US" baseline="0" dirty="0" smtClean="0"/>
              <a:t> a la </a:t>
            </a:r>
            <a:r>
              <a:rPr lang="en-US" baseline="0" dirty="0" err="1" smtClean="0"/>
              <a:t>raíz</a:t>
            </a:r>
            <a:r>
              <a:rPr lang="en-US" baseline="0" dirty="0" smtClean="0"/>
              <a:t> y el </a:t>
            </a:r>
            <a:r>
              <a:rPr lang="en-US" baseline="0" dirty="0" err="1" smtClean="0"/>
              <a:t>ahuecamiento</a:t>
            </a:r>
            <a:r>
              <a:rPr lang="en-US" baseline="0" dirty="0" smtClean="0"/>
              <a:t> del </a:t>
            </a:r>
            <a:r>
              <a:rPr lang="en-US" baseline="0" dirty="0" err="1" smtClean="0"/>
              <a:t>tronco</a:t>
            </a:r>
            <a:r>
              <a:rPr lang="en-US" baseline="0" dirty="0" smtClean="0"/>
              <a:t>. </a:t>
            </a:r>
            <a:endParaRPr lang="en-US" dirty="0"/>
          </a:p>
          <a:p>
            <a:pPr eaLnBrk="1" hangingPunct="1"/>
            <a:r>
              <a:rPr lang="en-US" dirty="0" err="1" smtClean="0"/>
              <a:t>Enfatiza</a:t>
            </a:r>
            <a:r>
              <a:rPr lang="en-US" baseline="0" dirty="0" smtClean="0"/>
              <a:t> </a:t>
            </a:r>
            <a:r>
              <a:rPr lang="en-US" baseline="0" dirty="0" err="1" smtClean="0"/>
              <a:t>las</a:t>
            </a:r>
            <a:r>
              <a:rPr lang="en-US" baseline="0" dirty="0" smtClean="0"/>
              <a:t> </a:t>
            </a:r>
            <a:r>
              <a:rPr lang="en-US" baseline="0" dirty="0" err="1" smtClean="0"/>
              <a:t>etapas</a:t>
            </a:r>
            <a:r>
              <a:rPr lang="en-US" baseline="0" dirty="0" smtClean="0"/>
              <a:t> </a:t>
            </a:r>
            <a:r>
              <a:rPr lang="en-US" baseline="0" dirty="0" err="1" smtClean="0"/>
              <a:t>más</a:t>
            </a:r>
            <a:r>
              <a:rPr lang="en-US" baseline="0" dirty="0" smtClean="0"/>
              <a:t> </a:t>
            </a:r>
            <a:r>
              <a:rPr lang="en-US" baseline="0" dirty="0" err="1" smtClean="0"/>
              <a:t>avanzadas</a:t>
            </a:r>
            <a:r>
              <a:rPr lang="en-US" baseline="0" dirty="0" smtClean="0"/>
              <a:t> y </a:t>
            </a:r>
            <a:r>
              <a:rPr lang="en-US" baseline="0" dirty="0" err="1" smtClean="0"/>
              <a:t>explica</a:t>
            </a:r>
            <a:r>
              <a:rPr lang="en-US" baseline="0" dirty="0" smtClean="0"/>
              <a:t> </a:t>
            </a:r>
            <a:r>
              <a:rPr lang="en-US" baseline="0" dirty="0" err="1" smtClean="0"/>
              <a:t>porqué</a:t>
            </a:r>
            <a:r>
              <a:rPr lang="en-US" baseline="0" dirty="0" smtClean="0"/>
              <a:t> el </a:t>
            </a:r>
            <a:r>
              <a:rPr lang="en-US" baseline="0" dirty="0" err="1" smtClean="0"/>
              <a:t>árbol</a:t>
            </a:r>
            <a:r>
              <a:rPr lang="en-US" baseline="0" dirty="0" smtClean="0"/>
              <a:t> “</a:t>
            </a:r>
            <a:r>
              <a:rPr lang="en-US" baseline="0" dirty="0" err="1" smtClean="0"/>
              <a:t>decrece</a:t>
            </a:r>
            <a:r>
              <a:rPr lang="en-US" baseline="0" dirty="0" smtClean="0"/>
              <a:t> o se </a:t>
            </a:r>
            <a:r>
              <a:rPr lang="en-US" baseline="0" dirty="0" err="1" smtClean="0"/>
              <a:t>encoge</a:t>
            </a:r>
            <a:r>
              <a:rPr lang="en-US" baseline="0" dirty="0" smtClean="0"/>
              <a:t>”.</a:t>
            </a:r>
          </a:p>
          <a:p>
            <a:pPr eaLnBrk="1" hangingPunct="1"/>
            <a:r>
              <a:rPr lang="es-ES" sz="1200" kern="1200" dirty="0" smtClean="0">
                <a:solidFill>
                  <a:schemeClr val="tx1"/>
                </a:solidFill>
                <a:latin typeface="Arial" charset="0"/>
                <a:ea typeface="ＭＳ Ｐゴシック" charset="0"/>
                <a:cs typeface="ＭＳ Ｐゴシック" charset="0"/>
              </a:rPr>
              <a:t>La clave para mencionar aquí es que los árboles, a diferencia de la mayoría de los animales, tienen un patrón de crecimiento indefinido. Sus divisiones celulares y su capacidad para agregar nuevas ramas, raíces y capas de madera y la corteza no se detienen.</a:t>
            </a:r>
            <a:endParaRPr lang="en-US" baseline="0" dirty="0" smtClean="0"/>
          </a:p>
          <a:p>
            <a:pPr eaLnBrk="1" hangingPunct="1"/>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a:ln/>
        </p:spPr>
      </p:sp>
      <p:sp>
        <p:nvSpPr>
          <p:cNvPr id="3891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rtl="0"/>
            <a:r>
              <a:rPr lang="es-ES" sz="1200" kern="1200" dirty="0" smtClean="0">
                <a:solidFill>
                  <a:schemeClr val="tx1"/>
                </a:solidFill>
                <a:latin typeface="Arial" charset="0"/>
                <a:ea typeface="ＭＳ Ｐゴシック" charset="0"/>
                <a:cs typeface="ＭＳ Ｐゴシック" charset="0"/>
              </a:rPr>
              <a:t>Habla de la pérdida de dominancia apical como parte del proceso de envejecimiento.</a:t>
            </a:r>
            <a:endParaRPr lang="sv-SE" dirty="0" smtClean="0"/>
          </a:p>
        </p:txBody>
      </p:sp>
      <p:sp>
        <p:nvSpPr>
          <p:cNvPr id="3891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D123DA9-4603-F641-9064-93D44A2A7E62}" type="slidenum">
              <a:rPr lang="en-GB" sz="1200"/>
              <a:pPr eaLnBrk="1" hangingPunct="1"/>
              <a:t>11</a:t>
            </a:fld>
            <a:endParaRPr lang="en-GB"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a:ln/>
        </p:spPr>
      </p:sp>
      <p:sp>
        <p:nvSpPr>
          <p:cNvPr id="4096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Ejercicio para hacer con</a:t>
            </a:r>
            <a:r>
              <a:rPr lang="es-ES" sz="1200" kern="1200" baseline="0" dirty="0" smtClean="0">
                <a:solidFill>
                  <a:schemeClr val="tx1"/>
                </a:solidFill>
                <a:latin typeface="Arial" charset="0"/>
                <a:ea typeface="ＭＳ Ｐゴシック" charset="0"/>
                <a:cs typeface="ＭＳ Ｐゴシック" charset="0"/>
              </a:rPr>
              <a:t> todos los participantes, practicar el </a:t>
            </a:r>
            <a:r>
              <a:rPr lang="es-ES" sz="1200" kern="1200" dirty="0" smtClean="0">
                <a:solidFill>
                  <a:schemeClr val="tx1"/>
                </a:solidFill>
                <a:latin typeface="Arial" charset="0"/>
                <a:ea typeface="ＭＳ Ｐゴシック" charset="0"/>
                <a:cs typeface="ＭＳ Ｐゴシック" charset="0"/>
              </a:rPr>
              <a:t>yoga de los árboles para ilustrar como el ahuecamiento del tronco y su anchura en la base asociado con la edad puede permitir al árbol adaptar su forma para que sea más resistente por más tiempo.</a:t>
            </a:r>
            <a:endParaRPr lang="es-ES" sz="1200" kern="1200" dirty="0" smtClean="0">
              <a:solidFill>
                <a:schemeClr val="tx1"/>
              </a:solidFill>
              <a:latin typeface="Arial" charset="0"/>
              <a:ea typeface="ＭＳ Ｐゴシック" charset="0"/>
            </a:endParaRPr>
          </a:p>
        </p:txBody>
      </p:sp>
      <p:sp>
        <p:nvSpPr>
          <p:cNvPr id="4096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3646A4D-9928-3543-B569-7B33BD782196}" type="slidenum">
              <a:rPr lang="en-GB" sz="1200"/>
              <a:pPr eaLnBrk="1" hangingPunct="1"/>
              <a:t>12</a:t>
            </a:fld>
            <a:endParaRPr lang="en-GB"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a:ln/>
        </p:spPr>
      </p:sp>
      <p:sp>
        <p:nvSpPr>
          <p:cNvPr id="4301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Este árbol muestra claramente el desarrollo de la bajada de la corona junto con las ramas más altas secas. La corona que queda presenta mucha vitalidad.</a:t>
            </a:r>
            <a:endParaRPr lang="en-GB" dirty="0" smtClean="0"/>
          </a:p>
        </p:txBody>
      </p:sp>
      <p:sp>
        <p:nvSpPr>
          <p:cNvPr id="4301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D6812A9-3AA1-E24C-9C66-4091D50A465E}" type="slidenum">
              <a:rPr lang="en-GB" sz="1200"/>
              <a:pPr eaLnBrk="1" hangingPunct="1"/>
              <a:t>13</a:t>
            </a:fld>
            <a:endParaRPr lang="en-GB"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4464937-1EE3-6446-8109-3BFB2830267F}" type="slidenum">
              <a:rPr lang="en-GB" sz="1200"/>
              <a:pPr eaLnBrk="1" hangingPunct="1"/>
              <a:t>14</a:t>
            </a:fld>
            <a:endParaRPr lang="en-GB" sz="1200"/>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Explique cómo un árbol que vemos hoy puede haber parecido muy diferente en el pasado.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¿Quién hubiera pensado en 2009  que este árbol había sido un árbol muy alterado en 1910?</a:t>
            </a:r>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a:ln/>
        </p:spPr>
      </p:sp>
      <p:sp>
        <p:nvSpPr>
          <p:cNvPr id="4710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sz="1200" kern="1200" dirty="0" smtClean="0">
                <a:solidFill>
                  <a:schemeClr val="tx1"/>
                </a:solidFill>
                <a:latin typeface="Arial" charset="0"/>
                <a:ea typeface="ＭＳ Ｐゴシック" charset="0"/>
                <a:cs typeface="ＭＳ Ｐゴシック" charset="0"/>
              </a:rPr>
              <a:t>Utiliza este diagrama para explicar como las diferentes especies de árboles llegan a distintas etapas de la vida con diferentes circunferencias máximas. Tenga en cuenta que este</a:t>
            </a:r>
            <a:r>
              <a:rPr lang="es-ES" sz="1200" kern="1200" baseline="0" dirty="0" smtClean="0">
                <a:solidFill>
                  <a:schemeClr val="tx1"/>
                </a:solidFill>
                <a:latin typeface="Arial" charset="0"/>
                <a:ea typeface="ＭＳ Ｐゴシック" charset="0"/>
                <a:cs typeface="ＭＳ Ｐゴシック" charset="0"/>
              </a:rPr>
              <a:t> esquema</a:t>
            </a:r>
            <a:r>
              <a:rPr lang="es-ES" sz="1200" kern="1200" dirty="0" smtClean="0">
                <a:solidFill>
                  <a:schemeClr val="tx1"/>
                </a:solidFill>
                <a:latin typeface="Arial" charset="0"/>
                <a:ea typeface="ＭＳ Ｐゴシック" charset="0"/>
                <a:cs typeface="ＭＳ Ｐゴシック" charset="0"/>
              </a:rPr>
              <a:t> es para el caso del Reino Unido y es una guía aproximada. Los participantes tienen esto como una herramienta de referencia.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“veterano” es más independiente del tamaño que el “viejo”.</a:t>
            </a:r>
            <a:endParaRPr lang="en-GB" dirty="0" smtClean="0"/>
          </a:p>
        </p:txBody>
      </p:sp>
      <p:sp>
        <p:nvSpPr>
          <p:cNvPr id="4710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AA4262B-F075-C444-95C5-545B31B91D68}" type="slidenum">
              <a:rPr lang="en-GB" sz="1200"/>
              <a:pPr eaLnBrk="1" hangingPunct="1"/>
              <a:t>15</a:t>
            </a:fld>
            <a:endParaRPr lang="en-GB"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ln/>
        </p:spPr>
      </p:sp>
      <p:sp>
        <p:nvSpPr>
          <p:cNvPr id="4915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Pasamos a mirar el valor de la vida silvestre de los árboles veteranos ...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objetivo de esta breve presentación es hablar específicamente sobre el valor de la vida silvestre.</a:t>
            </a:r>
          </a:p>
        </p:txBody>
      </p:sp>
      <p:sp>
        <p:nvSpPr>
          <p:cNvPr id="4915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12E3C0A-5C5D-6742-A029-B1DD48EF3C41}" type="slidenum">
              <a:rPr lang="en-GB" sz="1200"/>
              <a:pPr eaLnBrk="1" hangingPunct="1"/>
              <a:t>16</a:t>
            </a:fld>
            <a:endParaRPr lang="en-GB"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ln/>
        </p:spPr>
      </p:sp>
      <p:sp>
        <p:nvSpPr>
          <p:cNvPr id="5120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smtClean="0"/>
          </a:p>
          <a:p>
            <a:r>
              <a:rPr lang="es-ES" sz="1200" kern="1200" dirty="0" smtClean="0">
                <a:solidFill>
                  <a:schemeClr val="tx1"/>
                </a:solidFill>
                <a:latin typeface="Arial" charset="0"/>
                <a:ea typeface="ＭＳ Ｐゴシック" charset="0"/>
                <a:cs typeface="ＭＳ Ｐゴシック" charset="0"/>
              </a:rPr>
              <a:t>Todas las partes del árbol son utilizados por la fauna, hojas, ramas, raíces, huecos, corteza, brotes, frutas .................!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Así como todas las características especiales de los árboles veteranos: cuerpos fructíferos de hongos, pequeños charquitos…..! </a:t>
            </a:r>
            <a:endParaRPr lang="en-GB" dirty="0"/>
          </a:p>
          <a:p>
            <a:endParaRPr lang="en-GB" dirty="0"/>
          </a:p>
        </p:txBody>
      </p:sp>
      <p:sp>
        <p:nvSpPr>
          <p:cNvPr id="5120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5D2021F-5CE9-9B47-A96E-FDEEFBC910CE}" type="slidenum">
              <a:rPr lang="en-GB" sz="1200"/>
              <a:pPr eaLnBrk="1" hangingPunct="1"/>
              <a:t>17</a:t>
            </a:fld>
            <a:endParaRPr lang="en-GB"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a:ln/>
        </p:spPr>
      </p:sp>
      <p:sp>
        <p:nvSpPr>
          <p:cNvPr id="532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En espacios abiertos, por ejemplo las ramas horizontales son buenas para líquenes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trasmochos crean formas interesantes y buenas oportunidades para la pudrición- además son más longevos que los árboles sin</a:t>
            </a:r>
            <a:r>
              <a:rPr lang="es-ES" sz="1200" kern="1200" baseline="0" dirty="0" smtClean="0">
                <a:solidFill>
                  <a:schemeClr val="tx1"/>
                </a:solidFill>
                <a:latin typeface="Arial" charset="0"/>
                <a:ea typeface="ＭＳ Ｐゴシック" charset="0"/>
                <a:cs typeface="ＭＳ Ｐゴシック" charset="0"/>
              </a:rPr>
              <a:t> trasmochar</a:t>
            </a: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árboles dañados y viejos originan cavidades y espacios donde</a:t>
            </a:r>
            <a:r>
              <a:rPr lang="es-ES" sz="1200" kern="1200" baseline="0" dirty="0" smtClean="0">
                <a:solidFill>
                  <a:schemeClr val="tx1"/>
                </a:solidFill>
                <a:latin typeface="Arial" charset="0"/>
                <a:ea typeface="ＭＳ Ｐゴシック" charset="0"/>
                <a:cs typeface="ＭＳ Ｐゴシック" charset="0"/>
              </a:rPr>
              <a:t> surgen </a:t>
            </a:r>
            <a:r>
              <a:rPr lang="es-ES" sz="1200" kern="1200" dirty="0" smtClean="0">
                <a:solidFill>
                  <a:schemeClr val="tx1"/>
                </a:solidFill>
                <a:latin typeface="Arial" charset="0"/>
                <a:ea typeface="ＭＳ Ｐゴシック" charset="0"/>
                <a:cs typeface="ＭＳ Ｐゴシック" charset="0"/>
              </a:rPr>
              <a:t>oportunidades para los procesos de desintegración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huecos son utilizados por una amplia gama de especies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paisajes culturales son muy importantes (no sólo los árboles en las zonas protegidas).</a:t>
            </a:r>
            <a:endParaRPr lang="en-GB" dirty="0"/>
          </a:p>
          <a:p>
            <a:endParaRPr lang="en-GB" dirty="0"/>
          </a:p>
        </p:txBody>
      </p:sp>
      <p:sp>
        <p:nvSpPr>
          <p:cNvPr id="5325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0D26957-E0A8-BE40-AF7E-0ACA20A29213}" type="slidenum">
              <a:rPr lang="en-GB" sz="1200"/>
              <a:pPr eaLnBrk="1" hangingPunct="1"/>
              <a:t>18</a:t>
            </a:fld>
            <a:endParaRPr lang="en-GB"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a:ln/>
        </p:spPr>
      </p:sp>
      <p:sp>
        <p:nvSpPr>
          <p:cNvPr id="552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Libera</a:t>
            </a:r>
            <a:r>
              <a:rPr lang="en-GB" baseline="0" dirty="0" smtClean="0"/>
              <a:t> </a:t>
            </a:r>
            <a:r>
              <a:rPr lang="en-GB" baseline="0" dirty="0" err="1" smtClean="0"/>
              <a:t>nutrientes</a:t>
            </a:r>
            <a:r>
              <a:rPr lang="en-GB" baseline="0" dirty="0" smtClean="0"/>
              <a:t> </a:t>
            </a:r>
            <a:r>
              <a:rPr lang="en-GB" baseline="0" dirty="0" err="1" smtClean="0"/>
              <a:t>que</a:t>
            </a:r>
            <a:r>
              <a:rPr lang="en-GB" baseline="0" dirty="0" smtClean="0"/>
              <a:t> van a ser </a:t>
            </a:r>
            <a:r>
              <a:rPr lang="en-GB" baseline="0" dirty="0" err="1" smtClean="0"/>
              <a:t>reciclados</a:t>
            </a:r>
            <a:r>
              <a:rPr lang="en-GB" baseline="0" dirty="0" smtClean="0"/>
              <a:t> </a:t>
            </a:r>
            <a:r>
              <a:rPr lang="en-GB" baseline="0" dirty="0" err="1" smtClean="0"/>
              <a:t>por</a:t>
            </a:r>
            <a:r>
              <a:rPr lang="en-GB" baseline="0" dirty="0" smtClean="0"/>
              <a:t> </a:t>
            </a:r>
            <a:r>
              <a:rPr lang="en-GB" baseline="0" dirty="0" err="1" smtClean="0"/>
              <a:t>las</a:t>
            </a:r>
            <a:r>
              <a:rPr lang="en-GB" baseline="0" dirty="0" smtClean="0"/>
              <a:t> </a:t>
            </a:r>
            <a:r>
              <a:rPr lang="en-GB" baseline="0" dirty="0" err="1" smtClean="0"/>
              <a:t>comunidades</a:t>
            </a:r>
            <a:r>
              <a:rPr lang="en-GB" baseline="0" dirty="0" smtClean="0"/>
              <a:t> de </a:t>
            </a:r>
            <a:r>
              <a:rPr lang="en-GB" baseline="0" dirty="0" err="1" smtClean="0"/>
              <a:t>xilófagos</a:t>
            </a:r>
            <a:endParaRPr lang="en-GB" baseline="0" dirty="0" smtClean="0"/>
          </a:p>
          <a:p>
            <a:r>
              <a:rPr lang="es-ES" sz="1200" kern="1200" dirty="0" smtClean="0">
                <a:solidFill>
                  <a:schemeClr val="tx1"/>
                </a:solidFill>
                <a:latin typeface="Arial" charset="0"/>
                <a:ea typeface="ＭＳ Ｐゴシック" charset="0"/>
                <a:cs typeface="ＭＳ Ｐゴシック" charset="0"/>
              </a:rPr>
              <a:t>La madera es una fuente de energía para los organismos que son capaces de descomponerla y usarla.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proceso de descomposición transforma la madera en algo que otros organismos pueden usar.</a:t>
            </a:r>
            <a:endParaRPr lang="en-GB" dirty="0"/>
          </a:p>
        </p:txBody>
      </p:sp>
      <p:sp>
        <p:nvSpPr>
          <p:cNvPr id="5529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F358101-7AD2-5649-A7F4-07726E86F3CF}" type="slidenum">
              <a:rPr lang="en-GB" sz="1200"/>
              <a:pPr eaLnBrk="1" hangingPunct="1"/>
              <a:t>19</a:t>
            </a:fld>
            <a:endParaRPr lang="en-GB"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a:ln/>
        </p:spPr>
      </p:sp>
      <p:sp>
        <p:nvSpPr>
          <p:cNvPr id="573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Las raíces aéreas dentro de un tronco hueco, sólo podemos verlas cuando el árbol se ha roto. Estas raíces llegan, en una etapa posterior, a formar partes estructurales del árbol. </a:t>
            </a:r>
            <a:br>
              <a:rPr lang="es-ES" sz="1200" kern="1200" dirty="0" smtClean="0">
                <a:solidFill>
                  <a:schemeClr val="tx1"/>
                </a:solidFill>
                <a:latin typeface="Arial" charset="0"/>
                <a:ea typeface="ＭＳ Ｐゴシック" charset="0"/>
                <a:cs typeface="ＭＳ Ｐゴシック" charset="0"/>
              </a:rPr>
            </a:br>
            <a:r>
              <a:rPr lang="es-ES" sz="1200" i="1" kern="1200" dirty="0" err="1" smtClean="0">
                <a:solidFill>
                  <a:schemeClr val="tx1"/>
                </a:solidFill>
                <a:latin typeface="Arial" charset="0"/>
                <a:ea typeface="ＭＳ Ｐゴシック" charset="0"/>
                <a:cs typeface="ＭＳ Ｐゴシック" charset="0"/>
              </a:rPr>
              <a:t>Laetiporus</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sulphureus</a:t>
            </a:r>
            <a:r>
              <a:rPr lang="es-ES" sz="1200" i="1" kern="120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es uno de los hongos de pudrición del duramen en los robles - un </a:t>
            </a:r>
            <a:r>
              <a:rPr lang="es-ES" sz="1200" kern="1200" dirty="0" err="1" smtClean="0">
                <a:solidFill>
                  <a:schemeClr val="tx1"/>
                </a:solidFill>
                <a:latin typeface="Arial" charset="0"/>
                <a:ea typeface="ＭＳ Ｐゴシック" charset="0"/>
                <a:cs typeface="ＭＳ Ｐゴシック" charset="0"/>
              </a:rPr>
              <a:t>reciclador</a:t>
            </a:r>
            <a:r>
              <a:rPr lang="es-ES" sz="1200" kern="1200" dirty="0" smtClean="0">
                <a:solidFill>
                  <a:schemeClr val="tx1"/>
                </a:solidFill>
                <a:latin typeface="Arial" charset="0"/>
                <a:ea typeface="ＭＳ Ｐゴシック" charset="0"/>
                <a:cs typeface="ＭＳ Ｐゴシック" charset="0"/>
              </a:rPr>
              <a:t> </a:t>
            </a:r>
            <a:r>
              <a:rPr lang="es-ES" sz="1200" kern="1200" dirty="0" err="1" smtClean="0">
                <a:solidFill>
                  <a:schemeClr val="tx1"/>
                </a:solidFill>
                <a:latin typeface="Arial" charset="0"/>
                <a:ea typeface="ＭＳ Ｐゴシック" charset="0"/>
                <a:cs typeface="ＭＳ Ｐゴシック" charset="0"/>
              </a:rPr>
              <a:t>crucal</a:t>
            </a:r>
            <a:r>
              <a:rPr lang="es-ES" sz="1200" kern="1200" dirty="0" smtClean="0">
                <a:solidFill>
                  <a:schemeClr val="tx1"/>
                </a:solidFill>
                <a:latin typeface="Arial" charset="0"/>
                <a:ea typeface="ＭＳ Ｐゴシック" charset="0"/>
                <a:cs typeface="ＭＳ Ｐゴシック" charset="0"/>
              </a:rPr>
              <a:t>.</a:t>
            </a:r>
            <a:endParaRPr lang="en-GB" dirty="0"/>
          </a:p>
        </p:txBody>
      </p:sp>
      <p:sp>
        <p:nvSpPr>
          <p:cNvPr id="5734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2C8FDAD-F200-A043-8F36-8F207532E94D}" type="slidenum">
              <a:rPr lang="en-GB" sz="1200"/>
              <a:pPr eaLnBrk="1" hangingPunct="1"/>
              <a:t>20</a:t>
            </a:fld>
            <a:endParaRPr lang="en-GB"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a:ln/>
        </p:spPr>
      </p:sp>
      <p:sp>
        <p:nvSpPr>
          <p:cNvPr id="5939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Diferentes condiciones producen diferentes tipos de pudrición que pueden ser de color marrón o negro, húmedo o seco, suave o duro, </a:t>
            </a:r>
            <a:r>
              <a:rPr lang="es-ES" sz="1200" kern="1200" dirty="0" err="1" smtClean="0">
                <a:solidFill>
                  <a:schemeClr val="tx1"/>
                </a:solidFill>
                <a:latin typeface="Arial" charset="0"/>
                <a:ea typeface="ＭＳ Ｐゴシック" charset="0"/>
                <a:cs typeface="ＭＳ Ｐゴシック" charset="0"/>
              </a:rPr>
              <a:t>etc</a:t>
            </a:r>
            <a:r>
              <a:rPr lang="es-ES" sz="1200" kern="1200" dirty="0" smtClean="0">
                <a:solidFill>
                  <a:schemeClr val="tx1"/>
                </a:solidFill>
                <a:latin typeface="Arial" charset="0"/>
                <a:ea typeface="ＭＳ Ｐゴシック" charset="0"/>
                <a:cs typeface="ＭＳ Ｐゴシック" charset="0"/>
              </a:rPr>
              <a:t> </a:t>
            </a:r>
            <a:endParaRPr lang="en-GB" dirty="0" smtClean="0">
              <a:solidFill>
                <a:srgbClr val="000000"/>
              </a:solidFill>
            </a:endParaRPr>
          </a:p>
          <a:p>
            <a:r>
              <a:rPr lang="es-ES" sz="1200" kern="1200" dirty="0" smtClean="0">
                <a:solidFill>
                  <a:schemeClr val="tx1"/>
                </a:solidFill>
                <a:latin typeface="Arial" charset="0"/>
                <a:ea typeface="ＭＳ Ｐゴシック" charset="0"/>
                <a:cs typeface="ＭＳ Ｐゴシック" charset="0"/>
              </a:rPr>
              <a:t>La pudrición parda, descompone la celulosa en una fase temprana y la lignina permanece en gran parte intacta, aunque el hongo puede causar alguna alteración de la lignina con el fin de obtener un mejor acceso a la de celulosa.</a:t>
            </a:r>
            <a:endParaRPr lang="en-GB" dirty="0" smtClean="0">
              <a:solidFill>
                <a:srgbClr val="000000"/>
              </a:solidFill>
            </a:endParaRPr>
          </a:p>
          <a:p>
            <a:r>
              <a:rPr lang="es-ES" sz="1200" kern="1200" dirty="0" smtClean="0">
                <a:solidFill>
                  <a:schemeClr val="tx1"/>
                </a:solidFill>
                <a:latin typeface="Arial" charset="0"/>
                <a:ea typeface="ＭＳ Ｐゴシック" charset="0"/>
                <a:cs typeface="ＭＳ Ｐゴシック" charset="0"/>
              </a:rPr>
              <a:t>El resultado es rico en lignina que proporciona un hábitat para muchos otros organismos. Con el tiempo, causan ahuecamiento, que no se lograría con un hongo de color marrón por su cuenta.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Hay una amplia gama de pudrición blanca, algunas de los cuales supone la ruptura de la lignina y la celulosa aproximadamente en la misma proporción . Éstos se llama las pudriciones simultáneas y hacen que la madera sea casi tan frágil como la pudrición blanca. En el otro extremo del espectro, la celulosa permanece en gran parte intacta hasta una etapa tardía del proceso, dejando la madera en un estado maleable.</a:t>
            </a:r>
            <a:endParaRPr lang="en-GB" dirty="0" smtClean="0"/>
          </a:p>
          <a:p>
            <a:endParaRPr lang="en-GB" b="1" dirty="0"/>
          </a:p>
          <a:p>
            <a:endParaRPr lang="en-GB" dirty="0"/>
          </a:p>
        </p:txBody>
      </p:sp>
      <p:sp>
        <p:nvSpPr>
          <p:cNvPr id="5939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DEF3C7F-A577-274D-88AB-63C66F480B5E}" type="slidenum">
              <a:rPr lang="en-GB" sz="1200"/>
              <a:pPr eaLnBrk="1" hangingPunct="1"/>
              <a:t>21</a:t>
            </a:fld>
            <a:endParaRPr lang="en-GB"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a:ln/>
        </p:spPr>
      </p:sp>
      <p:sp>
        <p:nvSpPr>
          <p:cNvPr id="614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sz="1200" kern="1200" dirty="0" smtClean="0">
                <a:solidFill>
                  <a:schemeClr val="tx1"/>
                </a:solidFill>
                <a:latin typeface="Arial" charset="0"/>
                <a:ea typeface="ＭＳ Ｐゴシック" charset="0"/>
                <a:cs typeface="ＭＳ Ｐゴシック" charset="0"/>
              </a:rPr>
              <a:t>Diferentes tipos de decaimiento son utilizados por diferentes organismos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Por ejemplo, en un simple agujero hay diferentes </a:t>
            </a:r>
            <a:r>
              <a:rPr lang="es-ES" sz="1200" kern="1200" dirty="0" err="1" smtClean="0">
                <a:solidFill>
                  <a:schemeClr val="tx1"/>
                </a:solidFill>
                <a:latin typeface="Arial" charset="0"/>
                <a:ea typeface="ＭＳ Ｐゴシック" charset="0"/>
                <a:cs typeface="ＭＳ Ｐゴシック" charset="0"/>
              </a:rPr>
              <a:t>microhábitats</a:t>
            </a:r>
            <a:r>
              <a:rPr lang="es-ES" sz="1200" kern="1200" dirty="0" smtClean="0">
                <a:solidFill>
                  <a:schemeClr val="tx1"/>
                </a:solidFill>
                <a:latin typeface="Arial" charset="0"/>
                <a:ea typeface="ＭＳ Ｐゴシック" charset="0"/>
                <a:cs typeface="ＭＳ Ｐゴシック" charset="0"/>
              </a:rPr>
              <a:t> utilizados por diferentes invertebrados.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Conforme avanza el decaimiento las diferentes especies son capaces de usarlo dando lugar a una sucesión de colonización y emigración </a:t>
            </a:r>
          </a:p>
          <a:p>
            <a:pPr marL="0" marR="0" indent="0" algn="l" defTabSz="914400" rtl="0" eaLnBrk="0" fontAlgn="base" latinLnBrk="0" hangingPunct="0">
              <a:lnSpc>
                <a:spcPct val="100000"/>
              </a:lnSpc>
              <a:spcBef>
                <a:spcPct val="30000"/>
              </a:spcBef>
              <a:spcAft>
                <a:spcPct val="0"/>
              </a:spcAft>
              <a:buClrTx/>
              <a:buSzTx/>
              <a:buFontTx/>
              <a:buNone/>
              <a:tabLst/>
              <a:defRPr/>
            </a:pP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Ejercicio 2: Cada letra o número indica el </a:t>
            </a:r>
            <a:r>
              <a:rPr lang="es-ES" sz="1200" kern="1200" dirty="0" err="1" smtClean="0">
                <a:solidFill>
                  <a:schemeClr val="tx1"/>
                </a:solidFill>
                <a:latin typeface="Arial" charset="0"/>
                <a:ea typeface="ＭＳ Ｐゴシック" charset="0"/>
                <a:cs typeface="ＭＳ Ｐゴシック" charset="0"/>
              </a:rPr>
              <a:t>microhábitat</a:t>
            </a:r>
            <a:r>
              <a:rPr lang="es-ES" sz="1200" kern="1200" dirty="0" smtClean="0">
                <a:solidFill>
                  <a:schemeClr val="tx1"/>
                </a:solidFill>
                <a:latin typeface="Arial" charset="0"/>
                <a:ea typeface="ＭＳ Ｐゴシック" charset="0"/>
                <a:cs typeface="ＭＳ Ｐゴシック" charset="0"/>
              </a:rPr>
              <a:t> de una especie diferente de invertebrado e indica la variedad de nichos.</a:t>
            </a:r>
            <a:endParaRPr lang="en-GB" dirty="0" smtClean="0"/>
          </a:p>
          <a:p>
            <a:endParaRPr lang="en-GB" dirty="0"/>
          </a:p>
        </p:txBody>
      </p:sp>
      <p:sp>
        <p:nvSpPr>
          <p:cNvPr id="6144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3E4A9CA-8C12-EF45-82AC-1F489819100B}" type="slidenum">
              <a:rPr lang="en-GB" sz="1200"/>
              <a:pPr eaLnBrk="1" hangingPunct="1"/>
              <a:t>22</a:t>
            </a:fld>
            <a:endParaRPr lang="en-GB"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TextEdit="1"/>
          </p:cNvSpPr>
          <p:nvPr>
            <p:ph type="sldImg"/>
          </p:nvPr>
        </p:nvSpPr>
        <p:spPr>
          <a:ln/>
        </p:spPr>
      </p:sp>
      <p:sp>
        <p:nvSpPr>
          <p:cNvPr id="9421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Formar pequeños grupos para leer las fotocopias que les hemos dado y para señalar y nombrar los distintos hábitats con sus características.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Se les puede entregar el siguiente folleto donde aparecen los nombres - pero por ahora suponemos que no lo necesitan.</a:t>
            </a:r>
            <a:endParaRPr lang="en-GB" dirty="0" smtClean="0"/>
          </a:p>
        </p:txBody>
      </p:sp>
      <p:sp>
        <p:nvSpPr>
          <p:cNvPr id="9421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D9FE061-7D9C-0C4B-9178-F5846EA416A1}" type="slidenum">
              <a:rPr lang="en-GB" sz="1200"/>
              <a:pPr eaLnBrk="1" hangingPunct="1"/>
              <a:t>23</a:t>
            </a:fld>
            <a:endParaRPr lang="en-GB"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3EB2B201-6AE0-3948-B7FB-A5EE85C373FF}" type="slidenum">
              <a:rPr lang="sv-SE">
                <a:cs typeface="ＭＳ Ｐゴシック" charset="0"/>
              </a:rPr>
              <a:pPr/>
              <a:t>24</a:t>
            </a:fld>
            <a:endParaRPr lang="sv-SE">
              <a:cs typeface="ＭＳ Ｐゴシック"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La biodiversidad en los árboles viejos es como vivir bloque de pisos con una gran variedad de vecinos, algunos de los cuales son especialistas y otros más generalistas.</a:t>
            </a:r>
            <a:endParaRPr lang="en-US" dirty="0" smtClean="0">
              <a:cs typeface="ＭＳ Ｐゴシック"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noTextEdit="1"/>
          </p:cNvSpPr>
          <p:nvPr>
            <p:ph type="sldImg"/>
          </p:nvPr>
        </p:nvSpPr>
        <p:spPr>
          <a:ln/>
        </p:spPr>
      </p:sp>
      <p:sp>
        <p:nvSpPr>
          <p:cNvPr id="7782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Gran variedad de grupos taxonómicos: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Escarabajos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moscas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avispas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polillas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t>
            </a:r>
            <a:r>
              <a:rPr lang="es-ES" sz="1200" kern="1200" dirty="0" err="1" smtClean="0">
                <a:solidFill>
                  <a:schemeClr val="tx1"/>
                </a:solidFill>
                <a:latin typeface="Arial" charset="0"/>
                <a:ea typeface="ＭＳ Ｐゴシック" charset="0"/>
                <a:cs typeface="ＭＳ Ｐゴシック" charset="0"/>
              </a:rPr>
              <a:t>pseudoescorpiones</a:t>
            </a:r>
            <a:r>
              <a:rPr lang="es-ES" sz="1200" kern="1200" dirty="0" smtClean="0">
                <a:solidFill>
                  <a:schemeClr val="tx1"/>
                </a:solidFill>
                <a:latin typeface="Arial" charset="0"/>
                <a:ea typeface="ＭＳ Ｐゴシック" charset="0"/>
                <a:cs typeface="ＭＳ Ｐゴシック" charset="0"/>
              </a:rPr>
              <a:t>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arañas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milpiés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amplia gama de hábitos</a:t>
            </a:r>
            <a:r>
              <a:rPr lang="es-ES" sz="1200" kern="1200" baseline="0" dirty="0" smtClean="0">
                <a:solidFill>
                  <a:schemeClr val="tx1"/>
                </a:solidFill>
                <a:latin typeface="Arial" charset="0"/>
                <a:ea typeface="ＭＳ Ｐゴシック" charset="0"/>
                <a:cs typeface="ＭＳ Ｐゴシック" charset="0"/>
              </a:rPr>
              <a:t> alimenticios</a:t>
            </a:r>
            <a:r>
              <a:rPr lang="es-ES" sz="1200" kern="1200" dirty="0" smtClean="0">
                <a:solidFill>
                  <a:schemeClr val="tx1"/>
                </a:solidFill>
                <a:latin typeface="Arial" charset="0"/>
                <a:ea typeface="ＭＳ Ｐゴシック" charset="0"/>
                <a:cs typeface="ＭＳ Ｐゴシック" charset="0"/>
              </a:rPr>
              <a:t>: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depredadores</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err="1" smtClean="0">
                <a:solidFill>
                  <a:schemeClr val="tx1"/>
                </a:solidFill>
                <a:latin typeface="Arial" charset="0"/>
                <a:ea typeface="ＭＳ Ｐゴシック" charset="0"/>
                <a:cs typeface="ＭＳ Ｐゴシック" charset="0"/>
              </a:rPr>
              <a:t>descomponedores</a:t>
            </a:r>
            <a:r>
              <a:rPr lang="es-ES" sz="1200" kern="1200" dirty="0" smtClean="0">
                <a:solidFill>
                  <a:schemeClr val="tx1"/>
                </a:solidFill>
                <a:latin typeface="Arial" charset="0"/>
                <a:ea typeface="ＭＳ Ｐゴシック" charset="0"/>
                <a:cs typeface="ＭＳ Ｐゴシック" charset="0"/>
              </a:rPr>
              <a:t>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parásitos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Todos ellos forman parte de la cadena alimentaria: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Algunos en el reciclaje de nutrientes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Otros son importantes polinizadores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detalles de las especies que aparecen (en caso de que alguien pregunte): </a:t>
            </a:r>
            <a:br>
              <a:rPr lang="es-ES" sz="1200" kern="1200" dirty="0" smtClean="0">
                <a:solidFill>
                  <a:schemeClr val="tx1"/>
                </a:solidFill>
                <a:latin typeface="Arial" charset="0"/>
                <a:ea typeface="ＭＳ Ｐゴシック" charset="0"/>
                <a:cs typeface="ＭＳ Ｐゴシック" charset="0"/>
              </a:rPr>
            </a:br>
            <a:r>
              <a:rPr lang="es-ES" sz="1200" kern="1200" dirty="0" err="1" smtClean="0">
                <a:solidFill>
                  <a:schemeClr val="tx1"/>
                </a:solidFill>
                <a:latin typeface="Arial" charset="0"/>
                <a:ea typeface="ＭＳ Ｐゴシック" charset="0"/>
                <a:cs typeface="ＭＳ Ｐゴシック" charset="0"/>
              </a:rPr>
              <a:t>C</a:t>
            </a:r>
            <a:r>
              <a:rPr lang="es-ES" sz="1200" i="1" kern="1200" dirty="0" err="1" smtClean="0">
                <a:solidFill>
                  <a:schemeClr val="tx1"/>
                </a:solidFill>
                <a:latin typeface="Arial" charset="0"/>
                <a:ea typeface="ＭＳ Ｐゴシック" charset="0"/>
                <a:cs typeface="ＭＳ Ｐゴシック" charset="0"/>
              </a:rPr>
              <a:t>ylindroiulus</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puctatus</a:t>
            </a:r>
            <a:r>
              <a:rPr lang="es-ES" sz="1200" i="1" kern="120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 milpiés, madera en descomposición </a:t>
            </a:r>
            <a:r>
              <a:rPr lang="es-ES" sz="1200" kern="1200" dirty="0" err="1" smtClean="0">
                <a:solidFill>
                  <a:schemeClr val="tx1"/>
                </a:solidFill>
                <a:latin typeface="Arial" charset="0"/>
                <a:ea typeface="ＭＳ Ｐゴシック" charset="0"/>
                <a:cs typeface="ＭＳ Ｐゴシック" charset="0"/>
              </a:rPr>
              <a:t>decomponedor</a:t>
            </a:r>
            <a:r>
              <a:rPr lang="es-ES" sz="1200" kern="1200" dirty="0" smtClean="0">
                <a:solidFill>
                  <a:schemeClr val="tx1"/>
                </a:solidFill>
                <a:latin typeface="Arial" charset="0"/>
                <a:ea typeface="ＭＳ Ｐゴシック" charset="0"/>
                <a:cs typeface="ＭＳ Ｐゴシック" charset="0"/>
              </a:rPr>
              <a:t>, generalista. </a:t>
            </a:r>
            <a:br>
              <a:rPr lang="es-ES" sz="1200" kern="1200" dirty="0" smtClean="0">
                <a:solidFill>
                  <a:schemeClr val="tx1"/>
                </a:solidFill>
                <a:latin typeface="Arial" charset="0"/>
                <a:ea typeface="ＭＳ Ｐゴシック" charset="0"/>
                <a:cs typeface="ＭＳ Ｐゴシック" charset="0"/>
              </a:rPr>
            </a:br>
            <a:r>
              <a:rPr lang="es-ES" sz="1200" i="1" kern="1200" dirty="0" err="1" smtClean="0">
                <a:solidFill>
                  <a:schemeClr val="tx1"/>
                </a:solidFill>
                <a:latin typeface="Arial" charset="0"/>
                <a:ea typeface="ＭＳ Ｐゴシック" charset="0"/>
                <a:cs typeface="ＭＳ Ｐゴシック" charset="0"/>
              </a:rPr>
              <a:t>Pemphredon</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lugubris</a:t>
            </a:r>
            <a:r>
              <a:rPr lang="es-ES" sz="1200" i="1" kern="120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 avispa </a:t>
            </a:r>
            <a:r>
              <a:rPr lang="es-ES" sz="1200" kern="1200" dirty="0" err="1" smtClean="0">
                <a:solidFill>
                  <a:schemeClr val="tx1"/>
                </a:solidFill>
                <a:latin typeface="Arial" charset="0"/>
                <a:ea typeface="ＭＳ Ｐゴシック" charset="0"/>
                <a:cs typeface="ＭＳ Ｐゴシック" charset="0"/>
              </a:rPr>
              <a:t>Mournful</a:t>
            </a:r>
            <a:r>
              <a:rPr lang="es-ES" sz="1200" kern="1200" dirty="0" smtClean="0">
                <a:solidFill>
                  <a:schemeClr val="tx1"/>
                </a:solidFill>
                <a:latin typeface="Arial" charset="0"/>
                <a:ea typeface="ＭＳ Ｐゴシック" charset="0"/>
                <a:cs typeface="ＭＳ Ｐゴシック" charset="0"/>
              </a:rPr>
              <a:t> - nidos en madrigueras de pequeños escarabajos </a:t>
            </a:r>
            <a:r>
              <a:rPr lang="es-ES" sz="1200" kern="1200" dirty="0" err="1" smtClean="0">
                <a:solidFill>
                  <a:schemeClr val="tx1"/>
                </a:solidFill>
                <a:latin typeface="Arial" charset="0"/>
                <a:ea typeface="ＭＳ Ｐゴシック" charset="0"/>
                <a:cs typeface="ＭＳ Ｐゴシック" charset="0"/>
              </a:rPr>
              <a:t>anobiid</a:t>
            </a:r>
            <a:r>
              <a:rPr lang="es-ES" sz="1200" kern="1200" dirty="0" smtClean="0">
                <a:solidFill>
                  <a:schemeClr val="tx1"/>
                </a:solidFill>
                <a:latin typeface="Arial" charset="0"/>
                <a:ea typeface="ＭＳ Ｐゴシック" charset="0"/>
                <a:cs typeface="ＭＳ Ｐゴシック" charset="0"/>
              </a:rPr>
              <a:t> - existencias nido con </a:t>
            </a:r>
            <a:r>
              <a:rPr lang="es-ES" sz="1200" kern="1200" dirty="0" err="1" smtClean="0">
                <a:solidFill>
                  <a:schemeClr val="tx1"/>
                </a:solidFill>
                <a:latin typeface="Arial" charset="0"/>
                <a:ea typeface="ＭＳ Ｐゴシック" charset="0"/>
                <a:cs typeface="ＭＳ Ｐゴシック" charset="0"/>
              </a:rPr>
              <a:t>áfidos</a:t>
            </a:r>
            <a:r>
              <a:rPr lang="es-ES" sz="1200" kern="1200" dirty="0" smtClean="0">
                <a:solidFill>
                  <a:schemeClr val="tx1"/>
                </a:solidFill>
                <a:latin typeface="Arial" charset="0"/>
                <a:ea typeface="ＭＳ Ｐゴシック" charset="0"/>
                <a:cs typeface="ＭＳ Ｐゴシック" charset="0"/>
              </a:rPr>
              <a:t> paralizados </a:t>
            </a:r>
            <a:br>
              <a:rPr lang="es-ES" sz="1200" kern="1200" dirty="0" smtClean="0">
                <a:solidFill>
                  <a:schemeClr val="tx1"/>
                </a:solidFill>
                <a:latin typeface="Arial" charset="0"/>
                <a:ea typeface="ＭＳ Ｐゴシック" charset="0"/>
                <a:cs typeface="ＭＳ Ｐゴシック" charset="0"/>
              </a:rPr>
            </a:br>
            <a:r>
              <a:rPr lang="es-ES" sz="1200" i="1" kern="1200" dirty="0" err="1" smtClean="0">
                <a:solidFill>
                  <a:schemeClr val="tx1"/>
                </a:solidFill>
                <a:latin typeface="Arial" charset="0"/>
                <a:ea typeface="ＭＳ Ｐゴシック" charset="0"/>
                <a:cs typeface="ＭＳ Ｐゴシック" charset="0"/>
              </a:rPr>
              <a:t>Dendrochernes</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cyrneus</a:t>
            </a:r>
            <a:r>
              <a:rPr lang="es-ES" sz="1200" i="1" kern="120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 depredador vive bajo la espesa corteza de los árboles grandes de edad - sale de noche a cazar en la superficie de la corteza </a:t>
            </a:r>
            <a:br>
              <a:rPr lang="es-ES" sz="1200" kern="1200" dirty="0" smtClean="0">
                <a:solidFill>
                  <a:schemeClr val="tx1"/>
                </a:solidFill>
                <a:latin typeface="Arial" charset="0"/>
                <a:ea typeface="ＭＳ Ｐゴシック" charset="0"/>
                <a:cs typeface="ＭＳ Ｐゴシック" charset="0"/>
              </a:rPr>
            </a:br>
            <a:r>
              <a:rPr lang="es-ES" sz="1200" i="1" kern="1200" dirty="0" err="1" smtClean="0">
                <a:solidFill>
                  <a:schemeClr val="tx1"/>
                </a:solidFill>
                <a:latin typeface="Arial" charset="0"/>
                <a:ea typeface="ＭＳ Ｐゴシック" charset="0"/>
                <a:cs typeface="ＭＳ Ｐゴシック" charset="0"/>
              </a:rPr>
              <a:t>Moraphaga</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choragella</a:t>
            </a:r>
            <a:r>
              <a:rPr lang="es-ES" sz="1200" i="1" kern="120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 polilla de </a:t>
            </a:r>
            <a:r>
              <a:rPr lang="es-ES" sz="1200" kern="1200" dirty="0" err="1" smtClean="0">
                <a:solidFill>
                  <a:schemeClr val="tx1"/>
                </a:solidFill>
                <a:latin typeface="Arial" charset="0"/>
                <a:ea typeface="ＭＳ Ｐゴシック" charset="0"/>
                <a:cs typeface="ＭＳ Ｐゴシック" charset="0"/>
              </a:rPr>
              <a:t>Saproxylic</a:t>
            </a:r>
            <a:r>
              <a:rPr lang="es-ES" sz="1200" kern="1200" dirty="0" smtClean="0">
                <a:solidFill>
                  <a:schemeClr val="tx1"/>
                </a:solidFill>
                <a:latin typeface="Arial" charset="0"/>
                <a:ea typeface="ＭＳ Ｐゴシック" charset="0"/>
                <a:cs typeface="ＭＳ Ｐゴシック" charset="0"/>
              </a:rPr>
              <a:t> - larvas se alimentan de hongos de la madera.</a:t>
            </a:r>
            <a:endParaRPr lang="en-GB" dirty="0" smtClean="0"/>
          </a:p>
          <a:p>
            <a:endParaRPr lang="en-GB" b="1" dirty="0" smtClean="0"/>
          </a:p>
          <a:p>
            <a:endParaRPr lang="en-GB" dirty="0" smtClean="0"/>
          </a:p>
          <a:p>
            <a:endParaRPr lang="en-GB" dirty="0" smtClean="0"/>
          </a:p>
          <a:p>
            <a:endParaRPr lang="en-GB" dirty="0"/>
          </a:p>
          <a:p>
            <a:endParaRPr lang="en-GB" dirty="0"/>
          </a:p>
          <a:p>
            <a:r>
              <a:rPr lang="en-GB" dirty="0"/>
              <a:t> </a:t>
            </a:r>
          </a:p>
          <a:p>
            <a:endParaRPr lang="en-GB" dirty="0"/>
          </a:p>
          <a:p>
            <a:endParaRPr lang="en-GB" b="1" dirty="0"/>
          </a:p>
          <a:p>
            <a:endParaRPr lang="en-GB" dirty="0"/>
          </a:p>
          <a:p>
            <a:endParaRPr lang="en-GB" dirty="0"/>
          </a:p>
        </p:txBody>
      </p:sp>
      <p:sp>
        <p:nvSpPr>
          <p:cNvPr id="7782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8D56EF2-8872-BF4A-AC7C-5400C9BC5895}" type="slidenum">
              <a:rPr lang="en-GB" sz="1200"/>
              <a:pPr eaLnBrk="1" hangingPunct="1"/>
              <a:t>25</a:t>
            </a:fld>
            <a:endParaRPr lang="en-GB"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noTextEdit="1"/>
          </p:cNvSpPr>
          <p:nvPr>
            <p:ph type="sldImg"/>
          </p:nvPr>
        </p:nvSpPr>
        <p:spPr>
          <a:ln/>
        </p:spPr>
      </p:sp>
      <p:sp>
        <p:nvSpPr>
          <p:cNvPr id="757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s-ES" sz="1200" kern="1200" dirty="0" smtClean="0">
                <a:solidFill>
                  <a:schemeClr val="tx1"/>
                </a:solidFill>
                <a:latin typeface="Arial" charset="0"/>
                <a:ea typeface="ＭＳ Ｐゴシック" charset="0"/>
                <a:cs typeface="ＭＳ Ｐゴシック" charset="0"/>
              </a:rPr>
              <a:t>Hay un número enorme y variedad de invertebrados asociados a los árboles viejos.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invertebrados, a diferencia de otros animales,</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muchos (no todos) tienen un ciclo de vida anual, lo que los hace vulnerables a los cambios repentinos.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Larvas y los adultos pueden tener necesidades muy diferentes (la larva puede vivir dentro de un árbol en la madera en descomposición, el adulto puede necesitar el néctar de una flor antes de que pueda reproducirse).</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Algunos tienen requisitos muy especiales: la larva del escarabajo araña se alimenta de los restos de otros invertebrados que las arañas dejan atrás en sus redes después de la succión de los jugos! (</a:t>
            </a:r>
            <a:r>
              <a:rPr lang="es-ES" sz="1200" i="1" kern="1200" dirty="0" err="1" smtClean="0">
                <a:solidFill>
                  <a:schemeClr val="tx1"/>
                </a:solidFill>
                <a:latin typeface="Arial" charset="0"/>
                <a:ea typeface="ＭＳ Ｐゴシック" charset="0"/>
                <a:cs typeface="ＭＳ Ｐゴシック" charset="0"/>
              </a:rPr>
              <a:t>Ctesias</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serra</a:t>
            </a:r>
            <a:r>
              <a:rPr lang="es-ES" sz="1200" kern="1200" dirty="0" smtClean="0">
                <a:solidFill>
                  <a:schemeClr val="tx1"/>
                </a:solidFill>
                <a:latin typeface="Arial" charset="0"/>
                <a:ea typeface="ＭＳ Ｐゴシック" charset="0"/>
                <a:cs typeface="ＭＳ Ｐゴシック" charset="0"/>
              </a:rPr>
              <a:t>) larva </a:t>
            </a:r>
            <a:r>
              <a:rPr lang="es-ES" sz="1200" kern="1200" dirty="0" err="1" smtClean="0">
                <a:solidFill>
                  <a:schemeClr val="tx1"/>
                </a:solidFill>
                <a:latin typeface="Arial" charset="0"/>
                <a:ea typeface="ＭＳ Ｐゴシック" charset="0"/>
                <a:cs typeface="ＭＳ Ｐゴシック" charset="0"/>
              </a:rPr>
              <a:t>Dermestidae</a:t>
            </a: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Se alimenta de restos de insectos atrapados en las redes </a:t>
            </a:r>
            <a:r>
              <a:rPr lang="es-ES" sz="1200" kern="1200" dirty="0" err="1" smtClean="0">
                <a:solidFill>
                  <a:schemeClr val="tx1"/>
                </a:solidFill>
                <a:latin typeface="Arial" charset="0"/>
                <a:ea typeface="ＭＳ Ｐゴシック" charset="0"/>
                <a:cs typeface="ＭＳ Ｐゴシック" charset="0"/>
              </a:rPr>
              <a:t>Amaurobius</a:t>
            </a:r>
            <a:r>
              <a:rPr lang="es-ES" sz="1200" kern="1200" dirty="0" smtClean="0">
                <a:solidFill>
                  <a:schemeClr val="tx1"/>
                </a:solidFill>
                <a:latin typeface="Arial" charset="0"/>
                <a:ea typeface="ＭＳ Ｐゴシック" charset="0"/>
                <a:cs typeface="ＭＳ Ｐゴシック" charset="0"/>
              </a:rPr>
              <a:t> bajo la espesa corteza de los árboles muy viejos. Mechones de pelo para alejar anfitrión araña y posiblemente avispas parasitoides.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Otra fotografía es </a:t>
            </a:r>
            <a:r>
              <a:rPr lang="es-ES" sz="1200" i="1" kern="1200" dirty="0" err="1" smtClean="0">
                <a:solidFill>
                  <a:schemeClr val="tx1"/>
                </a:solidFill>
                <a:latin typeface="Arial" charset="0"/>
                <a:ea typeface="ＭＳ Ｐゴシック" charset="0"/>
                <a:cs typeface="ＭＳ Ｐゴシック" charset="0"/>
              </a:rPr>
              <a:t>Helophilus</a:t>
            </a:r>
            <a:r>
              <a:rPr lang="es-ES" sz="1200" i="1" kern="1200" dirty="0" smtClean="0">
                <a:solidFill>
                  <a:schemeClr val="tx1"/>
                </a:solidFill>
                <a:latin typeface="Arial" charset="0"/>
                <a:ea typeface="ＭＳ Ｐゴシック" charset="0"/>
                <a:cs typeface="ＭＳ Ｐゴシック" charset="0"/>
              </a:rPr>
              <a:t> </a:t>
            </a:r>
            <a:r>
              <a:rPr lang="es-ES" sz="1200" i="1" kern="1200" dirty="0" err="1" smtClean="0">
                <a:solidFill>
                  <a:schemeClr val="tx1"/>
                </a:solidFill>
                <a:latin typeface="Arial" charset="0"/>
                <a:ea typeface="ＭＳ Ｐゴシック" charset="0"/>
                <a:cs typeface="ＭＳ Ｐゴシック" charset="0"/>
              </a:rPr>
              <a:t>pendulus</a:t>
            </a:r>
            <a:r>
              <a:rPr lang="es-ES" sz="1200" i="1" kern="1200" dirty="0" smtClean="0">
                <a:solidFill>
                  <a:schemeClr val="tx1"/>
                </a:solidFill>
                <a:latin typeface="Arial" charset="0"/>
                <a:ea typeface="ＭＳ Ｐゴシック" charset="0"/>
                <a:cs typeface="ＭＳ Ｐゴシック" charset="0"/>
              </a:rPr>
              <a:t> </a:t>
            </a:r>
            <a:r>
              <a:rPr lang="es-ES" sz="1200" kern="1200" dirty="0" err="1" smtClean="0">
                <a:solidFill>
                  <a:schemeClr val="tx1"/>
                </a:solidFill>
                <a:latin typeface="Arial" charset="0"/>
                <a:ea typeface="ＭＳ Ｐゴシック" charset="0"/>
                <a:cs typeface="ＭＳ Ｐゴシック" charset="0"/>
              </a:rPr>
              <a:t>Syrphidae</a:t>
            </a:r>
            <a:r>
              <a:rPr lang="es-ES" sz="1200" kern="1200" dirty="0" smtClean="0">
                <a:solidFill>
                  <a:schemeClr val="tx1"/>
                </a:solidFill>
                <a:latin typeface="Arial" charset="0"/>
                <a:ea typeface="ＭＳ Ｐゴシック" charset="0"/>
                <a:cs typeface="ＭＳ Ｐゴシック" charset="0"/>
              </a:rPr>
              <a:t> (mosca de la camiseta de futbol). Asociado a la descomposición</a:t>
            </a:r>
            <a:r>
              <a:rPr lang="es-ES" sz="1200" kern="1200" baseline="0" dirty="0" smtClean="0">
                <a:solidFill>
                  <a:schemeClr val="tx1"/>
                </a:solidFill>
                <a:latin typeface="Arial" charset="0"/>
                <a:ea typeface="ＭＳ Ｐゴシック" charset="0"/>
                <a:cs typeface="ＭＳ Ｐゴシック" charset="0"/>
              </a:rPr>
              <a:t> de materia orgánica</a:t>
            </a:r>
            <a:r>
              <a:rPr lang="es-ES" sz="1200" kern="1200" dirty="0" smtClean="0">
                <a:solidFill>
                  <a:schemeClr val="tx1"/>
                </a:solidFill>
                <a:latin typeface="Arial" charset="0"/>
                <a:ea typeface="ＭＳ Ｐゴシック" charset="0"/>
                <a:cs typeface="ＭＳ Ｐゴシック" charset="0"/>
              </a:rPr>
              <a:t>, incluyendo serrín húmedo y madera en descomposición húmeda, pero también hojas muestras en el agua, </a:t>
            </a:r>
            <a:r>
              <a:rPr lang="es-ES" sz="1200" kern="1200" dirty="0" err="1" smtClean="0">
                <a:solidFill>
                  <a:schemeClr val="tx1"/>
                </a:solidFill>
                <a:latin typeface="Arial" charset="0"/>
                <a:ea typeface="ＭＳ Ｐゴシック" charset="0"/>
                <a:cs typeface="ＭＳ Ｐゴシック" charset="0"/>
              </a:rPr>
              <a:t>etc</a:t>
            </a:r>
            <a:r>
              <a:rPr lang="es-ES" sz="1200" kern="1200" dirty="0" smtClean="0">
                <a:solidFill>
                  <a:schemeClr val="tx1"/>
                </a:solidFill>
                <a:latin typeface="Arial" charset="0"/>
                <a:ea typeface="ＭＳ Ｐゴシック" charset="0"/>
                <a:cs typeface="ＭＳ Ｐゴシック" charset="0"/>
              </a:rPr>
              <a:t> - sólo facultativamente </a:t>
            </a:r>
            <a:r>
              <a:rPr lang="es-ES" sz="1200" kern="1200" dirty="0" err="1" smtClean="0">
                <a:solidFill>
                  <a:schemeClr val="tx1"/>
                </a:solidFill>
                <a:latin typeface="Arial" charset="0"/>
                <a:ea typeface="ＭＳ Ｐゴシック" charset="0"/>
                <a:cs typeface="ＭＳ Ｐゴシック" charset="0"/>
              </a:rPr>
              <a:t>saproxílicas</a:t>
            </a:r>
            <a:r>
              <a:rPr lang="es-ES" sz="1200" kern="1200" dirty="0" smtClean="0">
                <a:solidFill>
                  <a:schemeClr val="tx1"/>
                </a:solidFill>
                <a:latin typeface="Arial" charset="0"/>
                <a:ea typeface="ＭＳ Ｐゴシック" charset="0"/>
                <a:cs typeface="ＭＳ Ｐゴシック" charset="0"/>
              </a:rPr>
              <a:t>.</a:t>
            </a:r>
            <a:endParaRPr lang="en-GB" dirty="0"/>
          </a:p>
          <a:p>
            <a:endParaRPr lang="en-GB" dirty="0"/>
          </a:p>
        </p:txBody>
      </p:sp>
      <p:sp>
        <p:nvSpPr>
          <p:cNvPr id="7577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4BA5A53-843C-F64C-BD00-3C6D1341C0DA}" type="slidenum">
              <a:rPr lang="en-GB" sz="1200"/>
              <a:pPr eaLnBrk="1" hangingPunct="1"/>
              <a:t>26</a:t>
            </a:fld>
            <a:endParaRPr lang="en-GB"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Image Placeholder 1"/>
          <p:cNvSpPr>
            <a:spLocks noGrp="1" noRot="1" noChangeAspect="1" noTextEdit="1"/>
          </p:cNvSpPr>
          <p:nvPr>
            <p:ph type="sldImg"/>
          </p:nvPr>
        </p:nvSpPr>
        <p:spPr>
          <a:ln/>
        </p:spPr>
      </p:sp>
      <p:sp>
        <p:nvSpPr>
          <p:cNvPr id="8192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Añadir</a:t>
            </a:r>
            <a:r>
              <a:rPr lang="en-GB" dirty="0" smtClean="0"/>
              <a:t> </a:t>
            </a:r>
            <a:r>
              <a:rPr lang="en-GB" dirty="0" err="1" smtClean="0"/>
              <a:t>datos</a:t>
            </a:r>
            <a:r>
              <a:rPr lang="en-GB" dirty="0" smtClean="0"/>
              <a:t> </a:t>
            </a:r>
            <a:r>
              <a:rPr lang="en-GB" dirty="0" err="1" smtClean="0"/>
              <a:t>específicos</a:t>
            </a:r>
            <a:r>
              <a:rPr lang="en-GB" dirty="0" smtClean="0"/>
              <a:t> de </a:t>
            </a:r>
            <a:r>
              <a:rPr lang="en-GB" dirty="0" err="1" smtClean="0"/>
              <a:t>cada</a:t>
            </a:r>
            <a:r>
              <a:rPr lang="en-GB" dirty="0" smtClean="0"/>
              <a:t> </a:t>
            </a:r>
            <a:r>
              <a:rPr lang="en-GB" dirty="0" err="1" smtClean="0"/>
              <a:t>país</a:t>
            </a:r>
            <a:r>
              <a:rPr lang="en-GB" dirty="0" smtClean="0"/>
              <a:t> </a:t>
            </a:r>
            <a:r>
              <a:rPr lang="en-GB" dirty="0" err="1" smtClean="0"/>
              <a:t>si</a:t>
            </a:r>
            <a:r>
              <a:rPr lang="en-GB" baseline="0" dirty="0" smtClean="0"/>
              <a:t> se </a:t>
            </a:r>
            <a:r>
              <a:rPr lang="en-GB" baseline="0" dirty="0" err="1" smtClean="0"/>
              <a:t>conocen</a:t>
            </a:r>
            <a:endParaRPr lang="en-GB" dirty="0" smtClean="0"/>
          </a:p>
          <a:p>
            <a:endParaRPr lang="en-GB" dirty="0" smtClean="0"/>
          </a:p>
          <a:p>
            <a:r>
              <a:rPr lang="en-GB" i="1" dirty="0" err="1" smtClean="0"/>
              <a:t>Limoniscus</a:t>
            </a:r>
            <a:r>
              <a:rPr lang="en-GB" i="1" dirty="0" smtClean="0"/>
              <a:t> </a:t>
            </a:r>
            <a:r>
              <a:rPr lang="en-GB" i="1" dirty="0" err="1" smtClean="0"/>
              <a:t>violaceus</a:t>
            </a:r>
            <a:r>
              <a:rPr lang="en-GB" i="1" dirty="0" smtClean="0"/>
              <a:t> </a:t>
            </a:r>
            <a:r>
              <a:rPr lang="en-GB" i="0" dirty="0" err="1" smtClean="0"/>
              <a:t>viven</a:t>
            </a:r>
            <a:r>
              <a:rPr lang="en-GB" i="0" dirty="0" smtClean="0"/>
              <a:t> y se </a:t>
            </a:r>
            <a:r>
              <a:rPr lang="en-GB" i="0" dirty="0" err="1" smtClean="0"/>
              <a:t>desarrolla</a:t>
            </a:r>
            <a:r>
              <a:rPr lang="en-GB" i="0" dirty="0" smtClean="0"/>
              <a:t> </a:t>
            </a:r>
            <a:r>
              <a:rPr lang="en-GB" i="0" baseline="0" dirty="0" smtClean="0"/>
              <a:t>en </a:t>
            </a:r>
            <a:r>
              <a:rPr lang="en-GB" i="0" baseline="0" dirty="0" err="1" smtClean="0"/>
              <a:t>hayas</a:t>
            </a:r>
            <a:r>
              <a:rPr lang="en-GB" i="0" baseline="0" dirty="0" smtClean="0"/>
              <a:t> </a:t>
            </a:r>
            <a:r>
              <a:rPr lang="en-GB" i="0" baseline="0" dirty="0" err="1" smtClean="0"/>
              <a:t>muy</a:t>
            </a:r>
            <a:r>
              <a:rPr lang="en-GB" i="0" baseline="0" dirty="0" smtClean="0"/>
              <a:t> </a:t>
            </a:r>
            <a:r>
              <a:rPr lang="en-GB" i="0" baseline="0" dirty="0" err="1" smtClean="0"/>
              <a:t>viejas</a:t>
            </a:r>
            <a:r>
              <a:rPr lang="en-GB" i="0" baseline="0" dirty="0" smtClean="0"/>
              <a:t> el </a:t>
            </a:r>
            <a:r>
              <a:rPr lang="en-GB" i="0" baseline="0" dirty="0" err="1" smtClean="0"/>
              <a:t>adulto</a:t>
            </a:r>
            <a:r>
              <a:rPr lang="en-GB" i="0" baseline="0" dirty="0" smtClean="0"/>
              <a:t> se </a:t>
            </a:r>
            <a:r>
              <a:rPr lang="en-GB" i="0" baseline="0" dirty="0" err="1" smtClean="0"/>
              <a:t>alimenta</a:t>
            </a:r>
            <a:r>
              <a:rPr lang="en-GB" i="0" baseline="0" dirty="0" smtClean="0"/>
              <a:t> de la </a:t>
            </a:r>
            <a:r>
              <a:rPr lang="en-GB" i="0" baseline="0" dirty="0" err="1" smtClean="0"/>
              <a:t>madera</a:t>
            </a:r>
            <a:r>
              <a:rPr lang="en-GB" i="0" baseline="0" dirty="0" smtClean="0"/>
              <a:t> en </a:t>
            </a:r>
            <a:r>
              <a:rPr lang="en-GB" i="0" baseline="0" dirty="0" err="1" smtClean="0"/>
              <a:t>descomposición</a:t>
            </a:r>
            <a:r>
              <a:rPr lang="en-GB" i="0" baseline="0" dirty="0" smtClean="0"/>
              <a:t> y </a:t>
            </a:r>
            <a:r>
              <a:rPr lang="en-GB" i="0" baseline="0" dirty="0" err="1" smtClean="0"/>
              <a:t>las</a:t>
            </a:r>
            <a:r>
              <a:rPr lang="en-GB" i="0" baseline="0" dirty="0" smtClean="0"/>
              <a:t> </a:t>
            </a:r>
            <a:r>
              <a:rPr lang="en-GB" i="0" baseline="0" dirty="0" err="1" smtClean="0"/>
              <a:t>larvas</a:t>
            </a:r>
            <a:r>
              <a:rPr lang="en-GB" i="0" baseline="0" dirty="0" smtClean="0"/>
              <a:t> en el </a:t>
            </a:r>
            <a:r>
              <a:rPr lang="en-GB" i="0" baseline="0" dirty="0" err="1" smtClean="0"/>
              <a:t>suelo</a:t>
            </a:r>
            <a:r>
              <a:rPr lang="en-GB" i="0" baseline="0" dirty="0" smtClean="0"/>
              <a:t>, entre el </a:t>
            </a:r>
            <a:r>
              <a:rPr lang="en-GB" i="0" baseline="0" dirty="0" err="1" smtClean="0"/>
              <a:t>serrín</a:t>
            </a:r>
            <a:r>
              <a:rPr lang="en-GB" i="0" baseline="0" dirty="0" smtClean="0"/>
              <a:t> de la </a:t>
            </a:r>
            <a:r>
              <a:rPr lang="en-GB" i="0" baseline="0" dirty="0" err="1" smtClean="0"/>
              <a:t>madera</a:t>
            </a:r>
            <a:r>
              <a:rPr lang="en-GB" i="0" baseline="0" dirty="0" smtClean="0"/>
              <a:t> en </a:t>
            </a:r>
            <a:r>
              <a:rPr lang="en-GB" i="0" baseline="0" dirty="0" err="1" smtClean="0"/>
              <a:t>descomposición</a:t>
            </a:r>
            <a:r>
              <a:rPr lang="en-GB" i="0" baseline="0" dirty="0" smtClean="0"/>
              <a:t> y se </a:t>
            </a:r>
            <a:r>
              <a:rPr lang="en-GB" i="0" baseline="0" dirty="0" err="1" smtClean="0"/>
              <a:t>alimentan</a:t>
            </a:r>
            <a:r>
              <a:rPr lang="en-GB" i="0" baseline="0" dirty="0" smtClean="0"/>
              <a:t> de </a:t>
            </a:r>
            <a:r>
              <a:rPr lang="en-GB" i="0" baseline="0" dirty="0" err="1" smtClean="0"/>
              <a:t>restos</a:t>
            </a:r>
            <a:r>
              <a:rPr lang="en-GB" i="0" baseline="0" dirty="0" smtClean="0"/>
              <a:t> de </a:t>
            </a:r>
            <a:r>
              <a:rPr lang="en-GB" i="0" baseline="0" dirty="0" err="1" smtClean="0"/>
              <a:t>insectos</a:t>
            </a:r>
            <a:endParaRPr lang="en-GB" i="0" dirty="0" smtClean="0"/>
          </a:p>
          <a:p>
            <a:r>
              <a:rPr lang="en-GB" dirty="0"/>
              <a:t> </a:t>
            </a:r>
          </a:p>
          <a:p>
            <a:endParaRPr lang="en-GB" dirty="0"/>
          </a:p>
        </p:txBody>
      </p:sp>
      <p:sp>
        <p:nvSpPr>
          <p:cNvPr id="8192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94740CA-98EE-BC40-AB43-E2D284EEE5F8}" type="slidenum">
              <a:rPr lang="en-GB" sz="1200"/>
              <a:pPr eaLnBrk="1" hangingPunct="1"/>
              <a:t>27</a:t>
            </a:fld>
            <a:endParaRPr lang="en-GB"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noTextEdit="1"/>
          </p:cNvSpPr>
          <p:nvPr>
            <p:ph type="sldImg"/>
          </p:nvPr>
        </p:nvSpPr>
        <p:spPr>
          <a:ln/>
        </p:spPr>
      </p:sp>
      <p:sp>
        <p:nvSpPr>
          <p:cNvPr id="8601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Huecos de edad en los árboles - por lo general aparecen algunos árboles viejos y algunos jóvenes, o grupos</a:t>
            </a:r>
            <a:r>
              <a:rPr lang="es-ES" sz="1200" kern="1200" baseline="0" dirty="0" smtClean="0">
                <a:solidFill>
                  <a:schemeClr val="tx1"/>
                </a:solidFill>
                <a:latin typeface="Arial" charset="0"/>
                <a:ea typeface="ＭＳ Ｐゴシック" charset="0"/>
                <a:cs typeface="ＭＳ Ｐゴシック" charset="0"/>
              </a:rPr>
              <a:t> de jóvenes pero </a:t>
            </a:r>
            <a:r>
              <a:rPr lang="es-ES" sz="1200" kern="1200" dirty="0" smtClean="0">
                <a:solidFill>
                  <a:schemeClr val="tx1"/>
                </a:solidFill>
                <a:latin typeface="Arial" charset="0"/>
                <a:ea typeface="ＭＳ Ｐゴシック" charset="0"/>
                <a:cs typeface="ＭＳ Ｐゴシック" charset="0"/>
              </a:rPr>
              <a:t>ninguno de edades intermedias.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Se necesita</a:t>
            </a:r>
            <a:r>
              <a:rPr lang="es-ES" sz="1200" kern="1200" baseline="0" dirty="0" smtClean="0">
                <a:solidFill>
                  <a:schemeClr val="tx1"/>
                </a:solidFill>
                <a:latin typeface="Arial" charset="0"/>
                <a:ea typeface="ＭＳ Ｐゴシック" charset="0"/>
                <a:cs typeface="ＭＳ Ｐゴシック" charset="0"/>
              </a:rPr>
              <a:t> asegurar</a:t>
            </a:r>
            <a:r>
              <a:rPr lang="es-ES" sz="1200" kern="1200" dirty="0" smtClean="0">
                <a:solidFill>
                  <a:schemeClr val="tx1"/>
                </a:solidFill>
                <a:latin typeface="Arial" charset="0"/>
                <a:ea typeface="ＭＳ Ｐゴシック" charset="0"/>
                <a:cs typeface="ＭＳ Ｐゴシック" charset="0"/>
              </a:rPr>
              <a:t> futuras generaciones de árboles.</a:t>
            </a:r>
            <a:endParaRPr lang="en-GB" dirty="0" smtClean="0"/>
          </a:p>
        </p:txBody>
      </p:sp>
      <p:sp>
        <p:nvSpPr>
          <p:cNvPr id="8601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B4E9E14-CEF4-CB4F-8C3D-42FC137919DD}" type="slidenum">
              <a:rPr lang="en-GB" sz="1200"/>
              <a:pPr eaLnBrk="1" hangingPunct="1"/>
              <a:t>28</a:t>
            </a:fld>
            <a:endParaRPr lang="en-GB"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a:ln/>
        </p:spPr>
      </p:sp>
      <p:sp>
        <p:nvSpPr>
          <p:cNvPr id="8806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Si existe una brecha generacional en los árboles significa que podría ser necesaria una gestión activa dirigida a proporcionar estos hábitats adecuados en los árboles más jóvenes.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Aquí se ven algunas ideas sobre cómo crear huecos para reducir</a:t>
            </a:r>
            <a:r>
              <a:rPr lang="es-ES" sz="1200" kern="1200" baseline="0" dirty="0" smtClean="0">
                <a:solidFill>
                  <a:schemeClr val="tx1"/>
                </a:solidFill>
                <a:latin typeface="Arial" charset="0"/>
                <a:ea typeface="ＭＳ Ｐゴシック" charset="0"/>
                <a:cs typeface="ＭＳ Ｐゴシック" charset="0"/>
              </a:rPr>
              <a:t> el efecto de</a:t>
            </a:r>
            <a:r>
              <a:rPr lang="es-ES" sz="1200" kern="1200" dirty="0" smtClean="0">
                <a:solidFill>
                  <a:schemeClr val="tx1"/>
                </a:solidFill>
                <a:latin typeface="Arial" charset="0"/>
                <a:ea typeface="ＭＳ Ｐゴシック" charset="0"/>
                <a:cs typeface="ＭＳ Ｐゴシック" charset="0"/>
              </a:rPr>
              <a:t> la brecha generacional.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La ilustración</a:t>
            </a:r>
            <a:r>
              <a:rPr lang="es-ES" sz="1200" kern="1200" baseline="0" dirty="0" smtClean="0">
                <a:solidFill>
                  <a:schemeClr val="tx1"/>
                </a:solidFill>
                <a:latin typeface="Arial" charset="0"/>
                <a:ea typeface="ＭＳ Ｐゴシック" charset="0"/>
                <a:cs typeface="ＭＳ Ｐゴシック" charset="0"/>
              </a:rPr>
              <a:t> muestra algunos trabajos para</a:t>
            </a:r>
            <a:r>
              <a:rPr lang="es-ES" sz="1200" kern="1200" dirty="0" smtClean="0">
                <a:solidFill>
                  <a:schemeClr val="tx1"/>
                </a:solidFill>
                <a:latin typeface="Arial" charset="0"/>
                <a:ea typeface="ＭＳ Ｐゴシック" charset="0"/>
                <a:cs typeface="ＭＳ Ｐゴシック" charset="0"/>
              </a:rPr>
              <a:t> proporcionar estos hábitats. Este tipo de trabajo es adecuado si el sitio tiene una gran brecha generacional entre los árboles más antiguos y la próxima generación. De hecho, puede ser una buena alternativa a la eliminación de los árboles más jóvenes, que además es necesaria para permitir que entre más luz a los árboles más viejos.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Proporcionando un hábitat adecuado a través de proporcionar árboles adecuados para</a:t>
            </a:r>
            <a:r>
              <a:rPr lang="es-ES" sz="1200" kern="1200" baseline="0" dirty="0" smtClean="0">
                <a:solidFill>
                  <a:schemeClr val="tx1"/>
                </a:solidFill>
                <a:latin typeface="Arial" charset="0"/>
                <a:ea typeface="ＭＳ Ｐゴシック" charset="0"/>
                <a:cs typeface="ＭＳ Ｐゴシック" charset="0"/>
              </a:rPr>
              <a:t> ello </a:t>
            </a:r>
            <a:r>
              <a:rPr lang="es-ES" sz="1200" kern="1200" dirty="0" smtClean="0">
                <a:solidFill>
                  <a:schemeClr val="tx1"/>
                </a:solidFill>
                <a:latin typeface="Arial" charset="0"/>
                <a:ea typeface="ＭＳ Ｐゴシック" charset="0"/>
                <a:cs typeface="ＭＳ Ｐゴシック" charset="0"/>
              </a:rPr>
              <a:t>si no los hay, naturalmente.</a:t>
            </a:r>
            <a:endParaRPr lang="en-GB" dirty="0" smtClean="0"/>
          </a:p>
        </p:txBody>
      </p:sp>
      <p:sp>
        <p:nvSpPr>
          <p:cNvPr id="8806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81468C7-ED2B-D94F-842E-EB44F3BE07E0}" type="slidenum">
              <a:rPr lang="en-GB" sz="1200"/>
              <a:pPr eaLnBrk="1" hangingPunct="1"/>
              <a:t>29</a:t>
            </a:fld>
            <a:endParaRPr lang="en-GB"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Image Placeholder 1"/>
          <p:cNvSpPr>
            <a:spLocks noGrp="1" noRot="1" noChangeAspect="1" noTextEdit="1"/>
          </p:cNvSpPr>
          <p:nvPr>
            <p:ph type="sldImg"/>
          </p:nvPr>
        </p:nvSpPr>
        <p:spPr>
          <a:ln/>
        </p:spPr>
      </p:sp>
      <p:sp>
        <p:nvSpPr>
          <p:cNvPr id="9011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p>
        </p:txBody>
      </p:sp>
      <p:sp>
        <p:nvSpPr>
          <p:cNvPr id="9011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3A24911-58D2-2F4B-AD1F-6DA5B8A4FCED}" type="slidenum">
              <a:rPr lang="en-GB" sz="1200"/>
              <a:pPr eaLnBrk="1" hangingPunct="1"/>
              <a:t>30</a:t>
            </a:fld>
            <a:endParaRPr lang="en-GB" sz="12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smtClean="0"/>
              <a:t>Los </a:t>
            </a:r>
            <a:r>
              <a:rPr lang="en-GB" dirty="0" err="1" smtClean="0"/>
              <a:t>valores</a:t>
            </a:r>
            <a:r>
              <a:rPr lang="en-GB" dirty="0" smtClean="0"/>
              <a:t> </a:t>
            </a:r>
            <a:r>
              <a:rPr lang="en-GB" dirty="0" err="1" smtClean="0"/>
              <a:t>biológicos</a:t>
            </a:r>
            <a:r>
              <a:rPr lang="en-GB" dirty="0" smtClean="0"/>
              <a:t> no son</a:t>
            </a:r>
            <a:r>
              <a:rPr lang="en-GB" baseline="0" dirty="0" smtClean="0"/>
              <a:t> los </a:t>
            </a:r>
            <a:r>
              <a:rPr lang="en-GB" baseline="0" dirty="0" err="1" smtClean="0"/>
              <a:t>únicos</a:t>
            </a:r>
            <a:r>
              <a:rPr lang="en-GB" baseline="0" dirty="0" smtClean="0"/>
              <a:t> de los </a:t>
            </a:r>
            <a:r>
              <a:rPr lang="en-GB" baseline="0" dirty="0" err="1" smtClean="0"/>
              <a:t>árboles</a:t>
            </a:r>
            <a:r>
              <a:rPr lang="en-GB" baseline="0" dirty="0" smtClean="0"/>
              <a:t> </a:t>
            </a:r>
            <a:r>
              <a:rPr lang="en-GB" baseline="0" dirty="0" err="1" smtClean="0"/>
              <a:t>viejos</a:t>
            </a:r>
            <a:r>
              <a:rPr lang="en-GB" baseline="0" dirty="0" smtClean="0"/>
              <a:t>...</a:t>
            </a:r>
            <a:endParaRPr lang="en-GB" dirty="0"/>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9C3CE7D6-B272-2443-BD70-C43B6A2D3B8F}" type="slidenum">
              <a:rPr lang="en-GB"/>
              <a:pPr/>
              <a:t>31</a:t>
            </a:fld>
            <a:endParaRPr lang="en-GB"/>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dirty="0" smtClean="0"/>
              <a:t>Las</a:t>
            </a:r>
            <a:r>
              <a:rPr lang="sv-SE" baseline="0" dirty="0" smtClean="0"/>
              <a:t> avenidas </a:t>
            </a:r>
            <a:r>
              <a:rPr lang="sv-SE" dirty="0" smtClean="0">
                <a:solidFill>
                  <a:srgbClr val="FF0000"/>
                </a:solidFill>
              </a:rPr>
              <a:t>arboladas </a:t>
            </a:r>
            <a:r>
              <a:rPr lang="sv-SE" dirty="0" smtClean="0"/>
              <a:t>pueden ser muy</a:t>
            </a:r>
            <a:r>
              <a:rPr lang="sv-SE" baseline="0" dirty="0" smtClean="0"/>
              <a:t> </a:t>
            </a:r>
            <a:r>
              <a:rPr lang="sv-SE" dirty="0" smtClean="0"/>
              <a:t>importantes desde el punto</a:t>
            </a:r>
            <a:r>
              <a:rPr lang="sv-SE" baseline="0" dirty="0" smtClean="0"/>
              <a:t> de vista estética, cultural y de biodiversidad. Por esto pueden surgir conflictos respecto a distintos intereses.</a:t>
            </a:r>
            <a:endParaRPr lang="en-GB" dirty="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CD34CD54-6110-624B-8BD3-0F513295D173}" type="slidenum">
              <a:rPr lang="en-GB"/>
              <a:pPr/>
              <a:t>32</a:t>
            </a:fld>
            <a:endParaRPr lang="en-GB"/>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Seguramente</a:t>
            </a:r>
            <a:r>
              <a:rPr lang="en-GB" dirty="0" smtClean="0"/>
              <a:t> </a:t>
            </a:r>
            <a:r>
              <a:rPr lang="en-GB" dirty="0" err="1" smtClean="0"/>
              <a:t>podeis</a:t>
            </a:r>
            <a:r>
              <a:rPr lang="en-GB" dirty="0" smtClean="0"/>
              <a:t> </a:t>
            </a:r>
            <a:r>
              <a:rPr lang="en-GB" dirty="0" err="1" smtClean="0"/>
              <a:t>añadir</a:t>
            </a:r>
            <a:r>
              <a:rPr lang="en-GB" dirty="0" smtClean="0"/>
              <a:t> </a:t>
            </a:r>
            <a:r>
              <a:rPr lang="en-GB" dirty="0" err="1" smtClean="0"/>
              <a:t>más</a:t>
            </a:r>
            <a:r>
              <a:rPr lang="en-GB" dirty="0" smtClean="0"/>
              <a:t>...</a:t>
            </a:r>
          </a:p>
          <a:p>
            <a:r>
              <a:rPr lang="en-GB" dirty="0" smtClean="0"/>
              <a:t>En </a:t>
            </a:r>
            <a:r>
              <a:rPr lang="en-GB" dirty="0" err="1" smtClean="0"/>
              <a:t>Suecia</a:t>
            </a:r>
            <a:r>
              <a:rPr lang="en-GB" dirty="0" smtClean="0"/>
              <a:t> </a:t>
            </a:r>
            <a:r>
              <a:rPr lang="en-GB" dirty="0" err="1" smtClean="0"/>
              <a:t>este</a:t>
            </a:r>
            <a:r>
              <a:rPr lang="en-GB" dirty="0" smtClean="0"/>
              <a:t> </a:t>
            </a:r>
            <a:r>
              <a:rPr lang="en-GB" dirty="0" err="1" smtClean="0"/>
              <a:t>árbol</a:t>
            </a:r>
            <a:r>
              <a:rPr lang="en-GB" dirty="0" smtClean="0"/>
              <a:t> </a:t>
            </a:r>
            <a:r>
              <a:rPr lang="en-GB" dirty="0" err="1" smtClean="0"/>
              <a:t>tiene</a:t>
            </a:r>
            <a:r>
              <a:rPr lang="en-GB" dirty="0" smtClean="0"/>
              <a:t> </a:t>
            </a:r>
            <a:r>
              <a:rPr lang="en-GB" dirty="0" err="1" smtClean="0"/>
              <a:t>una</a:t>
            </a:r>
            <a:r>
              <a:rPr lang="en-GB" dirty="0" smtClean="0"/>
              <a:t> </a:t>
            </a:r>
            <a:r>
              <a:rPr lang="en-GB" dirty="0" err="1" smtClean="0"/>
              <a:t>leyenda</a:t>
            </a:r>
            <a:r>
              <a:rPr lang="en-GB" dirty="0" smtClean="0"/>
              <a:t> </a:t>
            </a:r>
            <a:r>
              <a:rPr lang="en-GB" dirty="0" err="1" smtClean="0"/>
              <a:t>sobre</a:t>
            </a:r>
            <a:r>
              <a:rPr lang="en-GB" dirty="0" smtClean="0"/>
              <a:t> la </a:t>
            </a:r>
            <a:r>
              <a:rPr lang="en-GB" dirty="0" err="1" smtClean="0"/>
              <a:t>curación</a:t>
            </a:r>
            <a:r>
              <a:rPr lang="en-GB" dirty="0" smtClean="0"/>
              <a:t> de </a:t>
            </a:r>
            <a:r>
              <a:rPr lang="en-GB" dirty="0" err="1" smtClean="0"/>
              <a:t>una</a:t>
            </a:r>
            <a:r>
              <a:rPr lang="en-GB" dirty="0" smtClean="0"/>
              <a:t> persona</a:t>
            </a:r>
            <a:r>
              <a:rPr lang="en-GB" baseline="0" dirty="0" smtClean="0"/>
              <a:t> en el </a:t>
            </a:r>
            <a:r>
              <a:rPr lang="en-GB" baseline="0" dirty="0" err="1" smtClean="0"/>
              <a:t>pasado</a:t>
            </a:r>
            <a:r>
              <a:rPr lang="en-GB" baseline="0" dirty="0" smtClean="0"/>
              <a:t>, se </a:t>
            </a:r>
            <a:r>
              <a:rPr lang="en-GB" baseline="0" dirty="0" err="1" smtClean="0"/>
              <a:t>cree</a:t>
            </a:r>
            <a:r>
              <a:rPr lang="en-GB" baseline="0" dirty="0" smtClean="0"/>
              <a:t> </a:t>
            </a:r>
            <a:r>
              <a:rPr lang="en-GB" baseline="0" dirty="0" err="1" smtClean="0"/>
              <a:t>que</a:t>
            </a:r>
            <a:r>
              <a:rPr lang="en-GB" baseline="0" dirty="0" smtClean="0"/>
              <a:t> </a:t>
            </a:r>
            <a:r>
              <a:rPr lang="en-GB" baseline="0" dirty="0" err="1" smtClean="0"/>
              <a:t>si</a:t>
            </a:r>
            <a:r>
              <a:rPr lang="en-GB" baseline="0" dirty="0" smtClean="0"/>
              <a:t> </a:t>
            </a:r>
            <a:r>
              <a:rPr lang="en-GB" baseline="0" dirty="0" err="1" smtClean="0"/>
              <a:t>pasas</a:t>
            </a:r>
            <a:r>
              <a:rPr lang="en-GB" baseline="0" dirty="0" smtClean="0"/>
              <a:t> </a:t>
            </a:r>
            <a:r>
              <a:rPr lang="en-GB" baseline="0" dirty="0" err="1" smtClean="0"/>
              <a:t>por</a:t>
            </a:r>
            <a:r>
              <a:rPr lang="en-GB" baseline="0" dirty="0" smtClean="0"/>
              <a:t> </a:t>
            </a:r>
            <a:r>
              <a:rPr lang="en-GB" baseline="0" dirty="0" err="1" smtClean="0"/>
              <a:t>debajo</a:t>
            </a:r>
            <a:r>
              <a:rPr lang="en-GB" baseline="0" dirty="0" smtClean="0"/>
              <a:t> </a:t>
            </a:r>
            <a:r>
              <a:rPr lang="en-GB" baseline="0" dirty="0" err="1" smtClean="0"/>
              <a:t>también</a:t>
            </a:r>
            <a:r>
              <a:rPr lang="en-GB" baseline="0" dirty="0" smtClean="0"/>
              <a:t> </a:t>
            </a:r>
            <a:r>
              <a:rPr lang="en-GB" baseline="0" dirty="0" err="1" smtClean="0"/>
              <a:t>quedarás</a:t>
            </a:r>
            <a:r>
              <a:rPr lang="en-GB" baseline="0" dirty="0" smtClean="0"/>
              <a:t> </a:t>
            </a:r>
            <a:r>
              <a:rPr lang="en-GB" baseline="0" dirty="0" err="1" smtClean="0"/>
              <a:t>curado</a:t>
            </a:r>
            <a:endParaRPr lang="en-GB" baseline="0" dirty="0" smtClean="0"/>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EFAE6A40-4AAB-EA42-96B8-6F6773D0309E}" type="slidenum">
              <a:rPr lang="en-GB"/>
              <a:pPr/>
              <a:t>33</a:t>
            </a:fld>
            <a:endParaRPr lang="en-GB"/>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smtClean="0"/>
              <a:t>Los </a:t>
            </a:r>
            <a:r>
              <a:rPr lang="en-GB" dirty="0" err="1" smtClean="0"/>
              <a:t>paisajes</a:t>
            </a:r>
            <a:r>
              <a:rPr lang="en-GB" dirty="0" smtClean="0"/>
              <a:t> </a:t>
            </a:r>
            <a:r>
              <a:rPr lang="en-GB" dirty="0" err="1" smtClean="0"/>
              <a:t>humanizados</a:t>
            </a:r>
            <a:r>
              <a:rPr lang="en-GB" dirty="0" smtClean="0"/>
              <a:t>, </a:t>
            </a:r>
            <a:r>
              <a:rPr lang="en-GB" dirty="0" err="1" smtClean="0"/>
              <a:t>diseñados</a:t>
            </a:r>
            <a:r>
              <a:rPr lang="en-GB" dirty="0" smtClean="0"/>
              <a:t> o </a:t>
            </a:r>
            <a:r>
              <a:rPr lang="en-GB" dirty="0" err="1" smtClean="0"/>
              <a:t>naturales</a:t>
            </a:r>
            <a:r>
              <a:rPr lang="en-GB" dirty="0" smtClean="0"/>
              <a:t> son </a:t>
            </a:r>
            <a:r>
              <a:rPr lang="en-GB" dirty="0" err="1" smtClean="0"/>
              <a:t>lugares</a:t>
            </a:r>
            <a:r>
              <a:rPr lang="en-GB" baseline="0" dirty="0" smtClean="0"/>
              <a:t> </a:t>
            </a:r>
            <a:r>
              <a:rPr lang="en-GB" baseline="0" dirty="0" err="1" smtClean="0"/>
              <a:t>muy</a:t>
            </a:r>
            <a:r>
              <a:rPr lang="en-GB" baseline="0" dirty="0" smtClean="0"/>
              <a:t> </a:t>
            </a:r>
            <a:r>
              <a:rPr lang="en-GB" baseline="0" dirty="0" err="1" smtClean="0"/>
              <a:t>importantes</a:t>
            </a:r>
            <a:r>
              <a:rPr lang="en-GB" baseline="0" dirty="0" smtClean="0"/>
              <a:t> </a:t>
            </a:r>
            <a:r>
              <a:rPr lang="en-GB" baseline="0" dirty="0" err="1" smtClean="0"/>
              <a:t>para</a:t>
            </a:r>
            <a:r>
              <a:rPr lang="en-GB" baseline="0" dirty="0" smtClean="0"/>
              <a:t> los </a:t>
            </a:r>
            <a:r>
              <a:rPr lang="en-GB" baseline="0" dirty="0" err="1" smtClean="0"/>
              <a:t>árboles</a:t>
            </a:r>
            <a:r>
              <a:rPr lang="en-GB" baseline="0" dirty="0" smtClean="0"/>
              <a:t> </a:t>
            </a:r>
            <a:r>
              <a:rPr lang="en-GB" baseline="0" dirty="0" err="1" smtClean="0"/>
              <a:t>viejos</a:t>
            </a:r>
            <a:r>
              <a:rPr lang="en-GB" baseline="0" dirty="0" smtClean="0"/>
              <a:t>.</a:t>
            </a:r>
            <a:endParaRPr lang="en-GB" dirty="0"/>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5AFA3982-F48F-3F45-95D2-351DDB2368D1}" type="slidenum">
              <a:rPr lang="en-GB"/>
              <a:pPr/>
              <a:t>34</a:t>
            </a:fld>
            <a:endParaRPr lang="en-GB"/>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GB"/>
          </a:p>
        </p:txBody>
      </p:sp>
      <p:sp>
        <p:nvSpPr>
          <p:cNvPr id="1136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E67F2D8C-306B-0948-BF86-F01098BBDDDB}" type="slidenum">
              <a:rPr lang="en-GB"/>
              <a:pPr/>
              <a:t>35</a:t>
            </a:fld>
            <a:endParaRPr lang="en-GB"/>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GB"/>
          </a:p>
        </p:txBody>
      </p:sp>
      <p:sp>
        <p:nvSpPr>
          <p:cNvPr id="1146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C65C23C2-B99F-F847-8B33-1B71CD6168F4}" type="slidenum">
              <a:rPr lang="en-GB"/>
              <a:pPr/>
              <a:t>36</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Definiciones:</a:t>
            </a:r>
          </a:p>
          <a:p>
            <a:r>
              <a:rPr lang="es-ES" sz="1200" kern="1200" dirty="0" smtClean="0">
                <a:solidFill>
                  <a:schemeClr val="tx1"/>
                </a:solidFill>
                <a:latin typeface="Arial" charset="0"/>
                <a:ea typeface="ＭＳ Ｐゴシック" charset="0"/>
                <a:cs typeface="ＭＳ Ｐゴシック" charset="0"/>
              </a:rPr>
              <a:t>Nº1 de Suecia, donde emplean los números y tamaños para caracterizar los árboles en conservación de la naturaleza. Esto ha estado en uso por lo menos desde 2004.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Nº 2 de Reino Unido, que un país es mucho más vago.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¿Existe una definición en su país?</a:t>
            </a:r>
            <a:endParaRPr lang="sv-SE" dirty="0"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ea typeface="ＭＳ Ｐゴシック" charset="0"/>
              </a:defRPr>
            </a:lvl1pPr>
            <a:lvl2pPr marL="742950" indent="-285750" defTabSz="989013">
              <a:defRPr sz="1200">
                <a:solidFill>
                  <a:schemeClr val="tx1"/>
                </a:solidFill>
                <a:latin typeface="Arial" charset="0"/>
                <a:ea typeface="ＭＳ Ｐゴシック" charset="0"/>
              </a:defRPr>
            </a:lvl2pPr>
            <a:lvl3pPr marL="1143000" indent="-228600" defTabSz="989013">
              <a:defRPr sz="1200">
                <a:solidFill>
                  <a:schemeClr val="tx1"/>
                </a:solidFill>
                <a:latin typeface="Arial" charset="0"/>
                <a:ea typeface="ＭＳ Ｐゴシック" charset="0"/>
              </a:defRPr>
            </a:lvl3pPr>
            <a:lvl4pPr marL="1600200" indent="-228600" defTabSz="989013">
              <a:defRPr sz="1200">
                <a:solidFill>
                  <a:schemeClr val="tx1"/>
                </a:solidFill>
                <a:latin typeface="Arial" charset="0"/>
                <a:ea typeface="ＭＳ Ｐゴシック" charset="0"/>
              </a:defRPr>
            </a:lvl4pPr>
            <a:lvl5pPr marL="2057400" indent="-228600" defTabSz="989013">
              <a:defRPr sz="1200">
                <a:solidFill>
                  <a:schemeClr val="tx1"/>
                </a:solidFill>
                <a:latin typeface="Arial" charset="0"/>
                <a:ea typeface="ＭＳ Ｐゴシック" charset="0"/>
              </a:defRPr>
            </a:lvl5pPr>
            <a:lvl6pPr marL="2514600" indent="-228600" defTabSz="989013"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89013"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89013"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89013" eaLnBrk="0" fontAlgn="base" hangingPunct="0">
              <a:spcBef>
                <a:spcPct val="30000"/>
              </a:spcBef>
              <a:spcAft>
                <a:spcPct val="0"/>
              </a:spcAft>
              <a:defRPr sz="1200">
                <a:solidFill>
                  <a:schemeClr val="tx1"/>
                </a:solidFill>
                <a:latin typeface="Arial" charset="0"/>
                <a:ea typeface="ＭＳ Ｐゴシック" charset="0"/>
              </a:defRPr>
            </a:lvl9pPr>
          </a:lstStyle>
          <a:p>
            <a:fld id="{2BEC810D-00E7-E549-91A8-ED49C1852E41}" type="slidenum">
              <a:rPr lang="en-GB"/>
              <a:pPr/>
              <a:t>37</a:t>
            </a:fld>
            <a:endParaRPr lang="en-GB"/>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noTextEdit="1"/>
          </p:cNvSpPr>
          <p:nvPr>
            <p:ph type="sldImg"/>
          </p:nvPr>
        </p:nvSpPr>
        <p:spPr>
          <a:ln/>
        </p:spPr>
      </p:sp>
      <p:sp>
        <p:nvSpPr>
          <p:cNvPr id="9216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La diversidad de especies añade robustez a los ecosistemas, el tamaño les da estabilidad.</a:t>
            </a:r>
            <a:endParaRPr lang="en-GB" dirty="0"/>
          </a:p>
        </p:txBody>
      </p:sp>
      <p:sp>
        <p:nvSpPr>
          <p:cNvPr id="9216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2C9D563-E863-3A43-A8ED-17A46CE05D74}" type="slidenum">
              <a:rPr lang="en-GB" sz="1200"/>
              <a:pPr eaLnBrk="1" hangingPunct="1"/>
              <a:t>38</a:t>
            </a:fld>
            <a:endParaRPr lang="en-GB" sz="12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noTextEdit="1"/>
          </p:cNvSpPr>
          <p:nvPr>
            <p:ph type="sldImg"/>
          </p:nvPr>
        </p:nvSpPr>
        <p:spPr>
          <a:ln/>
        </p:spPr>
      </p:sp>
      <p:sp>
        <p:nvSpPr>
          <p:cNvPr id="1013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Importante no olvidar en el campo terminar el ejercicio con un debate sobre la madera muerta y su importancia tanto de pie como en</a:t>
            </a:r>
            <a:r>
              <a:rPr lang="es-ES" sz="1200" kern="1200" baseline="0" dirty="0" smtClean="0">
                <a:solidFill>
                  <a:schemeClr val="tx1"/>
                </a:solidFill>
                <a:latin typeface="Arial" charset="0"/>
                <a:ea typeface="ＭＳ Ｐゴシック" charset="0"/>
                <a:cs typeface="ＭＳ Ｐゴシック" charset="0"/>
              </a:rPr>
              <a:t> suelo</a:t>
            </a:r>
            <a:r>
              <a:rPr lang="es-ES" sz="1200" kern="1200" dirty="0" smtClean="0">
                <a:solidFill>
                  <a:schemeClr val="tx1"/>
                </a:solidFill>
                <a:latin typeface="Arial" charset="0"/>
                <a:ea typeface="ＭＳ Ｐゴシック" charset="0"/>
                <a:cs typeface="ＭＳ Ｐゴシック" charset="0"/>
              </a:rPr>
              <a:t>.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Repartir la hoja informativa de madera muerta (en el aula antes/después es probablemente más fácil). </a:t>
            </a:r>
            <a:endParaRPr lang="en-GB" dirty="0" smtClean="0"/>
          </a:p>
        </p:txBody>
      </p:sp>
      <p:sp>
        <p:nvSpPr>
          <p:cNvPr id="10137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sz="2400">
                <a:solidFill>
                  <a:schemeClr val="tx1"/>
                </a:solidFill>
                <a:latin typeface="Arial" charset="0"/>
                <a:ea typeface="ＭＳ Ｐゴシック" charset="0"/>
                <a:cs typeface="ＭＳ Ｐゴシック" charset="0"/>
              </a:defRPr>
            </a:lvl1pPr>
            <a:lvl2pPr marL="742950" indent="-285750" defTabSz="990600" eaLnBrk="0" hangingPunct="0">
              <a:defRPr sz="2400">
                <a:solidFill>
                  <a:schemeClr val="tx1"/>
                </a:solidFill>
                <a:latin typeface="Arial" charset="0"/>
                <a:ea typeface="ＭＳ Ｐゴシック" charset="0"/>
              </a:defRPr>
            </a:lvl2pPr>
            <a:lvl3pPr marL="1143000" indent="-228600" defTabSz="990600" eaLnBrk="0" hangingPunct="0">
              <a:defRPr sz="2400">
                <a:solidFill>
                  <a:schemeClr val="tx1"/>
                </a:solidFill>
                <a:latin typeface="Arial" charset="0"/>
                <a:ea typeface="ＭＳ Ｐゴシック" charset="0"/>
              </a:defRPr>
            </a:lvl3pPr>
            <a:lvl4pPr marL="1600200" indent="-228600" defTabSz="990600" eaLnBrk="0" hangingPunct="0">
              <a:defRPr sz="2400">
                <a:solidFill>
                  <a:schemeClr val="tx1"/>
                </a:solidFill>
                <a:latin typeface="Arial" charset="0"/>
                <a:ea typeface="ＭＳ Ｐゴシック" charset="0"/>
              </a:defRPr>
            </a:lvl4pPr>
            <a:lvl5pPr marL="2057400" indent="-228600" defTabSz="990600" eaLnBrk="0" hangingPunct="0">
              <a:defRPr sz="2400">
                <a:solidFill>
                  <a:schemeClr val="tx1"/>
                </a:solidFill>
                <a:latin typeface="Arial" charset="0"/>
                <a:ea typeface="ＭＳ Ｐゴシック" charset="0"/>
              </a:defRPr>
            </a:lvl5pPr>
            <a:lvl6pPr marL="2514600" indent="-228600" defTabSz="9906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906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906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90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895D724-8B9F-DC46-A8D2-464E83A130CC}" type="slidenum">
              <a:rPr lang="en-GB" sz="1200"/>
              <a:pPr eaLnBrk="1" hangingPunct="1"/>
              <a:t>40</a:t>
            </a:fld>
            <a:endParaRPr lang="en-GB" sz="12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lide Image Placeholder 1"/>
          <p:cNvSpPr>
            <a:spLocks noGrp="1" noRot="1" noChangeAspect="1" noTextEdit="1"/>
          </p:cNvSpPr>
          <p:nvPr>
            <p:ph type="sldImg"/>
          </p:nvPr>
        </p:nvSpPr>
        <p:spPr>
          <a:ln/>
        </p:spPr>
      </p:sp>
      <p:sp>
        <p:nvSpPr>
          <p:cNvPr id="10342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err="1" smtClean="0"/>
              <a:t>Objetivos</a:t>
            </a:r>
            <a:r>
              <a:rPr lang="en-GB" dirty="0" smtClean="0"/>
              <a:t> </a:t>
            </a:r>
            <a:r>
              <a:rPr lang="en-GB" dirty="0" err="1" smtClean="0"/>
              <a:t>para</a:t>
            </a:r>
            <a:r>
              <a:rPr lang="en-GB" dirty="0" smtClean="0"/>
              <a:t> la </a:t>
            </a:r>
            <a:r>
              <a:rPr lang="en-GB" dirty="0" err="1" smtClean="0"/>
              <a:t>tarde</a:t>
            </a:r>
            <a:r>
              <a:rPr lang="en-GB" dirty="0" smtClean="0"/>
              <a:t>.</a:t>
            </a:r>
            <a:endParaRPr lang="en-GB" dirty="0"/>
          </a:p>
        </p:txBody>
      </p:sp>
      <p:sp>
        <p:nvSpPr>
          <p:cNvPr id="10342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576E13D-DC90-4C42-A24E-DF85CB36C56D}" type="slidenum">
              <a:rPr lang="en-GB" sz="1200"/>
              <a:pPr eaLnBrk="1" hangingPunct="1"/>
              <a:t>41</a:t>
            </a:fld>
            <a:endParaRPr lang="en-GB" sz="12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p:cNvSpPr>
            <a:spLocks noGrp="1" noRot="1" noChangeAspect="1" noTextEdit="1"/>
          </p:cNvSpPr>
          <p:nvPr>
            <p:ph type="sldImg"/>
          </p:nvPr>
        </p:nvSpPr>
        <p:spPr>
          <a:ln/>
        </p:spPr>
      </p:sp>
      <p:sp>
        <p:nvSpPr>
          <p:cNvPr id="10547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t>Describe </a:t>
            </a:r>
            <a:r>
              <a:rPr lang="en-GB" dirty="0" smtClean="0"/>
              <a:t>el </a:t>
            </a:r>
            <a:r>
              <a:rPr lang="en-GB" dirty="0" err="1" smtClean="0"/>
              <a:t>ejercicio</a:t>
            </a:r>
            <a:r>
              <a:rPr lang="en-GB" dirty="0" smtClean="0"/>
              <a:t> y </a:t>
            </a:r>
            <a:r>
              <a:rPr lang="en-GB" dirty="0" err="1" smtClean="0"/>
              <a:t>repártelo</a:t>
            </a:r>
            <a:r>
              <a:rPr lang="en-GB" dirty="0" smtClean="0"/>
              <a:t> (</a:t>
            </a:r>
            <a:r>
              <a:rPr lang="en-GB" dirty="0" err="1" smtClean="0"/>
              <a:t>para</a:t>
            </a:r>
            <a:r>
              <a:rPr lang="en-GB" dirty="0" smtClean="0"/>
              <a:t> </a:t>
            </a:r>
            <a:r>
              <a:rPr lang="en-GB" dirty="0" err="1" smtClean="0"/>
              <a:t>hacer</a:t>
            </a:r>
            <a:r>
              <a:rPr lang="en-GB" dirty="0" smtClean="0"/>
              <a:t> </a:t>
            </a:r>
            <a:r>
              <a:rPr lang="en-GB" dirty="0" err="1" smtClean="0"/>
              <a:t>individualmente</a:t>
            </a:r>
            <a:r>
              <a:rPr lang="en-GB" dirty="0" smtClean="0"/>
              <a:t>)</a:t>
            </a:r>
            <a:endParaRPr lang="en-GB" dirty="0"/>
          </a:p>
          <a:p>
            <a:endParaRPr lang="en-GB" dirty="0"/>
          </a:p>
          <a:p>
            <a:r>
              <a:rPr lang="en-GB" dirty="0" smtClean="0"/>
              <a:t>No</a:t>
            </a:r>
            <a:r>
              <a:rPr lang="en-GB" baseline="0" dirty="0" smtClean="0"/>
              <a:t> </a:t>
            </a:r>
            <a:r>
              <a:rPr lang="en-GB" baseline="0" dirty="0" err="1" smtClean="0"/>
              <a:t>olvides</a:t>
            </a:r>
            <a:r>
              <a:rPr lang="en-GB" baseline="0" dirty="0" smtClean="0"/>
              <a:t> </a:t>
            </a:r>
            <a:r>
              <a:rPr lang="en-GB" baseline="0" dirty="0" err="1" smtClean="0"/>
              <a:t>dar</a:t>
            </a:r>
            <a:r>
              <a:rPr lang="en-GB" baseline="0" dirty="0" smtClean="0"/>
              <a:t> </a:t>
            </a:r>
            <a:r>
              <a:rPr lang="en-GB" baseline="0" dirty="0" err="1" smtClean="0"/>
              <a:t>las</a:t>
            </a:r>
            <a:r>
              <a:rPr lang="en-GB" baseline="0" dirty="0" smtClean="0"/>
              <a:t> </a:t>
            </a:r>
            <a:r>
              <a:rPr lang="en-GB" baseline="0" dirty="0" err="1" smtClean="0"/>
              <a:t>respuestas</a:t>
            </a:r>
            <a:r>
              <a:rPr lang="en-GB" baseline="0" dirty="0" smtClean="0"/>
              <a:t> en </a:t>
            </a:r>
            <a:r>
              <a:rPr lang="en-GB" baseline="0" dirty="0" err="1" smtClean="0"/>
              <a:t>una</a:t>
            </a:r>
            <a:r>
              <a:rPr lang="en-GB" baseline="0" dirty="0" smtClean="0"/>
              <a:t> </a:t>
            </a:r>
            <a:r>
              <a:rPr lang="en-GB" baseline="0" dirty="0" err="1" smtClean="0"/>
              <a:t>breve</a:t>
            </a:r>
            <a:r>
              <a:rPr lang="en-GB" baseline="0" dirty="0" smtClean="0"/>
              <a:t> </a:t>
            </a:r>
            <a:r>
              <a:rPr lang="en-GB" baseline="0" dirty="0" err="1" smtClean="0"/>
              <a:t>sesión</a:t>
            </a:r>
            <a:endParaRPr lang="en-GB" dirty="0"/>
          </a:p>
        </p:txBody>
      </p:sp>
      <p:sp>
        <p:nvSpPr>
          <p:cNvPr id="10547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66A7E88-4460-C045-90CC-DA9DD86214C0}" type="slidenum">
              <a:rPr lang="en-GB" sz="1200"/>
              <a:pPr eaLnBrk="1" hangingPunct="1"/>
              <a:t>42</a:t>
            </a:fld>
            <a:endParaRPr lang="en-GB" sz="12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p:cNvSpPr>
            <a:spLocks noGrp="1" noRot="1" noChangeAspect="1" noTextEdit="1"/>
          </p:cNvSpPr>
          <p:nvPr>
            <p:ph type="sldImg"/>
          </p:nvPr>
        </p:nvSpPr>
        <p:spPr>
          <a:ln/>
        </p:spPr>
      </p:sp>
      <p:sp>
        <p:nvSpPr>
          <p:cNvPr id="10752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(Esta diapositiva y la siguiente son de la sesión de las raíces)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Este árbol es un roble de 1,5 m de diámetro que se ha mantenido, lo cual es genial. Excepto porque está demasiado cerca de la casa y las ramas suelen rayar las ventanas de la habitación por lo que los residentes no pueden dormir. Si desea conservar los árboles, necesita asegurarse de que tienen el espacio adecuado alrededor para que prevenir el conflicto, si no es así se hace necesaria un intervención en el árbol, o que el árbol se derribe.</a:t>
            </a:r>
          </a:p>
          <a:p>
            <a:endParaRPr lang="en-GB" dirty="0"/>
          </a:p>
        </p:txBody>
      </p:sp>
      <p:sp>
        <p:nvSpPr>
          <p:cNvPr id="10752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1EA262E-EE50-444E-A32A-C19152E56BD3}" type="slidenum">
              <a:rPr lang="en-GB" sz="1200"/>
              <a:pPr eaLnBrk="1" hangingPunct="1"/>
              <a:t>43</a:t>
            </a:fld>
            <a:endParaRPr lang="en-GB" sz="12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noTextEdit="1"/>
          </p:cNvSpPr>
          <p:nvPr>
            <p:ph type="sldImg"/>
          </p:nvPr>
        </p:nvSpPr>
        <p:spPr>
          <a:ln/>
        </p:spPr>
      </p:sp>
      <p:sp>
        <p:nvSpPr>
          <p:cNvPr id="10957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t>Concluding root slide:</a:t>
            </a:r>
          </a:p>
          <a:p>
            <a:r>
              <a:rPr lang="en-GB"/>
              <a:t>Illustrates the </a:t>
            </a:r>
            <a:r>
              <a:rPr lang="en-GB" b="1"/>
              <a:t>root protection area</a:t>
            </a:r>
          </a:p>
        </p:txBody>
      </p:sp>
      <p:sp>
        <p:nvSpPr>
          <p:cNvPr id="10957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7CC1363-C6BA-4E4D-8F96-865FDEB2EDF9}" type="slidenum">
              <a:rPr lang="en-GB" sz="1200"/>
              <a:pPr eaLnBrk="1" hangingPunct="1"/>
              <a:t>44</a:t>
            </a:fld>
            <a:endParaRPr lang="en-GB" sz="12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4AF39DE-A4EE-6F40-A07D-226F9F4CBADB}" type="slidenum">
              <a:rPr lang="en-GB" sz="1200"/>
              <a:pPr eaLnBrk="1" hangingPunct="1"/>
              <a:t>45</a:t>
            </a:fld>
            <a:endParaRPr lang="en-GB" sz="1200"/>
          </a:p>
        </p:txBody>
      </p:sp>
      <p:sp>
        <p:nvSpPr>
          <p:cNvPr id="111618" name="Rectangle 2"/>
          <p:cNvSpPr>
            <a:spLocks noGrp="1" noRot="1" noChangeAspect="1" noChangeArrowheads="1" noTextEdit="1"/>
          </p:cNvSpPr>
          <p:nvPr>
            <p:ph type="sldImg"/>
          </p:nvPr>
        </p:nvSpPr>
        <p:spPr>
          <a:xfrm>
            <a:off x="989013" y="765175"/>
            <a:ext cx="5121275" cy="3841750"/>
          </a:xfrm>
          <a:ln/>
        </p:spPr>
      </p:sp>
      <p:sp>
        <p:nvSpPr>
          <p:cNvPr id="111619" name="Rectangle 3"/>
          <p:cNvSpPr>
            <a:spLocks noGrp="1" noChangeArrowheads="1"/>
          </p:cNvSpPr>
          <p:nvPr>
            <p:ph type="body" idx="1"/>
          </p:nvPr>
        </p:nvSpPr>
        <p:spPr>
          <a:xfrm>
            <a:off x="947738" y="4860925"/>
            <a:ext cx="5203825" cy="4606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Presentación de la próxima sesión: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objetivo es mover a los participantes a pensar en los procesos naturales en árbol.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árboles han existido desde hace muchísimo tiempo (desde la</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perspectiva evolutiva – comienzo hace unos 350 millones de años. Árboles de hoja caduca hace 50-100 millones de años)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humanos menos de 2 millones de años).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Debemos darle sentido tomando en cuenta el punto de vista de la escala temporal del árbol.</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Slide Image Placeholder 1"/>
          <p:cNvSpPr>
            <a:spLocks noGrp="1" noRot="1" noChangeAspect="1" noTextEdit="1"/>
          </p:cNvSpPr>
          <p:nvPr>
            <p:ph type="sldImg"/>
          </p:nvPr>
        </p:nvSpPr>
        <p:spPr>
          <a:ln/>
        </p:spPr>
      </p:sp>
      <p:sp>
        <p:nvSpPr>
          <p:cNvPr id="11366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Situaciones naturales a las que se tienen que enfrentar los árboles: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Respecto a los animales (los que comen los brotes y las hojas de material leñoso) – tener en cuenta que esto incluye también invertebrados - no sólo grandes mamíferos.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desastres naturales; daños de tormentas, daños por nieve, por hielo, inundaciones, sequías, etc.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Las imágenes muestran una vaca comiendo hojas de árboles pequeños, ovejas entorno</a:t>
            </a:r>
            <a:r>
              <a:rPr lang="es-ES" sz="1200" kern="1200" baseline="0" dirty="0" smtClean="0">
                <a:solidFill>
                  <a:schemeClr val="tx1"/>
                </a:solidFill>
                <a:latin typeface="Arial" charset="0"/>
                <a:ea typeface="ＭＳ Ｐゴシック" charset="0"/>
                <a:cs typeface="ＭＳ Ｐゴシック" charset="0"/>
              </a:rPr>
              <a:t> a unos rebrotes de roble </a:t>
            </a:r>
            <a:r>
              <a:rPr lang="es-ES" sz="1200" kern="1200" dirty="0" smtClean="0">
                <a:solidFill>
                  <a:schemeClr val="tx1"/>
                </a:solidFill>
                <a:latin typeface="Arial" charset="0"/>
                <a:ea typeface="ＭＳ Ｐゴシック" charset="0"/>
                <a:cs typeface="ＭＳ Ｐゴシック" charset="0"/>
              </a:rPr>
              <a:t>en Rumania, roturas en el tronco  como consecuencia de una tormenta.</a:t>
            </a:r>
          </a:p>
          <a:p>
            <a:endParaRPr lang="sv-SE" dirty="0"/>
          </a:p>
        </p:txBody>
      </p:sp>
      <p:sp>
        <p:nvSpPr>
          <p:cNvPr id="11366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D8ADD55-2474-084C-AF00-5BBAE3B13ECA}" type="slidenum">
              <a:rPr lang="en-GB" sz="1200"/>
              <a:pPr eaLnBrk="1" hangingPunct="1"/>
              <a:t>46</a:t>
            </a:fld>
            <a:endParaRPr lang="en-GB" sz="12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noTextEdit="1"/>
          </p:cNvSpPr>
          <p:nvPr>
            <p:ph type="sldImg"/>
          </p:nvPr>
        </p:nvSpPr>
        <p:spPr>
          <a:ln/>
        </p:spPr>
      </p:sp>
      <p:sp>
        <p:nvSpPr>
          <p:cNvPr id="11571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Divida el grupo en tres y pide a cada grupo que elijan una de estas preguntas.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(Si un grupo termina temprano, pueden tantear una segunda pregunta.)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Puesta en común al final con un portavoz de cada grupo.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endParaRPr lang="en-GB" dirty="0"/>
          </a:p>
          <a:p>
            <a:r>
              <a:rPr lang="en-GB" dirty="0"/>
              <a:t>10 </a:t>
            </a:r>
            <a:r>
              <a:rPr lang="en-GB" dirty="0" err="1" smtClean="0"/>
              <a:t>minutos</a:t>
            </a:r>
            <a:endParaRPr lang="en-GB" dirty="0"/>
          </a:p>
          <a:p>
            <a:endParaRPr lang="en-GB" dirty="0"/>
          </a:p>
          <a:p>
            <a:endParaRPr lang="en-GB" dirty="0"/>
          </a:p>
        </p:txBody>
      </p:sp>
      <p:sp>
        <p:nvSpPr>
          <p:cNvPr id="11571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5576331-1C10-B047-81A3-F4581FB866A0}" type="slidenum">
              <a:rPr lang="en-GB" sz="1200"/>
              <a:pPr eaLnBrk="1" hangingPunct="1"/>
              <a:t>47</a:t>
            </a:fld>
            <a:endParaRPr lang="en-GB" sz="12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Slide Image Placeholder 1"/>
          <p:cNvSpPr>
            <a:spLocks noGrp="1" noRot="1" noChangeAspect="1" noTextEdit="1"/>
          </p:cNvSpPr>
          <p:nvPr>
            <p:ph type="sldImg"/>
          </p:nvPr>
        </p:nvSpPr>
        <p:spPr>
          <a:ln/>
        </p:spPr>
      </p:sp>
      <p:sp>
        <p:nvSpPr>
          <p:cNvPr id="11776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Esta y la siguiente diapositiva redondean la sección de estrategias naturales: </a:t>
            </a:r>
            <a:br>
              <a:rPr lang="es-ES" sz="1200" kern="1200" dirty="0" smtClean="0">
                <a:solidFill>
                  <a:schemeClr val="tx1"/>
                </a:solidFill>
                <a:latin typeface="Arial" charset="0"/>
                <a:ea typeface="ＭＳ Ｐゴシック" charset="0"/>
                <a:cs typeface="ＭＳ Ｐゴシック" charset="0"/>
              </a:rPr>
            </a:br>
            <a:endParaRPr lang="es-ES" sz="1200" kern="1200" dirty="0" smtClean="0">
              <a:solidFill>
                <a:schemeClr val="tx1"/>
              </a:solidFill>
              <a:latin typeface="Arial" charset="0"/>
              <a:ea typeface="ＭＳ Ｐゴシック" charset="0"/>
              <a:cs typeface="ＭＳ Ｐゴシック" charset="0"/>
            </a:endParaRPr>
          </a:p>
          <a:p>
            <a:r>
              <a:rPr lang="es-ES" sz="1200" kern="1200" dirty="0" smtClean="0">
                <a:solidFill>
                  <a:schemeClr val="tx1"/>
                </a:solidFill>
                <a:latin typeface="Arial" charset="0"/>
                <a:ea typeface="ＭＳ Ｐゴシック" charset="0"/>
                <a:cs typeface="ＭＳ Ｐゴシック" charset="0"/>
              </a:rPr>
              <a:t>Los árboles tienen estrategias como las que se ven aquí: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Rebrotes de la base - viejo trasmocho donde ha muerto el tronco principal.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t>
            </a:r>
          </a:p>
          <a:p>
            <a:r>
              <a:rPr lang="es-ES" sz="1200" kern="1200" dirty="0" smtClean="0">
                <a:solidFill>
                  <a:schemeClr val="tx1"/>
                </a:solidFill>
                <a:latin typeface="Arial" charset="0"/>
                <a:ea typeface="ＭＳ Ｐゴシック" charset="0"/>
                <a:cs typeface="ＭＳ Ｐゴシック" charset="0"/>
              </a:rPr>
              <a:t>Se estratifica y es capaz de seguir creciendo cuando el tronco se ha caído</a:t>
            </a:r>
            <a:r>
              <a:rPr lang="es-ES" sz="1200" kern="1200" baseline="0" dirty="0" smtClean="0">
                <a:solidFill>
                  <a:schemeClr val="tx1"/>
                </a:solidFill>
                <a:latin typeface="Arial" charset="0"/>
                <a:ea typeface="ＭＳ Ｐゴシック" charset="0"/>
                <a:cs typeface="ＭＳ Ｐゴシック" charset="0"/>
              </a:rPr>
              <a:t> de cabeza</a:t>
            </a:r>
            <a:r>
              <a:rPr lang="es-ES" sz="1200" kern="1200" dirty="0" smtClean="0">
                <a:solidFill>
                  <a:schemeClr val="tx1"/>
                </a:solidFill>
                <a:latin typeface="Arial" charset="0"/>
                <a:ea typeface="ＭＳ Ｐゴシック" charset="0"/>
                <a:cs typeface="ＭＳ Ｐゴシック" charset="0"/>
              </a:rPr>
              <a:t> (carpe, en este caso es difícil de ver dónde está el comienzo y el final del árbol).</a:t>
            </a:r>
            <a:endParaRPr lang="en-GB" dirty="0"/>
          </a:p>
        </p:txBody>
      </p:sp>
      <p:sp>
        <p:nvSpPr>
          <p:cNvPr id="11776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29FA65A-7AAA-C743-A238-02F1465BD2D5}" type="slidenum">
              <a:rPr lang="en-GB" sz="1200"/>
              <a:pPr eaLnBrk="1" hangingPunct="1"/>
              <a:t>48</a:t>
            </a:fld>
            <a:endParaRPr lang="en-GB" sz="120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68CE2A9-6D6F-194C-8A2F-5A46B68C0AAA}" type="slidenum">
              <a:rPr lang="en-GB" sz="1200"/>
              <a:pPr eaLnBrk="1" hangingPunct="1"/>
              <a:t>49</a:t>
            </a:fld>
            <a:endParaRPr lang="en-GB" sz="1200"/>
          </a:p>
        </p:txBody>
      </p:sp>
      <p:sp>
        <p:nvSpPr>
          <p:cNvPr id="119810" name="Rectangle 2"/>
          <p:cNvSpPr>
            <a:spLocks noGrp="1" noRot="1" noChangeAspect="1" noChangeArrowheads="1" noTextEdit="1"/>
          </p:cNvSpPr>
          <p:nvPr>
            <p:ph type="sldImg"/>
          </p:nvPr>
        </p:nvSpPr>
        <p:spPr>
          <a:xfrm>
            <a:off x="992188" y="765175"/>
            <a:ext cx="5116512" cy="3836988"/>
          </a:xfrm>
          <a:ln/>
        </p:spPr>
      </p:sp>
      <p:sp>
        <p:nvSpPr>
          <p:cNvPr id="119811" name="Rectangle 3"/>
          <p:cNvSpPr>
            <a:spLocks noGrp="1" noChangeArrowheads="1"/>
          </p:cNvSpPr>
          <p:nvPr>
            <p:ph type="body" idx="1"/>
          </p:nvPr>
        </p:nvSpPr>
        <p:spPr>
          <a:xfrm>
            <a:off x="947738" y="4860925"/>
            <a:ext cx="520382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Los troncos de los árboles en decadencia son capaces de echar raíces sobre la madera en descomposición para alimentarse de los nutrientes recién liberados por los hongos.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Algunos árboles tienen espinas punzantes que las hojas muestran para protegerlos del ramoneo de los animales.</a:t>
            </a:r>
          </a:p>
          <a:p>
            <a:pPr eaLnBrk="1" hangingPunct="1"/>
            <a:endParaRPr lang="en-US" dirty="0"/>
          </a:p>
          <a:p>
            <a:pPr eaLnBrk="1" hangingPunct="1"/>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Slide Image Placeholder 1"/>
          <p:cNvSpPr>
            <a:spLocks noGrp="1" noRot="1" noChangeAspect="1" noTextEdit="1"/>
          </p:cNvSpPr>
          <p:nvPr>
            <p:ph type="sldImg"/>
          </p:nvPr>
        </p:nvSpPr>
        <p:spPr>
          <a:ln/>
        </p:spPr>
      </p:sp>
      <p:sp>
        <p:nvSpPr>
          <p:cNvPr id="12185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rtl="0"/>
            <a:r>
              <a:rPr lang="es-ES" sz="1200" kern="1200" dirty="0" smtClean="0">
                <a:solidFill>
                  <a:schemeClr val="tx1"/>
                </a:solidFill>
                <a:latin typeface="Arial" charset="0"/>
                <a:ea typeface="ＭＳ Ｐゴシック" charset="0"/>
                <a:cs typeface="ＭＳ Ｐゴシック" charset="0"/>
              </a:rPr>
              <a:t>Ahora tenemos una buena base para repasar las formas en las que los árboles responden a las actuaciones y recordamos que una gran parte de un árbol es fuera de la vista, debajo de la tierra.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Podemos pasar a pensar en medidas concretas para ayudar a los árboles en ciertas situaciones.</a:t>
            </a:r>
            <a:endParaRPr lang="es-ES" dirty="0" smtClean="0"/>
          </a:p>
          <a:p>
            <a:endParaRPr lang="en-GB" dirty="0"/>
          </a:p>
        </p:txBody>
      </p:sp>
      <p:sp>
        <p:nvSpPr>
          <p:cNvPr id="12185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617B405-A330-6748-96BC-35FBCBDF342F}" type="slidenum">
              <a:rPr lang="en-GB" sz="1200"/>
              <a:pPr eaLnBrk="1" hangingPunct="1"/>
              <a:t>50</a:t>
            </a:fld>
            <a:endParaRPr lang="en-GB" sz="120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Slide Image Placeholder 1"/>
          <p:cNvSpPr>
            <a:spLocks noGrp="1" noRot="1" noChangeAspect="1" noTextEdit="1"/>
          </p:cNvSpPr>
          <p:nvPr>
            <p:ph type="sldImg"/>
          </p:nvPr>
        </p:nvSpPr>
        <p:spPr>
          <a:ln/>
        </p:spPr>
      </p:sp>
      <p:sp>
        <p:nvSpPr>
          <p:cNvPr id="12390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smtClean="0"/>
              <a:t>El</a:t>
            </a:r>
            <a:r>
              <a:rPr lang="en-GB" baseline="0" dirty="0" smtClean="0"/>
              <a:t> </a:t>
            </a:r>
            <a:r>
              <a:rPr lang="en-GB" baseline="0" dirty="0" err="1" smtClean="0"/>
              <a:t>objetivo</a:t>
            </a:r>
            <a:r>
              <a:rPr lang="en-GB" baseline="0" dirty="0" smtClean="0"/>
              <a:t> de la </a:t>
            </a:r>
            <a:r>
              <a:rPr lang="en-GB" baseline="0" dirty="0" err="1" smtClean="0"/>
              <a:t>gestión</a:t>
            </a:r>
            <a:r>
              <a:rPr lang="en-GB" baseline="0" dirty="0" smtClean="0"/>
              <a:t> </a:t>
            </a:r>
            <a:r>
              <a:rPr lang="en-GB" baseline="0" dirty="0" err="1" smtClean="0"/>
              <a:t>debería</a:t>
            </a:r>
            <a:r>
              <a:rPr lang="en-GB" baseline="0" dirty="0" smtClean="0"/>
              <a:t> ser...</a:t>
            </a:r>
            <a:endParaRPr lang="en-GB" dirty="0"/>
          </a:p>
        </p:txBody>
      </p:sp>
      <p:sp>
        <p:nvSpPr>
          <p:cNvPr id="12390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sz="2400">
                <a:solidFill>
                  <a:schemeClr val="tx1"/>
                </a:solidFill>
                <a:latin typeface="Arial" charset="0"/>
                <a:ea typeface="ＭＳ Ｐゴシック" charset="0"/>
                <a:cs typeface="ＭＳ Ｐゴシック" charset="0"/>
              </a:defRPr>
            </a:lvl1pPr>
            <a:lvl2pPr marL="742950" indent="-285750" defTabSz="990600" eaLnBrk="0" hangingPunct="0">
              <a:defRPr sz="2400">
                <a:solidFill>
                  <a:schemeClr val="tx1"/>
                </a:solidFill>
                <a:latin typeface="Arial" charset="0"/>
                <a:ea typeface="ＭＳ Ｐゴシック" charset="0"/>
              </a:defRPr>
            </a:lvl2pPr>
            <a:lvl3pPr marL="1143000" indent="-228600" defTabSz="990600" eaLnBrk="0" hangingPunct="0">
              <a:defRPr sz="2400">
                <a:solidFill>
                  <a:schemeClr val="tx1"/>
                </a:solidFill>
                <a:latin typeface="Arial" charset="0"/>
                <a:ea typeface="ＭＳ Ｐゴシック" charset="0"/>
              </a:defRPr>
            </a:lvl3pPr>
            <a:lvl4pPr marL="1600200" indent="-228600" defTabSz="990600" eaLnBrk="0" hangingPunct="0">
              <a:defRPr sz="2400">
                <a:solidFill>
                  <a:schemeClr val="tx1"/>
                </a:solidFill>
                <a:latin typeface="Arial" charset="0"/>
                <a:ea typeface="ＭＳ Ｐゴシック" charset="0"/>
              </a:defRPr>
            </a:lvl4pPr>
            <a:lvl5pPr marL="2057400" indent="-228600" defTabSz="990600" eaLnBrk="0" hangingPunct="0">
              <a:defRPr sz="2400">
                <a:solidFill>
                  <a:schemeClr val="tx1"/>
                </a:solidFill>
                <a:latin typeface="Arial" charset="0"/>
                <a:ea typeface="ＭＳ Ｐゴシック" charset="0"/>
              </a:defRPr>
            </a:lvl5pPr>
            <a:lvl6pPr marL="2514600" indent="-228600" defTabSz="9906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906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906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90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6DEE459-EB29-0344-93D4-703F3CCFF618}" type="slidenum">
              <a:rPr lang="en-GB" sz="1200"/>
              <a:pPr eaLnBrk="1" hangingPunct="1"/>
              <a:t>51</a:t>
            </a:fld>
            <a:endParaRPr lang="en-GB" sz="120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defRPr sz="2400">
                <a:solidFill>
                  <a:schemeClr val="tx1"/>
                </a:solidFill>
                <a:latin typeface="Arial" charset="0"/>
                <a:ea typeface="ＭＳ Ｐゴシック" charset="0"/>
                <a:cs typeface="ＭＳ Ｐゴシック" charset="0"/>
              </a:defRPr>
            </a:lvl1pPr>
            <a:lvl2pPr marL="742950" indent="-285750" defTabSz="987425" eaLnBrk="0" hangingPunct="0">
              <a:defRPr sz="2400">
                <a:solidFill>
                  <a:schemeClr val="tx1"/>
                </a:solidFill>
                <a:latin typeface="Arial" charset="0"/>
                <a:ea typeface="ＭＳ Ｐゴシック" charset="0"/>
              </a:defRPr>
            </a:lvl2pPr>
            <a:lvl3pPr marL="1143000" indent="-228600" defTabSz="987425" eaLnBrk="0" hangingPunct="0">
              <a:defRPr sz="2400">
                <a:solidFill>
                  <a:schemeClr val="tx1"/>
                </a:solidFill>
                <a:latin typeface="Arial" charset="0"/>
                <a:ea typeface="ＭＳ Ｐゴシック" charset="0"/>
              </a:defRPr>
            </a:lvl3pPr>
            <a:lvl4pPr marL="1600200" indent="-228600" defTabSz="987425" eaLnBrk="0" hangingPunct="0">
              <a:defRPr sz="2400">
                <a:solidFill>
                  <a:schemeClr val="tx1"/>
                </a:solidFill>
                <a:latin typeface="Arial" charset="0"/>
                <a:ea typeface="ＭＳ Ｐゴシック" charset="0"/>
              </a:defRPr>
            </a:lvl4pPr>
            <a:lvl5pPr marL="2057400" indent="-228600" defTabSz="987425" eaLnBrk="0" hangingPunct="0">
              <a:defRPr sz="2400">
                <a:solidFill>
                  <a:schemeClr val="tx1"/>
                </a:solidFill>
                <a:latin typeface="Arial"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0202983-C8B4-864D-AC12-A27B39083D9C}" type="slidenum">
              <a:rPr lang="sv-SE" sz="1200"/>
              <a:pPr eaLnBrk="1" hangingPunct="1"/>
              <a:t>52</a:t>
            </a:fld>
            <a:endParaRPr lang="sv-SE" sz="1200"/>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Donde se </a:t>
            </a:r>
            <a:r>
              <a:rPr lang="es-ES" sz="1200" kern="1200" dirty="0" err="1" smtClean="0">
                <a:solidFill>
                  <a:schemeClr val="tx1"/>
                </a:solidFill>
                <a:latin typeface="Arial" charset="0"/>
                <a:ea typeface="ＭＳ Ｐゴシック" charset="0"/>
                <a:cs typeface="ＭＳ Ｐゴシック" charset="0"/>
              </a:rPr>
              <a:t>localizen</a:t>
            </a:r>
            <a:r>
              <a:rPr lang="es-ES" sz="1200" kern="1200" dirty="0" smtClean="0">
                <a:solidFill>
                  <a:schemeClr val="tx1"/>
                </a:solidFill>
                <a:latin typeface="Arial" charset="0"/>
                <a:ea typeface="ＭＳ Ｐゴシック" charset="0"/>
                <a:cs typeface="ＭＳ Ｐゴシック" charset="0"/>
              </a:rPr>
              <a:t> los árboles veteranos influye en las opciones de gestión. Podría ser necesario tomar en consideración ciertos aspectos culturales.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Algunas</a:t>
            </a:r>
            <a:r>
              <a:rPr lang="es-ES" sz="1200" kern="1200" baseline="0" dirty="0" smtClean="0">
                <a:solidFill>
                  <a:schemeClr val="tx1"/>
                </a:solidFill>
                <a:latin typeface="Arial" charset="0"/>
                <a:ea typeface="ＭＳ Ｐゴシック" charset="0"/>
                <a:cs typeface="ＭＳ Ｐゴシック" charset="0"/>
              </a:rPr>
              <a:t> veces los</a:t>
            </a:r>
            <a:r>
              <a:rPr lang="es-ES" sz="1200" kern="1200" dirty="0" smtClean="0">
                <a:solidFill>
                  <a:schemeClr val="tx1"/>
                </a:solidFill>
                <a:latin typeface="Arial" charset="0"/>
                <a:ea typeface="ＭＳ Ｐゴシック" charset="0"/>
                <a:cs typeface="ＭＳ Ｐゴシック" charset="0"/>
              </a:rPr>
              <a:t> árboles envejecen en el bosque, pero aparecen</a:t>
            </a:r>
            <a:r>
              <a:rPr lang="es-ES" sz="1200" kern="1200" baseline="0" dirty="0" smtClean="0">
                <a:solidFill>
                  <a:schemeClr val="tx1"/>
                </a:solidFill>
                <a:latin typeface="Arial" charset="0"/>
                <a:ea typeface="ＭＳ Ｐゴシック" charset="0"/>
                <a:cs typeface="ＭＳ Ｐゴシック" charset="0"/>
              </a:rPr>
              <a:t> en</a:t>
            </a:r>
            <a:r>
              <a:rPr lang="es-ES" sz="1200" kern="1200" dirty="0" smtClean="0">
                <a:solidFill>
                  <a:schemeClr val="tx1"/>
                </a:solidFill>
                <a:latin typeface="Arial" charset="0"/>
                <a:ea typeface="ＭＳ Ｐゴシック" charset="0"/>
                <a:cs typeface="ＭＳ Ｐゴシック" charset="0"/>
              </a:rPr>
              <a:t> un montón de paisajes culturales, tales como: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Avenidas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Pastos y praderas arboladas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cementerios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Parques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jardines privados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Granjas / setos entre campos y linderos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Ciudad / población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Oculto en el bosque</a:t>
            </a:r>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Slide Image Placeholder 1"/>
          <p:cNvSpPr>
            <a:spLocks noGrp="1" noRot="1" noChangeAspect="1" noTextEdit="1"/>
          </p:cNvSpPr>
          <p:nvPr>
            <p:ph type="sldImg"/>
          </p:nvPr>
        </p:nvSpPr>
        <p:spPr>
          <a:ln/>
        </p:spPr>
      </p:sp>
      <p:sp>
        <p:nvSpPr>
          <p:cNvPr id="12800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La </a:t>
            </a:r>
            <a:r>
              <a:rPr lang="en-US" dirty="0" err="1" smtClean="0"/>
              <a:t>gestión</a:t>
            </a:r>
            <a:r>
              <a:rPr lang="en-US" dirty="0" smtClean="0"/>
              <a:t> del </a:t>
            </a:r>
            <a:r>
              <a:rPr lang="en-US" dirty="0" err="1" smtClean="0"/>
              <a:t>pasado</a:t>
            </a:r>
            <a:r>
              <a:rPr lang="en-US" dirty="0" smtClean="0"/>
              <a:t> </a:t>
            </a:r>
            <a:r>
              <a:rPr lang="en-US" dirty="0" err="1" smtClean="0"/>
              <a:t>puede</a:t>
            </a:r>
            <a:r>
              <a:rPr lang="en-US" dirty="0" smtClean="0"/>
              <a:t> no</a:t>
            </a:r>
            <a:r>
              <a:rPr lang="es-ES" sz="1200" kern="1200" dirty="0" smtClean="0">
                <a:solidFill>
                  <a:schemeClr val="tx1"/>
                </a:solidFill>
                <a:latin typeface="Arial" charset="0"/>
                <a:ea typeface="ＭＳ Ｐゴシック" charset="0"/>
                <a:cs typeface="ＭＳ Ｐゴシック" charset="0"/>
              </a:rPr>
              <a:t> haber sido mala, pero aún sí tener consecuencias a largo plazo para </a:t>
            </a:r>
            <a:r>
              <a:rPr lang="es-ES" sz="1200" kern="1200" dirty="0" err="1" smtClean="0">
                <a:solidFill>
                  <a:schemeClr val="tx1"/>
                </a:solidFill>
                <a:latin typeface="Arial" charset="0"/>
                <a:ea typeface="ＭＳ Ｐゴシック" charset="0"/>
                <a:cs typeface="ＭＳ Ｐゴシック" charset="0"/>
              </a:rPr>
              <a:t>e.l</a:t>
            </a:r>
            <a:r>
              <a:rPr lang="es-ES" sz="1200" kern="1200" dirty="0" smtClean="0">
                <a:solidFill>
                  <a:schemeClr val="tx1"/>
                </a:solidFill>
                <a:latin typeface="Arial" charset="0"/>
                <a:ea typeface="ＭＳ Ｐゴシック" charset="0"/>
                <a:cs typeface="ＭＳ Ｐゴシック" charset="0"/>
              </a:rPr>
              <a:t> árbol</a:t>
            </a:r>
            <a:endParaRPr lang="en-GB" dirty="0"/>
          </a:p>
        </p:txBody>
      </p:sp>
      <p:sp>
        <p:nvSpPr>
          <p:cNvPr id="12800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F0A4C9C-6CCE-A648-AD1F-8E47939D7F5E}" type="slidenum">
              <a:rPr lang="en-GB" sz="1200"/>
              <a:pPr eaLnBrk="1" hangingPunct="1"/>
              <a:t>53</a:t>
            </a:fld>
            <a:endParaRPr lang="en-GB" sz="12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C2E182C-6A78-904D-B47F-6F9CC7551BF8}" type="slidenum">
              <a:rPr lang="en-GB" sz="1200"/>
              <a:pPr eaLnBrk="1" hangingPunct="1"/>
              <a:t>54</a:t>
            </a:fld>
            <a:endParaRPr lang="en-GB" sz="1200"/>
          </a:p>
        </p:txBody>
      </p:sp>
      <p:sp>
        <p:nvSpPr>
          <p:cNvPr id="130050" name="Rectangle 2"/>
          <p:cNvSpPr>
            <a:spLocks noGrp="1" noRot="1" noChangeAspect="1" noChangeArrowheads="1" noTextEdit="1"/>
          </p:cNvSpPr>
          <p:nvPr>
            <p:ph type="sldImg"/>
          </p:nvPr>
        </p:nvSpPr>
        <p:spPr>
          <a:xfrm>
            <a:off x="992188" y="765175"/>
            <a:ext cx="5118100" cy="3838575"/>
          </a:xfrm>
          <a:ln/>
        </p:spPr>
      </p:sp>
      <p:sp>
        <p:nvSpPr>
          <p:cNvPr id="130051" name="Rectangle 3"/>
          <p:cNvSpPr>
            <a:spLocks noGrp="1" noChangeArrowheads="1"/>
          </p:cNvSpPr>
          <p:nvPr>
            <p:ph type="body" idx="1"/>
          </p:nvPr>
        </p:nvSpPr>
        <p:spPr>
          <a:xfrm>
            <a:off x="709613" y="4860925"/>
            <a:ext cx="5680075" cy="4608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err="1" smtClean="0"/>
              <a:t>Más</a:t>
            </a:r>
            <a:r>
              <a:rPr lang="en-US" dirty="0" smtClean="0"/>
              <a:t> </a:t>
            </a:r>
            <a:r>
              <a:rPr lang="en-US" dirty="0" err="1" smtClean="0"/>
              <a:t>problemas</a:t>
            </a:r>
            <a:r>
              <a:rPr lang="en-US" dirty="0" smtClean="0"/>
              <a:t>… </a:t>
            </a:r>
            <a:r>
              <a:rPr lang="en-US" dirty="0" err="1" smtClean="0"/>
              <a:t>Estos</a:t>
            </a:r>
            <a:r>
              <a:rPr lang="en-US" baseline="0" dirty="0" smtClean="0"/>
              <a:t> se </a:t>
            </a:r>
            <a:r>
              <a:rPr lang="en-US" baseline="0" dirty="0" err="1" smtClean="0"/>
              <a:t>explican</a:t>
            </a:r>
            <a:r>
              <a:rPr lang="en-US" baseline="0" dirty="0" smtClean="0"/>
              <a:t> </a:t>
            </a:r>
            <a:r>
              <a:rPr lang="en-US" baseline="0" dirty="0" err="1" smtClean="0"/>
              <a:t>por</a:t>
            </a:r>
            <a:r>
              <a:rPr lang="en-US" baseline="0" dirty="0" smtClean="0"/>
              <a:t> </a:t>
            </a:r>
            <a:r>
              <a:rPr lang="en-US" baseline="0" dirty="0" err="1" smtClean="0"/>
              <a:t>si</a:t>
            </a:r>
            <a:r>
              <a:rPr lang="en-US" baseline="0" dirty="0" smtClean="0"/>
              <a:t> </a:t>
            </a:r>
            <a:r>
              <a:rPr lang="en-US" baseline="0" dirty="0" err="1" smtClean="0"/>
              <a:t>mismos</a:t>
            </a:r>
            <a:r>
              <a:rPr lang="en-US" baseline="0" dirty="0" smtClean="0"/>
              <a:t>. </a:t>
            </a:r>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Slide Image Placeholder 1"/>
          <p:cNvSpPr>
            <a:spLocks noGrp="1" noRot="1" noChangeAspect="1" noTextEdit="1"/>
          </p:cNvSpPr>
          <p:nvPr>
            <p:ph type="sldImg"/>
          </p:nvPr>
        </p:nvSpPr>
        <p:spPr>
          <a:ln/>
        </p:spPr>
      </p:sp>
      <p:sp>
        <p:nvSpPr>
          <p:cNvPr id="1320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dirty="0" smtClean="0"/>
              <a:t>Mala </a:t>
            </a:r>
            <a:r>
              <a:rPr lang="sv-SE" dirty="0" err="1" smtClean="0"/>
              <a:t>gestión</a:t>
            </a:r>
            <a:r>
              <a:rPr lang="sv-SE" dirty="0" smtClean="0"/>
              <a:t> en </a:t>
            </a:r>
            <a:r>
              <a:rPr lang="sv-SE" dirty="0" err="1" smtClean="0"/>
              <a:t>un</a:t>
            </a:r>
            <a:r>
              <a:rPr lang="sv-SE" dirty="0" smtClean="0"/>
              <a:t> </a:t>
            </a:r>
            <a:r>
              <a:rPr lang="sv-SE" dirty="0" err="1" smtClean="0"/>
              <a:t>entorno</a:t>
            </a:r>
            <a:r>
              <a:rPr lang="sv-SE" dirty="0" smtClean="0"/>
              <a:t> </a:t>
            </a:r>
            <a:r>
              <a:rPr lang="sv-SE" dirty="0" err="1" smtClean="0"/>
              <a:t>urbano</a:t>
            </a:r>
            <a:r>
              <a:rPr lang="sv-SE" dirty="0" smtClean="0"/>
              <a:t>.</a:t>
            </a:r>
            <a:r>
              <a:rPr lang="sv-SE" baseline="0" dirty="0" smtClean="0"/>
              <a:t> </a:t>
            </a:r>
            <a:endParaRPr lang="sv-SE" dirty="0"/>
          </a:p>
          <a:p>
            <a:r>
              <a:rPr lang="sv-SE" dirty="0" smtClean="0"/>
              <a:t>Enfermedades de los árboles como la </a:t>
            </a:r>
            <a:r>
              <a:rPr lang="sv-SE" i="1" dirty="0" smtClean="0"/>
              <a:t>Chalara fraxinea </a:t>
            </a:r>
            <a:r>
              <a:rPr lang="sv-SE" dirty="0" smtClean="0"/>
              <a:t>en el fresno. Cambio climático, contaminación...</a:t>
            </a:r>
          </a:p>
        </p:txBody>
      </p:sp>
      <p:sp>
        <p:nvSpPr>
          <p:cNvPr id="13209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B0DB797-E610-194C-BEAA-A85C6E950071}" type="slidenum">
              <a:rPr lang="en-GB" sz="1200"/>
              <a:pPr eaLnBrk="1" hangingPunct="1"/>
              <a:t>55</a:t>
            </a:fld>
            <a:endParaRPr lang="en-GB" sz="120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p:cNvSpPr>
            <a:spLocks noGrp="1" noRot="1" noChangeAspect="1" noTextEdit="1"/>
          </p:cNvSpPr>
          <p:nvPr>
            <p:ph type="sldImg"/>
          </p:nvPr>
        </p:nvSpPr>
        <p:spPr>
          <a:ln/>
        </p:spPr>
      </p:sp>
      <p:sp>
        <p:nvSpPr>
          <p:cNvPr id="1341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Los problemas del sitio pueden afectar a la gestión y / o al valor de los grupos de árboles veteranos por ejemplo: </a:t>
            </a:r>
          </a:p>
          <a:p>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La diferencia de edad; muchos árboles viejos, y muy pocos reemplazos. La diferencia de edad no es necesariamente un problema para el árbol, pero sí es un problema para los lugares con grupos de árboles viejos (y ahora sabemos que esto es importante desde el punto de vista de la biodiversidad). </a:t>
            </a:r>
          </a:p>
          <a:p>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Cuando el árbol</a:t>
            </a:r>
            <a:r>
              <a:rPr lang="es-ES" sz="1200" kern="1200" baseline="0" dirty="0" smtClean="0">
                <a:solidFill>
                  <a:schemeClr val="tx1"/>
                </a:solidFill>
                <a:latin typeface="Arial" charset="0"/>
                <a:ea typeface="ＭＳ Ｐゴシック" charset="0"/>
                <a:cs typeface="ＭＳ Ｐゴシック" charset="0"/>
              </a:rPr>
              <a:t> viejo queda emplazado dentro de una repoblación, por ejemplo, l</a:t>
            </a:r>
            <a:r>
              <a:rPr lang="es-ES" sz="1200" kern="1200" dirty="0" smtClean="0">
                <a:solidFill>
                  <a:schemeClr val="tx1"/>
                </a:solidFill>
                <a:latin typeface="Arial" charset="0"/>
                <a:ea typeface="ＭＳ Ｐゴシック" charset="0"/>
                <a:cs typeface="ＭＳ Ｐゴシック" charset="0"/>
              </a:rPr>
              <a:t>a sombra puede ser un problema o también el abandono del pastoreo supone la aparición de un bosque joven que da excesiva sombra a los viejos árboles.</a:t>
            </a:r>
            <a:endParaRPr lang="sv-SE" dirty="0" smtClean="0"/>
          </a:p>
          <a:p>
            <a:endParaRPr lang="sv-SE" dirty="0" smtClean="0"/>
          </a:p>
        </p:txBody>
      </p:sp>
      <p:sp>
        <p:nvSpPr>
          <p:cNvPr id="13414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F9AB9DD-516C-224B-A75E-2CE05EC9705C}" type="slidenum">
              <a:rPr lang="en-GB" sz="1200"/>
              <a:pPr eaLnBrk="1" hangingPunct="1"/>
              <a:t>56</a:t>
            </a:fld>
            <a:endParaRPr lang="en-GB" sz="120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E7B6EB3-3539-834B-8E08-8642A51813E4}" type="slidenum">
              <a:rPr lang="en-GB" sz="1200"/>
              <a:pPr eaLnBrk="1" hangingPunct="1"/>
              <a:t>57</a:t>
            </a:fld>
            <a:endParaRPr lang="en-GB" sz="1200"/>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Los </a:t>
            </a:r>
            <a:r>
              <a:rPr lang="en-US" dirty="0" err="1" smtClean="0"/>
              <a:t>árboles</a:t>
            </a:r>
            <a:r>
              <a:rPr lang="en-US" dirty="0" smtClean="0"/>
              <a:t> </a:t>
            </a:r>
            <a:r>
              <a:rPr lang="en-US" dirty="0" err="1" smtClean="0"/>
              <a:t>viejos</a:t>
            </a:r>
            <a:r>
              <a:rPr lang="en-US" dirty="0" smtClean="0"/>
              <a:t> son </a:t>
            </a:r>
            <a:r>
              <a:rPr lang="en-US" dirty="0" err="1" smtClean="0"/>
              <a:t>diferentes</a:t>
            </a:r>
            <a:r>
              <a:rPr lang="en-US" baseline="0" dirty="0" smtClean="0"/>
              <a:t> de los </a:t>
            </a:r>
            <a:r>
              <a:rPr lang="en-US" baseline="0" dirty="0" err="1" smtClean="0"/>
              <a:t>jóvenes</a:t>
            </a:r>
            <a:r>
              <a:rPr lang="en-US" baseline="0" dirty="0" smtClean="0"/>
              <a:t> </a:t>
            </a:r>
            <a:r>
              <a:rPr lang="en-US" baseline="0" dirty="0" err="1" smtClean="0"/>
              <a:t>por</a:t>
            </a:r>
            <a:r>
              <a:rPr lang="en-US" baseline="0" dirty="0" smtClean="0"/>
              <a:t>:</a:t>
            </a:r>
            <a:endParaRPr lang="en-US" dirty="0" smtClean="0"/>
          </a:p>
          <a:p>
            <a:pPr eaLnBrk="1" hangingPunct="1"/>
            <a:r>
              <a:rPr lang="es-ES" sz="1200" kern="1200" dirty="0" smtClean="0">
                <a:solidFill>
                  <a:schemeClr val="tx1"/>
                </a:solidFill>
                <a:latin typeface="Arial" charset="0"/>
                <a:ea typeface="ＭＳ Ｐゴシック" charset="0"/>
                <a:cs typeface="ＭＳ Ｐゴシック" charset="0"/>
              </a:rPr>
              <a:t>A menudo se piensa que las partes funcionales de árboles veteranos tienen poca vitalidad. Un aspecto clave de su vulnerabilidad es que los árboles veteranos están principalmente en una fase de reducción de copa, en lugar de en una fase expansiva. Esto no equivale necesariamente a baja vitalidad.</a:t>
            </a:r>
            <a:endParaRPr lang="en-US" dirty="0" smtClean="0"/>
          </a:p>
          <a:p>
            <a:pPr eaLnBrk="1" hangingPunct="1"/>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F5ADB38-F1F6-E849-9E2B-63AAD281B3FD}" type="slidenum">
              <a:rPr lang="en-GB" sz="1200"/>
              <a:pPr eaLnBrk="1" hangingPunct="1"/>
              <a:t>58</a:t>
            </a:fld>
            <a:endParaRPr lang="en-GB" sz="1200"/>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Un </a:t>
            </a:r>
            <a:r>
              <a:rPr lang="en-US" dirty="0" err="1" smtClean="0"/>
              <a:t>viejo</a:t>
            </a:r>
            <a:r>
              <a:rPr lang="en-US" baseline="0" dirty="0" smtClean="0"/>
              <a:t> </a:t>
            </a:r>
            <a:r>
              <a:rPr lang="en-US" baseline="0" dirty="0" err="1" smtClean="0"/>
              <a:t>roble</a:t>
            </a:r>
            <a:r>
              <a:rPr lang="en-US" baseline="0" dirty="0" smtClean="0"/>
              <a:t> en un </a:t>
            </a:r>
            <a:r>
              <a:rPr lang="en-US" baseline="0" dirty="0" err="1" smtClean="0"/>
              <a:t>pastizal</a:t>
            </a:r>
            <a:r>
              <a:rPr lang="en-US" baseline="0" dirty="0" smtClean="0"/>
              <a:t> </a:t>
            </a:r>
            <a:r>
              <a:rPr lang="en-US" baseline="0" dirty="0" err="1" smtClean="0"/>
              <a:t>adehesado</a:t>
            </a:r>
            <a:r>
              <a:rPr lang="en-US" baseline="0" dirty="0" smtClean="0"/>
              <a:t>, </a:t>
            </a:r>
            <a:r>
              <a:rPr lang="en-US" baseline="0" dirty="0" err="1" smtClean="0"/>
              <a:t>probablemente</a:t>
            </a:r>
            <a:r>
              <a:rPr lang="en-US" baseline="0" dirty="0" smtClean="0"/>
              <a:t> </a:t>
            </a:r>
            <a:r>
              <a:rPr lang="en-US" baseline="0" dirty="0" err="1" smtClean="0"/>
              <a:t>su</a:t>
            </a:r>
            <a:r>
              <a:rPr lang="en-US" baseline="0" dirty="0" smtClean="0"/>
              <a:t> </a:t>
            </a:r>
            <a:r>
              <a:rPr lang="en-US" baseline="0" dirty="0" err="1" smtClean="0"/>
              <a:t>gestión</a:t>
            </a:r>
            <a:r>
              <a:rPr lang="en-US" baseline="0" dirty="0" smtClean="0"/>
              <a:t> </a:t>
            </a:r>
            <a:r>
              <a:rPr lang="en-US" baseline="0" dirty="0" err="1" smtClean="0"/>
              <a:t>adecuada</a:t>
            </a:r>
            <a:r>
              <a:rPr lang="en-US" baseline="0" dirty="0" smtClean="0"/>
              <a:t> no </a:t>
            </a:r>
            <a:r>
              <a:rPr lang="en-US" baseline="0" dirty="0" err="1" smtClean="0"/>
              <a:t>necesita</a:t>
            </a:r>
            <a:r>
              <a:rPr lang="en-US" baseline="0" dirty="0" smtClean="0"/>
              <a:t> </a:t>
            </a:r>
            <a:r>
              <a:rPr lang="en-US" baseline="0" dirty="0" err="1" smtClean="0"/>
              <a:t>ninguna</a:t>
            </a:r>
            <a:r>
              <a:rPr lang="en-US" baseline="0" dirty="0" smtClean="0"/>
              <a:t> </a:t>
            </a:r>
            <a:r>
              <a:rPr lang="en-US" baseline="0" dirty="0" err="1" smtClean="0"/>
              <a:t>actuación</a:t>
            </a:r>
            <a:r>
              <a:rPr lang="en-US" baseline="0" dirty="0" smtClean="0"/>
              <a:t>. La corona </a:t>
            </a:r>
            <a:r>
              <a:rPr lang="en-US" baseline="0" dirty="0" err="1" smtClean="0"/>
              <a:t>está</a:t>
            </a:r>
            <a:r>
              <a:rPr lang="en-US" baseline="0" dirty="0" smtClean="0"/>
              <a:t> en </a:t>
            </a:r>
            <a:r>
              <a:rPr lang="en-US" baseline="0" dirty="0" err="1" smtClean="0"/>
              <a:t>proceso</a:t>
            </a:r>
            <a:r>
              <a:rPr lang="en-US" baseline="0" dirty="0" smtClean="0"/>
              <a:t> de </a:t>
            </a:r>
            <a:r>
              <a:rPr lang="en-US" baseline="0" dirty="0" err="1" smtClean="0"/>
              <a:t>atrincherarse</a:t>
            </a:r>
            <a:r>
              <a:rPr lang="en-US" baseline="0" dirty="0" smtClean="0"/>
              <a:t> y no </a:t>
            </a:r>
            <a:r>
              <a:rPr lang="en-US" baseline="0" dirty="0" err="1" smtClean="0"/>
              <a:t>está</a:t>
            </a:r>
            <a:r>
              <a:rPr lang="en-US" baseline="0" dirty="0" smtClean="0"/>
              <a:t> </a:t>
            </a:r>
            <a:r>
              <a:rPr lang="en-US" baseline="0" dirty="0" err="1" smtClean="0"/>
              <a:t>bajo</a:t>
            </a:r>
            <a:r>
              <a:rPr lang="en-US" baseline="0" dirty="0" smtClean="0"/>
              <a:t> </a:t>
            </a:r>
            <a:r>
              <a:rPr lang="en-US" baseline="0" dirty="0" err="1" smtClean="0"/>
              <a:t>ninguna</a:t>
            </a:r>
            <a:r>
              <a:rPr lang="en-US" baseline="0" dirty="0" smtClean="0"/>
              <a:t> </a:t>
            </a:r>
            <a:r>
              <a:rPr lang="en-US" baseline="0" dirty="0" err="1" smtClean="0"/>
              <a:t>sombra</a:t>
            </a:r>
            <a:r>
              <a:rPr lang="en-US" baseline="0" dirty="0" smtClean="0"/>
              <a:t>. </a:t>
            </a:r>
            <a:endParaRPr lang="en-US" dirty="0" smtClean="0"/>
          </a:p>
          <a:p>
            <a:pPr eaLnBrk="1" hangingPunct="1"/>
            <a:endParaRPr lang="en-US" dirty="0"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Slide Image Placeholder 1"/>
          <p:cNvSpPr>
            <a:spLocks noGrp="1" noRot="1" noChangeAspect="1" noTextEdit="1"/>
          </p:cNvSpPr>
          <p:nvPr>
            <p:ph type="sldImg"/>
          </p:nvPr>
        </p:nvSpPr>
        <p:spPr>
          <a:ln/>
        </p:spPr>
      </p:sp>
      <p:sp>
        <p:nvSpPr>
          <p:cNvPr id="14029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t>This sweet chestnut is by a road through a woodland. The road is used for a tourist train and the chestnut is surrounded by beech woodland. The tree has been damaged by the management of the road and and is being shaded by the beech trees.</a:t>
            </a:r>
            <a:endParaRPr lang="en-GB"/>
          </a:p>
        </p:txBody>
      </p:sp>
      <p:sp>
        <p:nvSpPr>
          <p:cNvPr id="14029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E0680B1-4671-6148-A3B7-AC71EDFE74F9}" type="slidenum">
              <a:rPr lang="en-GB" sz="1200"/>
              <a:pPr eaLnBrk="1" hangingPunct="1"/>
              <a:t>59</a:t>
            </a:fld>
            <a:endParaRPr lang="en-GB" sz="120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Slide Image Placeholder 1"/>
          <p:cNvSpPr>
            <a:spLocks noGrp="1" noRot="1" noChangeAspect="1" noTextEdit="1"/>
          </p:cNvSpPr>
          <p:nvPr>
            <p:ph type="sldImg"/>
          </p:nvPr>
        </p:nvSpPr>
        <p:spPr>
          <a:ln/>
        </p:spPr>
      </p:sp>
      <p:sp>
        <p:nvSpPr>
          <p:cNvPr id="14233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¿Qué consecuencias tiene la gestión aplicada</a:t>
            </a:r>
            <a:r>
              <a:rPr lang="es-ES" sz="1200" kern="1200" baseline="0" dirty="0" smtClean="0">
                <a:solidFill>
                  <a:schemeClr val="tx1"/>
                </a:solidFill>
                <a:latin typeface="Arial" charset="0"/>
                <a:ea typeface="ＭＳ Ｐゴシック" charset="0"/>
                <a:cs typeface="ＭＳ Ｐゴシック" charset="0"/>
              </a:rPr>
              <a:t> en el pasado</a:t>
            </a:r>
            <a:r>
              <a:rPr lang="es-ES" sz="1200" kern="1200" dirty="0" smtClean="0">
                <a:solidFill>
                  <a:schemeClr val="tx1"/>
                </a:solidFill>
                <a:latin typeface="Arial" charset="0"/>
                <a:ea typeface="ＭＳ Ｐゴシック" charset="0"/>
                <a:cs typeface="ＭＳ Ｐゴシック" charset="0"/>
              </a:rPr>
              <a:t>?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¿Existen también motivos a escala de paisaje para la gestión de los árboles?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Si no se pudieran mantener los árboles, como quedaría el valor ambiental/paisajístico</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del sitio?</a:t>
            </a:r>
          </a:p>
          <a:p>
            <a:endParaRPr lang="en-GB" dirty="0" smtClean="0">
              <a:latin typeface="Calibri" charset="0"/>
            </a:endParaRPr>
          </a:p>
          <a:p>
            <a:endParaRPr lang="en-GB" dirty="0">
              <a:latin typeface="Calibri" charset="0"/>
            </a:endParaRPr>
          </a:p>
        </p:txBody>
      </p:sp>
      <p:sp>
        <p:nvSpPr>
          <p:cNvPr id="14233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D08EE85-2F70-2649-BBBD-53D230986E2B}" type="slidenum">
              <a:rPr lang="en-GB" sz="1200"/>
              <a:pPr eaLnBrk="1" hangingPunct="1"/>
              <a:t>60</a:t>
            </a:fld>
            <a:endParaRPr lang="en-GB" sz="120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Slide Image Placeholder 1"/>
          <p:cNvSpPr>
            <a:spLocks noGrp="1" noRot="1" noChangeAspect="1" noTextEdit="1"/>
          </p:cNvSpPr>
          <p:nvPr>
            <p:ph type="sldImg"/>
          </p:nvPr>
        </p:nvSpPr>
        <p:spPr>
          <a:ln/>
        </p:spPr>
      </p:sp>
      <p:sp>
        <p:nvSpPr>
          <p:cNvPr id="14438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Probablemente hay muchas más cosas a tener en cuenta por ejemplo: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Necesidades de especies raras y en peligro de extinción que puedan encontrarse en la zona.</a:t>
            </a:r>
            <a:endParaRPr lang="en-GB" dirty="0" smtClean="0"/>
          </a:p>
          <a:p>
            <a:endParaRPr lang="en-GB" dirty="0" smtClean="0"/>
          </a:p>
          <a:p>
            <a:endParaRPr lang="en-GB" dirty="0"/>
          </a:p>
        </p:txBody>
      </p:sp>
      <p:sp>
        <p:nvSpPr>
          <p:cNvPr id="14438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B754F14-BA0E-A843-ACE1-5810608E8EB5}" type="slidenum">
              <a:rPr lang="en-GB" sz="1200"/>
              <a:pPr eaLnBrk="1" hangingPunct="1"/>
              <a:t>61</a:t>
            </a:fld>
            <a:endParaRPr lang="en-GB" sz="120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Slide Image Placeholder 1"/>
          <p:cNvSpPr>
            <a:spLocks noGrp="1" noRot="1" noChangeAspect="1" noTextEdit="1"/>
          </p:cNvSpPr>
          <p:nvPr>
            <p:ph type="sldImg"/>
          </p:nvPr>
        </p:nvSpPr>
        <p:spPr>
          <a:ln/>
        </p:spPr>
      </p:sp>
      <p:sp>
        <p:nvSpPr>
          <p:cNvPr id="14643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Si usted se hace necesaria</a:t>
            </a:r>
            <a:r>
              <a:rPr lang="es-ES" sz="1200" kern="1200" baseline="0" dirty="0" smtClean="0">
                <a:solidFill>
                  <a:schemeClr val="tx1"/>
                </a:solidFill>
                <a:latin typeface="Arial" charset="0"/>
                <a:ea typeface="ＭＳ Ｐゴシック" charset="0"/>
                <a:cs typeface="ＭＳ Ｐゴシック" charset="0"/>
              </a:rPr>
              <a:t> alguna actuación</a:t>
            </a:r>
            <a:r>
              <a:rPr lang="es-ES" sz="1200" kern="1200" dirty="0" smtClean="0">
                <a:solidFill>
                  <a:schemeClr val="tx1"/>
                </a:solidFill>
                <a:latin typeface="Arial" charset="0"/>
                <a:ea typeface="ＭＳ Ｐゴシック" charset="0"/>
                <a:cs typeface="ＭＳ Ｐゴシック" charset="0"/>
              </a:rPr>
              <a:t>.... Se debe redactar un plan de gestión.</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 ideal sería un plan para cada árbol, y un plan para el conjunto de árboles o la zona. </a:t>
            </a:r>
          </a:p>
          <a:p>
            <a:r>
              <a:rPr lang="es-ES" sz="1200" kern="1200" dirty="0" smtClean="0">
                <a:solidFill>
                  <a:schemeClr val="tx1"/>
                </a:solidFill>
                <a:latin typeface="Arial" charset="0"/>
                <a:ea typeface="ＭＳ Ｐゴシック" charset="0"/>
                <a:cs typeface="ＭＳ Ｐゴシック" charset="0"/>
              </a:rPr>
              <a:t>En principio todos los</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lugares</a:t>
            </a:r>
            <a:r>
              <a:rPr lang="es-ES" sz="1200" kern="1200" baseline="0" dirty="0" smtClean="0">
                <a:solidFill>
                  <a:schemeClr val="tx1"/>
                </a:solidFill>
                <a:latin typeface="Arial" charset="0"/>
                <a:ea typeface="ＭＳ Ｐゴシック" charset="0"/>
                <a:cs typeface="ＭＳ Ｐゴシック" charset="0"/>
              </a:rPr>
              <a:t> de interés para los árboles viejos debería tener uno.</a:t>
            </a: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Aunque el plan de gestión para un árbol pueda ser muy sencillo; que ocupe una línea en una hoja de cálculo, el hecho de pasar</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por los procesos de pensamiento para elaborar un "plan" puede ser muy interesante.</a:t>
            </a:r>
            <a:endParaRPr lang="en-GB" dirty="0" smtClean="0"/>
          </a:p>
          <a:p>
            <a:endParaRPr lang="en-GB" dirty="0" smtClean="0"/>
          </a:p>
          <a:p>
            <a:endParaRPr lang="en-GB" dirty="0"/>
          </a:p>
        </p:txBody>
      </p:sp>
      <p:sp>
        <p:nvSpPr>
          <p:cNvPr id="14643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410910A-9671-5C43-8A7D-8C374594465E}" type="slidenum">
              <a:rPr lang="en-GB" sz="1200"/>
              <a:pPr eaLnBrk="1" hangingPunct="1"/>
              <a:t>62</a:t>
            </a:fld>
            <a:endParaRPr lang="en-GB" sz="120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a:defRPr sz="1200">
                <a:solidFill>
                  <a:schemeClr val="tx1"/>
                </a:solidFill>
                <a:latin typeface="Arial" charset="0"/>
                <a:ea typeface="ＭＳ Ｐゴシック" charset="0"/>
              </a:defRPr>
            </a:lvl1pPr>
            <a:lvl2pPr marL="742950" indent="-285750" defTabSz="987425">
              <a:defRPr sz="1200">
                <a:solidFill>
                  <a:schemeClr val="tx1"/>
                </a:solidFill>
                <a:latin typeface="Arial" charset="0"/>
                <a:ea typeface="ＭＳ Ｐゴシック" charset="0"/>
              </a:defRPr>
            </a:lvl2pPr>
            <a:lvl3pPr marL="1143000" indent="-228600" defTabSz="987425">
              <a:defRPr sz="1200">
                <a:solidFill>
                  <a:schemeClr val="tx1"/>
                </a:solidFill>
                <a:latin typeface="Arial" charset="0"/>
                <a:ea typeface="ＭＳ Ｐゴシック" charset="0"/>
              </a:defRPr>
            </a:lvl3pPr>
            <a:lvl4pPr marL="1600200" indent="-228600" defTabSz="987425">
              <a:defRPr sz="1200">
                <a:solidFill>
                  <a:schemeClr val="tx1"/>
                </a:solidFill>
                <a:latin typeface="Arial" charset="0"/>
                <a:ea typeface="ＭＳ Ｐゴシック" charset="0"/>
              </a:defRPr>
            </a:lvl4pPr>
            <a:lvl5pPr marL="2057400" indent="-228600" defTabSz="987425">
              <a:defRPr sz="1200">
                <a:solidFill>
                  <a:schemeClr val="tx1"/>
                </a:solidFill>
                <a:latin typeface="Arial" charset="0"/>
                <a:ea typeface="ＭＳ Ｐゴシック" charset="0"/>
              </a:defRPr>
            </a:lvl5pPr>
            <a:lvl6pPr marL="2514600" indent="-228600" defTabSz="987425"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87425"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87425"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87425" eaLnBrk="0" fontAlgn="base" hangingPunct="0">
              <a:spcBef>
                <a:spcPct val="30000"/>
              </a:spcBef>
              <a:spcAft>
                <a:spcPct val="0"/>
              </a:spcAft>
              <a:defRPr sz="1200">
                <a:solidFill>
                  <a:schemeClr val="tx1"/>
                </a:solidFill>
                <a:latin typeface="Arial" charset="0"/>
                <a:ea typeface="ＭＳ Ｐゴシック" charset="0"/>
              </a:defRPr>
            </a:lvl9pPr>
          </a:lstStyle>
          <a:p>
            <a:fld id="{F253FB95-33E4-734F-A2E5-833458378793}" type="slidenum">
              <a:rPr lang="en-GB"/>
              <a:pPr/>
              <a:t>63</a:t>
            </a:fld>
            <a:endParaRPr lang="en-GB"/>
          </a:p>
        </p:txBody>
      </p:sp>
      <p:sp>
        <p:nvSpPr>
          <p:cNvPr id="141315" name="Rectangle 2"/>
          <p:cNvSpPr>
            <a:spLocks noGrp="1" noRot="1" noChangeAspect="1" noChangeArrowheads="1" noTextEdit="1"/>
          </p:cNvSpPr>
          <p:nvPr>
            <p:ph type="sldImg"/>
          </p:nvPr>
        </p:nvSpPr>
        <p:spPr>
          <a:xfrm>
            <a:off x="993775" y="766763"/>
            <a:ext cx="5113338" cy="3835400"/>
          </a:xfrm>
          <a:ln/>
        </p:spPr>
      </p:sp>
      <p:sp>
        <p:nvSpPr>
          <p:cNvPr id="141316" name="Rectangle 3"/>
          <p:cNvSpPr>
            <a:spLocks noGrp="1" noChangeArrowheads="1"/>
          </p:cNvSpPr>
          <p:nvPr>
            <p:ph type="body" idx="1"/>
          </p:nvPr>
        </p:nvSpPr>
        <p:spPr>
          <a:xfrm>
            <a:off x="948116" y="4860983"/>
            <a:ext cx="5203069" cy="4606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Pasar</a:t>
            </a:r>
            <a:r>
              <a:rPr lang="es-ES" sz="1200" kern="1200" baseline="0" dirty="0" smtClean="0">
                <a:solidFill>
                  <a:schemeClr val="tx1"/>
                </a:solidFill>
                <a:latin typeface="Arial" charset="0"/>
                <a:ea typeface="ＭＳ Ｐゴシック" charset="0"/>
                <a:cs typeface="ＭＳ Ｐゴシック" charset="0"/>
              </a:rPr>
              <a:t> el</a:t>
            </a:r>
            <a:r>
              <a:rPr lang="es-ES" sz="1200" kern="1200" dirty="0" smtClean="0">
                <a:solidFill>
                  <a:schemeClr val="tx1"/>
                </a:solidFill>
                <a:latin typeface="Arial" charset="0"/>
                <a:ea typeface="ＭＳ Ｐゴシック" charset="0"/>
                <a:cs typeface="ＭＳ Ｐゴシック" charset="0"/>
              </a:rPr>
              <a:t> video “rebajando la densidad alrededor de los árboles viejos” si no se puede por alguna razón utilizar las notas: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No se trata solo de eliminar todos los árboles alrededor</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del veterano ...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Hay que evitar</a:t>
            </a:r>
            <a:r>
              <a:rPr lang="es-ES" sz="1200" kern="1200" baseline="0" dirty="0" smtClean="0">
                <a:solidFill>
                  <a:schemeClr val="tx1"/>
                </a:solidFill>
                <a:latin typeface="Arial" charset="0"/>
                <a:ea typeface="ＭＳ Ｐゴシック" charset="0"/>
                <a:cs typeface="ＭＳ Ｐゴシック" charset="0"/>
              </a:rPr>
              <a:t> que tras los trabajos, </a:t>
            </a:r>
            <a:r>
              <a:rPr lang="es-ES" sz="1200" kern="1200" dirty="0" smtClean="0">
                <a:solidFill>
                  <a:schemeClr val="tx1"/>
                </a:solidFill>
                <a:latin typeface="Arial" charset="0"/>
                <a:ea typeface="ＭＳ Ｐゴシック" charset="0"/>
                <a:cs typeface="ＭＳ Ｐゴシック" charset="0"/>
              </a:rPr>
              <a:t>todo el árbol quede expuesto en exceso al viento y la luz solar de manera demasiado rápida. Esto podría suponer el recalentamiento de la corteza, que agravado por la falta de refrigeración por la reducción de la corriente de transpiración, finalmente falte humedad en el follaje. Además, el secado de la tierra por </a:t>
            </a:r>
            <a:r>
              <a:rPr lang="es-ES" sz="1200" kern="1200" dirty="0" err="1" smtClean="0">
                <a:solidFill>
                  <a:schemeClr val="tx1"/>
                </a:solidFill>
                <a:latin typeface="Arial" charset="0"/>
                <a:ea typeface="ＭＳ Ｐゴシック" charset="0"/>
                <a:cs typeface="ＭＳ Ｐゴシック" charset="0"/>
              </a:rPr>
              <a:t>evapo</a:t>
            </a:r>
            <a:r>
              <a:rPr lang="es-ES" sz="1200" kern="1200" dirty="0" smtClean="0">
                <a:solidFill>
                  <a:schemeClr val="tx1"/>
                </a:solidFill>
                <a:latin typeface="Arial" charset="0"/>
                <a:ea typeface="ＭＳ Ｐゴシック" charset="0"/>
                <a:cs typeface="ＭＳ Ｐゴシック" charset="0"/>
              </a:rPr>
              <a:t>-transpiración podría suponer falta de humedad total en el árbol. </a:t>
            </a:r>
          </a:p>
          <a:p>
            <a:pPr eaLnBrk="1" hangingPunct="1"/>
            <a:endParaRPr lang="es-ES" sz="1200" kern="1200" dirty="0" smtClean="0">
              <a:solidFill>
                <a:schemeClr val="tx1"/>
              </a:solidFill>
              <a:latin typeface="Arial" charset="0"/>
              <a:ea typeface="ＭＳ Ｐゴシック" charset="0"/>
              <a:cs typeface="ＭＳ Ｐゴシック" charset="0"/>
            </a:endParaRPr>
          </a:p>
          <a:p>
            <a:pPr eaLnBrk="1" hangingPunct="1"/>
            <a:r>
              <a:rPr lang="es-ES" sz="1200" kern="1200" dirty="0" smtClean="0">
                <a:solidFill>
                  <a:schemeClr val="tx1"/>
                </a:solidFill>
                <a:latin typeface="Arial" charset="0"/>
                <a:ea typeface="ＭＳ Ｐゴシック" charset="0"/>
                <a:cs typeface="ＭＳ Ｐゴシック" charset="0"/>
              </a:rPr>
              <a:t>(esta diapositiva se puede eliminar si se pone el video)</a:t>
            </a:r>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smtClean="0"/>
          </a:p>
          <a:p>
            <a:r>
              <a:rPr lang="es-ES" sz="1200" kern="1200" dirty="0" smtClean="0">
                <a:solidFill>
                  <a:schemeClr val="tx1"/>
                </a:solidFill>
                <a:latin typeface="Arial" charset="0"/>
                <a:ea typeface="ＭＳ Ｐゴシック" charset="0"/>
                <a:cs typeface="ＭＳ Ｐゴシック" charset="0"/>
              </a:rPr>
              <a:t>Mostrar vídeo “La importancia</a:t>
            </a:r>
            <a:r>
              <a:rPr lang="es-ES" sz="1200" kern="1200" baseline="0" dirty="0" smtClean="0">
                <a:solidFill>
                  <a:schemeClr val="tx1"/>
                </a:solidFill>
                <a:latin typeface="Arial" charset="0"/>
                <a:ea typeface="ＭＳ Ｐゴシック" charset="0"/>
                <a:cs typeface="ＭＳ Ｐゴシック" charset="0"/>
              </a:rPr>
              <a:t> de los trabajos</a:t>
            </a:r>
            <a:r>
              <a:rPr lang="es-ES" sz="1200" kern="1200" dirty="0" smtClean="0">
                <a:solidFill>
                  <a:schemeClr val="tx1"/>
                </a:solidFill>
                <a:latin typeface="Arial" charset="0"/>
                <a:ea typeface="ＭＳ Ｐゴシック" charset="0"/>
                <a:cs typeface="ＭＳ Ｐゴシック" charset="0"/>
              </a:rPr>
              <a:t> alrededor del árbol viejo”, si no se puede por alguna razón utilizar las notas: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Cuestiones a debatir: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pastoreo intensivo, daños a las raíces por el empleo de maquinaria, el desarrollo urbano, la maquinaria forestal…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Soluciones: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RETIRAR</a:t>
            </a:r>
            <a:r>
              <a:rPr lang="es-ES" sz="1200" kern="1200" baseline="0" dirty="0" smtClean="0">
                <a:solidFill>
                  <a:schemeClr val="tx1"/>
                </a:solidFill>
                <a:latin typeface="Arial" charset="0"/>
                <a:ea typeface="ＭＳ Ｐゴシック" charset="0"/>
                <a:cs typeface="ＭＳ Ｐゴシック" charset="0"/>
              </a:rPr>
              <a:t> EL ORIGEN DEL</a:t>
            </a:r>
            <a:r>
              <a:rPr lang="es-ES" sz="1200" kern="1200" dirty="0" smtClean="0">
                <a:solidFill>
                  <a:schemeClr val="tx1"/>
                </a:solidFill>
                <a:latin typeface="Arial" charset="0"/>
                <a:ea typeface="ＭＳ Ｐゴシック" charset="0"/>
                <a:cs typeface="ＭＳ Ｐゴシック" charset="0"/>
              </a:rPr>
              <a:t> PROBLEMA, vallas, vallas temporales, barreras a base de ramas </a:t>
            </a:r>
            <a:r>
              <a:rPr lang="es-ES" sz="1200" kern="1200" dirty="0" err="1" smtClean="0">
                <a:solidFill>
                  <a:schemeClr val="tx1"/>
                </a:solidFill>
                <a:latin typeface="Arial" charset="0"/>
                <a:ea typeface="ＭＳ Ｐゴシック" charset="0"/>
                <a:cs typeface="ＭＳ Ｐゴシック" charset="0"/>
              </a:rPr>
              <a:t>apliladas</a:t>
            </a:r>
            <a:r>
              <a:rPr lang="es-ES" sz="1200" kern="1200" dirty="0" smtClean="0">
                <a:solidFill>
                  <a:schemeClr val="tx1"/>
                </a:solidFill>
                <a:latin typeface="Arial" charset="0"/>
                <a:ea typeface="ＭＳ Ｐゴシック" charset="0"/>
                <a:cs typeface="ＭＳ Ｐゴシック" charset="0"/>
              </a:rPr>
              <a:t>, mantillo, pastoreo de baja densidad. </a:t>
            </a:r>
            <a:endParaRPr lang="en-GB" dirty="0" smtClean="0"/>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9C20E235-4C8F-0A41-A8F6-38964D54D993}" type="slidenum">
              <a:rPr lang="en-GB"/>
              <a:pPr/>
              <a:t>64</a:t>
            </a:fld>
            <a:endParaRPr lang="en-GB"/>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Slide Image Placeholder 1"/>
          <p:cNvSpPr>
            <a:spLocks noGrp="1" noRot="1" noChangeAspect="1" noTextEdit="1"/>
          </p:cNvSpPr>
          <p:nvPr>
            <p:ph type="sldImg"/>
          </p:nvPr>
        </p:nvSpPr>
        <p:spPr>
          <a:ln/>
        </p:spPr>
      </p:sp>
      <p:sp>
        <p:nvSpPr>
          <p:cNvPr id="1832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Dividir el grupo en pequeños equipos, a cada uno se le entrega una hoja con fotografías de distintas problemáticas </a:t>
            </a:r>
            <a:r>
              <a:rPr lang="es-ES" sz="1200" kern="1200" baseline="0" dirty="0" smtClean="0">
                <a:solidFill>
                  <a:schemeClr val="tx1"/>
                </a:solidFill>
                <a:latin typeface="Arial" charset="0"/>
                <a:ea typeface="ＭＳ Ｐゴシック" charset="0"/>
                <a:cs typeface="ＭＳ Ｐゴシック" charset="0"/>
              </a:rPr>
              <a:t>de </a:t>
            </a:r>
            <a:r>
              <a:rPr lang="es-ES" sz="1200" kern="1200" dirty="0" smtClean="0">
                <a:solidFill>
                  <a:schemeClr val="tx1"/>
                </a:solidFill>
                <a:latin typeface="Arial" charset="0"/>
                <a:ea typeface="ＭＳ Ｐゴシック" charset="0"/>
                <a:cs typeface="ＭＳ Ｐゴシック" charset="0"/>
              </a:rPr>
              <a:t>un árbol viejo. </a:t>
            </a:r>
          </a:p>
          <a:p>
            <a:endParaRPr lang="es-ES" sz="1200" kern="1200" dirty="0" smtClean="0">
              <a:solidFill>
                <a:schemeClr val="tx1"/>
              </a:solidFill>
              <a:latin typeface="Arial" charset="0"/>
              <a:ea typeface="ＭＳ Ｐゴシック" charset="0"/>
              <a:cs typeface="ＭＳ Ｐゴシック" charset="0"/>
            </a:endParaRPr>
          </a:p>
          <a:p>
            <a:r>
              <a:rPr lang="es-ES" sz="1200" kern="1200" dirty="0" smtClean="0">
                <a:solidFill>
                  <a:schemeClr val="tx1"/>
                </a:solidFill>
                <a:latin typeface="Arial" charset="0"/>
                <a:ea typeface="ＭＳ Ｐゴシック" charset="0"/>
                <a:cs typeface="ＭＳ Ｐゴシック" charset="0"/>
              </a:rPr>
              <a:t>Utiliza estos los dos árboles de esta diapositiva como ejemplos de la propuesta de trabajo: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árbol de la izquierda es un tilo trasmocho con 5 troncos. Uno de los troncos puede caer sobre el techo del granero, se localiza junto a un camino rural muy poco transitado. Se plantea una reducción de copa para reducir el riesgo de caída.</a:t>
            </a:r>
          </a:p>
          <a:p>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árbol de la derecha se ha quedado encerrado en el interior de una repoblación de abetos de unos</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50 años. Se hace necesario un </a:t>
            </a:r>
            <a:r>
              <a:rPr lang="es-ES" sz="1200" kern="1200" dirty="0" err="1" smtClean="0">
                <a:solidFill>
                  <a:schemeClr val="tx1"/>
                </a:solidFill>
                <a:latin typeface="Arial" charset="0"/>
                <a:ea typeface="ＭＳ Ｐゴシック" charset="0"/>
                <a:cs typeface="ＭＳ Ｐゴシック" charset="0"/>
              </a:rPr>
              <a:t>aclaramiento</a:t>
            </a:r>
            <a:r>
              <a:rPr lang="es-ES" sz="1200" kern="1200" dirty="0" smtClean="0">
                <a:solidFill>
                  <a:schemeClr val="tx1"/>
                </a:solidFill>
                <a:latin typeface="Arial" charset="0"/>
                <a:ea typeface="ＭＳ Ｐゴシック" charset="0"/>
                <a:cs typeface="ＭＳ Ｐゴシック" charset="0"/>
              </a:rPr>
              <a:t>. Pero árbol está ya en mal estado y puede ser demasiado tarde. Considerar si vale la pena? </a:t>
            </a:r>
          </a:p>
          <a:p>
            <a:endParaRPr lang="es-ES" sz="1200" kern="1200" dirty="0" smtClean="0">
              <a:solidFill>
                <a:schemeClr val="tx1"/>
              </a:solidFill>
              <a:latin typeface="Arial" charset="0"/>
              <a:ea typeface="ＭＳ Ｐゴシック" charset="0"/>
              <a:cs typeface="ＭＳ Ｐゴシック" charset="0"/>
            </a:endParaRPr>
          </a:p>
          <a:p>
            <a:r>
              <a:rPr lang="es-ES" sz="1200" kern="1200" dirty="0" smtClean="0">
                <a:solidFill>
                  <a:schemeClr val="tx1"/>
                </a:solidFill>
                <a:latin typeface="Arial" charset="0"/>
                <a:ea typeface="ＭＳ Ｐゴシック" charset="0"/>
                <a:cs typeface="ＭＳ Ｐゴシック" charset="0"/>
              </a:rPr>
              <a:t>Cada</a:t>
            </a:r>
            <a:r>
              <a:rPr lang="es-ES" sz="1200" kern="1200" baseline="0" dirty="0" smtClean="0">
                <a:solidFill>
                  <a:schemeClr val="tx1"/>
                </a:solidFill>
                <a:latin typeface="Arial" charset="0"/>
                <a:ea typeface="ＭＳ Ｐゴシック" charset="0"/>
                <a:cs typeface="ＭＳ Ｐゴシック" charset="0"/>
              </a:rPr>
              <a:t> g</a:t>
            </a:r>
            <a:r>
              <a:rPr lang="es-ES" sz="1200" kern="1200" dirty="0" smtClean="0">
                <a:solidFill>
                  <a:schemeClr val="tx1"/>
                </a:solidFill>
                <a:latin typeface="Arial" charset="0"/>
                <a:ea typeface="ＭＳ Ｐゴシック" charset="0"/>
                <a:cs typeface="ＭＳ Ｐゴシック" charset="0"/>
              </a:rPr>
              <a:t>rupo tiene que plantear medidas para solucionar los</a:t>
            </a:r>
            <a:r>
              <a:rPr lang="es-ES" sz="1200" kern="1200" baseline="0" dirty="0" smtClean="0">
                <a:solidFill>
                  <a:schemeClr val="tx1"/>
                </a:solidFill>
                <a:latin typeface="Arial" charset="0"/>
                <a:ea typeface="ＭＳ Ｐゴシック" charset="0"/>
                <a:cs typeface="ＭＳ Ｐゴシック" charset="0"/>
              </a:rPr>
              <a:t> distintos problemas, después por grupos </a:t>
            </a:r>
            <a:r>
              <a:rPr lang="es-ES" sz="1200" kern="1200" dirty="0" smtClean="0">
                <a:solidFill>
                  <a:schemeClr val="tx1"/>
                </a:solidFill>
                <a:latin typeface="Arial" charset="0"/>
                <a:ea typeface="ＭＳ Ｐゴシック" charset="0"/>
                <a:cs typeface="ＭＳ Ｐゴシック" charset="0"/>
              </a:rPr>
              <a:t>se hace una puesta en común.</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Se presenta el </a:t>
            </a:r>
            <a:r>
              <a:rPr lang="es-ES" sz="1200" kern="1200" dirty="0" err="1" smtClean="0">
                <a:solidFill>
                  <a:schemeClr val="tx1"/>
                </a:solidFill>
                <a:latin typeface="Arial" charset="0"/>
                <a:ea typeface="ＭＳ Ｐゴシック" charset="0"/>
                <a:cs typeface="ＭＳ Ｐゴシック" charset="0"/>
              </a:rPr>
              <a:t>powerpoint</a:t>
            </a:r>
            <a:r>
              <a:rPr lang="es-ES" sz="1200" kern="1200" dirty="0" smtClean="0">
                <a:solidFill>
                  <a:schemeClr val="tx1"/>
                </a:solidFill>
                <a:latin typeface="Arial" charset="0"/>
                <a:ea typeface="ＭＳ Ｐゴシック" charset="0"/>
                <a:cs typeface="ＭＳ Ｐゴシック" charset="0"/>
              </a:rPr>
              <a:t> con cada una</a:t>
            </a:r>
            <a:r>
              <a:rPr lang="es-ES" sz="1200" kern="1200" baseline="0" dirty="0" smtClean="0">
                <a:solidFill>
                  <a:schemeClr val="tx1"/>
                </a:solidFill>
                <a:latin typeface="Arial" charset="0"/>
                <a:ea typeface="ＭＳ Ｐゴシック" charset="0"/>
                <a:cs typeface="ＭＳ Ｐゴシック" charset="0"/>
              </a:rPr>
              <a:t> de las fotos repartidas en los grupos para la puesta en común.</a:t>
            </a:r>
            <a:endParaRPr lang="en-GB" dirty="0" smtClean="0"/>
          </a:p>
          <a:p>
            <a:endParaRPr lang="en-GB" dirty="0" smtClean="0"/>
          </a:p>
        </p:txBody>
      </p:sp>
      <p:sp>
        <p:nvSpPr>
          <p:cNvPr id="18329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A775288-1955-584E-B1D9-4023F616CE0D}" type="slidenum">
              <a:rPr lang="en-GB" sz="1200"/>
              <a:pPr eaLnBrk="1" hangingPunct="1"/>
              <a:t>65</a:t>
            </a:fld>
            <a:endParaRPr lang="en-GB" sz="120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eaLnBrk="1" hangingPunct="1">
              <a:lnSpc>
                <a:spcPct val="70000"/>
              </a:lnSpc>
            </a:pPr>
            <a:r>
              <a:rPr lang="sv-SE" dirty="0" smtClean="0"/>
              <a:t>Es</a:t>
            </a:r>
            <a:r>
              <a:rPr lang="sv-SE" b="1" dirty="0" smtClean="0"/>
              <a:t> realmente </a:t>
            </a:r>
            <a:r>
              <a:rPr lang="sv-SE" dirty="0" smtClean="0"/>
              <a:t>necesario hacer algo?</a:t>
            </a:r>
            <a:endParaRPr lang="sv-SE" dirty="0"/>
          </a:p>
          <a:p>
            <a:pPr eaLnBrk="1" hangingPunct="1">
              <a:lnSpc>
                <a:spcPct val="70000"/>
              </a:lnSpc>
            </a:pPr>
            <a:endParaRPr lang="sv-SE" dirty="0"/>
          </a:p>
          <a:p>
            <a:pPr eaLnBrk="1" hangingPunct="1">
              <a:lnSpc>
                <a:spcPct val="70000"/>
              </a:lnSpc>
            </a:pPr>
            <a:r>
              <a:rPr lang="sv-SE" dirty="0" smtClean="0"/>
              <a:t>Pequeñas reducciones pueden suponer un gran cambio.  Siempre que planteamos</a:t>
            </a:r>
            <a:r>
              <a:rPr lang="sv-SE" baseline="0" dirty="0" smtClean="0"/>
              <a:t> una actuación es porque suponemos que e</a:t>
            </a:r>
            <a:r>
              <a:rPr lang="sv-SE" dirty="0" smtClean="0"/>
              <a:t>l árbol debería responder bien.</a:t>
            </a:r>
            <a:endParaRPr lang="sv-SE" dirty="0"/>
          </a:p>
          <a:p>
            <a:pPr eaLnBrk="1" hangingPunct="1">
              <a:lnSpc>
                <a:spcPct val="90000"/>
              </a:lnSpc>
            </a:pPr>
            <a:endParaRPr lang="en-GB" dirty="0"/>
          </a:p>
          <a:p>
            <a:pPr eaLnBrk="1" hangingPunct="1">
              <a:lnSpc>
                <a:spcPct val="90000"/>
              </a:lnSpc>
            </a:pPr>
            <a:r>
              <a:rPr lang="es-ES" sz="1200" kern="1200" dirty="0" smtClean="0">
                <a:solidFill>
                  <a:schemeClr val="tx1"/>
                </a:solidFill>
                <a:latin typeface="Arial" charset="0"/>
                <a:ea typeface="ＭＳ Ｐゴシック" charset="0"/>
                <a:cs typeface="ＭＳ Ｐゴシック" charset="0"/>
              </a:rPr>
              <a:t>Evitar: eliminación radical de casi todas las ramas y eliminación de todo el crecimiento vivo porque por lo general la viabilidad a largo plazo se puede poner</a:t>
            </a:r>
            <a:r>
              <a:rPr lang="es-ES" sz="1200" kern="1200" baseline="0" dirty="0" smtClean="0">
                <a:solidFill>
                  <a:schemeClr val="tx1"/>
                </a:solidFill>
                <a:latin typeface="Arial" charset="0"/>
                <a:ea typeface="ＭＳ Ｐゴシック" charset="0"/>
                <a:cs typeface="ＭＳ Ｐゴシック" charset="0"/>
              </a:rPr>
              <a:t> en</a:t>
            </a:r>
            <a:r>
              <a:rPr lang="es-ES" sz="1200" kern="1200" dirty="0" smtClean="0">
                <a:solidFill>
                  <a:schemeClr val="tx1"/>
                </a:solidFill>
                <a:latin typeface="Arial" charset="0"/>
                <a:ea typeface="ＭＳ Ｐゴシック" charset="0"/>
                <a:cs typeface="ＭＳ Ｐゴシック" charset="0"/>
              </a:rPr>
              <a:t> peligro. Incluso con especies resistentes como el sauce y árboles  previamente trasmochados es mejor hacer el trabajo de restauración lentamente en varias etapas.</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Siempre es mejor plantear las cortas del árbol en una serie de pequeñas etapas en lugar de una única acción</a:t>
            </a:r>
            <a:r>
              <a:rPr lang="es-ES" sz="1200" kern="1200" baseline="0" dirty="0" smtClean="0">
                <a:solidFill>
                  <a:schemeClr val="tx1"/>
                </a:solidFill>
                <a:latin typeface="Arial" charset="0"/>
                <a:ea typeface="ＭＳ Ｐゴシック" charset="0"/>
                <a:cs typeface="ＭＳ Ｐゴシック" charset="0"/>
              </a:rPr>
              <a:t> global.</a:t>
            </a:r>
          </a:p>
          <a:p>
            <a:pPr eaLnBrk="1" hangingPunct="1">
              <a:lnSpc>
                <a:spcPct val="90000"/>
              </a:lnSpc>
            </a:pP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La</a:t>
            </a:r>
            <a:r>
              <a:rPr lang="es-ES" sz="1200" kern="1200" baseline="0" dirty="0" smtClean="0">
                <a:solidFill>
                  <a:schemeClr val="tx1"/>
                </a:solidFill>
                <a:latin typeface="Arial" charset="0"/>
                <a:ea typeface="ＭＳ Ｐゴシック" charset="0"/>
                <a:cs typeface="ＭＳ Ｐゴシック" charset="0"/>
              </a:rPr>
              <a:t> i</a:t>
            </a:r>
            <a:r>
              <a:rPr lang="es-ES" sz="1200" kern="1200" dirty="0" smtClean="0">
                <a:solidFill>
                  <a:schemeClr val="tx1"/>
                </a:solidFill>
                <a:latin typeface="Arial" charset="0"/>
                <a:ea typeface="ＭＳ Ｐゴシック" charset="0"/>
                <a:cs typeface="ＭＳ Ｐゴシック" charset="0"/>
              </a:rPr>
              <a:t>magen de la derecha muestra un árbol con las cortas propuestas marcadas (de manera</a:t>
            </a:r>
            <a:r>
              <a:rPr lang="es-ES" sz="1200" kern="1200" baseline="0" dirty="0" smtClean="0">
                <a:solidFill>
                  <a:schemeClr val="tx1"/>
                </a:solidFill>
                <a:latin typeface="Arial" charset="0"/>
                <a:ea typeface="ＭＳ Ｐゴシック" charset="0"/>
                <a:cs typeface="ＭＳ Ｐゴシック" charset="0"/>
              </a:rPr>
              <a:t> aproximada porque </a:t>
            </a:r>
            <a:r>
              <a:rPr lang="es-ES" sz="1200" kern="1200" dirty="0" smtClean="0">
                <a:solidFill>
                  <a:schemeClr val="tx1"/>
                </a:solidFill>
                <a:latin typeface="Arial" charset="0"/>
                <a:ea typeface="ＭＳ Ｐゴシック" charset="0"/>
                <a:cs typeface="ＭＳ Ｐゴシック" charset="0"/>
              </a:rPr>
              <a:t>la posición real de corte secuencial debe ser determinada por la respuesta del árbol). También debe estar relacionado con la forma de la corona; no necesariamente tan simétrica como en esta ilustración.</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Todas las operaciones deben ser evaluadas previamente para asegurarse de que el árbol está respondiendo positivamente.</a:t>
            </a:r>
            <a:endParaRPr lang="en-GB" dirty="0" smtClean="0"/>
          </a:p>
          <a:p>
            <a:pPr eaLnBrk="1" hangingPunct="1">
              <a:lnSpc>
                <a:spcPct val="90000"/>
              </a:lnSpc>
            </a:pPr>
            <a:endParaRPr lang="en-GB" dirty="0" smtClean="0"/>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defRPr sz="1200">
                <a:solidFill>
                  <a:schemeClr val="tx1"/>
                </a:solidFill>
                <a:latin typeface="Arial" charset="0"/>
                <a:ea typeface="ＭＳ Ｐゴシック" charset="0"/>
              </a:defRPr>
            </a:lvl1pPr>
            <a:lvl2pPr marL="742950" indent="-285750" defTabSz="990600">
              <a:defRPr sz="1200">
                <a:solidFill>
                  <a:schemeClr val="tx1"/>
                </a:solidFill>
                <a:latin typeface="Arial" charset="0"/>
                <a:ea typeface="ＭＳ Ｐゴシック" charset="0"/>
              </a:defRPr>
            </a:lvl2pPr>
            <a:lvl3pPr marL="1143000" indent="-228600" defTabSz="990600">
              <a:defRPr sz="1200">
                <a:solidFill>
                  <a:schemeClr val="tx1"/>
                </a:solidFill>
                <a:latin typeface="Arial" charset="0"/>
                <a:ea typeface="ＭＳ Ｐゴシック" charset="0"/>
              </a:defRPr>
            </a:lvl3pPr>
            <a:lvl4pPr marL="1600200" indent="-228600" defTabSz="990600">
              <a:defRPr sz="1200">
                <a:solidFill>
                  <a:schemeClr val="tx1"/>
                </a:solidFill>
                <a:latin typeface="Arial" charset="0"/>
                <a:ea typeface="ＭＳ Ｐゴシック" charset="0"/>
              </a:defRPr>
            </a:lvl4pPr>
            <a:lvl5pPr marL="2057400" indent="-228600" defTabSz="990600">
              <a:defRPr sz="1200">
                <a:solidFill>
                  <a:schemeClr val="tx1"/>
                </a:solidFill>
                <a:latin typeface="Arial" charset="0"/>
                <a:ea typeface="ＭＳ Ｐゴシック" charset="0"/>
              </a:defRPr>
            </a:lvl5pPr>
            <a:lvl6pPr marL="2514600" indent="-228600" defTabSz="990600"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90600"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90600"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90600" eaLnBrk="0" fontAlgn="base" hangingPunct="0">
              <a:spcBef>
                <a:spcPct val="30000"/>
              </a:spcBef>
              <a:spcAft>
                <a:spcPct val="0"/>
              </a:spcAft>
              <a:defRPr sz="1200">
                <a:solidFill>
                  <a:schemeClr val="tx1"/>
                </a:solidFill>
                <a:latin typeface="Arial" charset="0"/>
                <a:ea typeface="ＭＳ Ｐゴシック" charset="0"/>
              </a:defRPr>
            </a:lvl9pPr>
          </a:lstStyle>
          <a:p>
            <a:fld id="{7BD85123-D5CE-A243-B6D3-57694FE984E7}" type="slidenum">
              <a:rPr lang="en-GB"/>
              <a:pPr/>
              <a:t>66</a:t>
            </a:fld>
            <a:endParaRPr lang="en-GB"/>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Slide Image Placeholder 1"/>
          <p:cNvSpPr>
            <a:spLocks noGrp="1" noRot="1" noChangeAspect="1" noTextEdit="1"/>
          </p:cNvSpPr>
          <p:nvPr>
            <p:ph type="sldImg"/>
          </p:nvPr>
        </p:nvSpPr>
        <p:spPr>
          <a:ln/>
        </p:spPr>
      </p:sp>
      <p:sp>
        <p:nvSpPr>
          <p:cNvPr id="1812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Para terminar</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la presentación sobre la gestión,</a:t>
            </a:r>
            <a:r>
              <a:rPr lang="es-ES" sz="1200" kern="1200" baseline="0" dirty="0" smtClean="0">
                <a:solidFill>
                  <a:schemeClr val="tx1"/>
                </a:solidFill>
                <a:latin typeface="Arial" charset="0"/>
                <a:ea typeface="ＭＳ Ｐゴシック" charset="0"/>
                <a:cs typeface="ＭＳ Ｐゴシック" charset="0"/>
              </a:rPr>
              <a:t> un </a:t>
            </a:r>
            <a:r>
              <a:rPr lang="es-ES" sz="1200" kern="1200" dirty="0" smtClean="0">
                <a:solidFill>
                  <a:schemeClr val="tx1"/>
                </a:solidFill>
                <a:latin typeface="Arial" charset="0"/>
                <a:ea typeface="ＭＳ Ｐゴシック" charset="0"/>
                <a:cs typeface="ＭＳ Ｐゴシック" charset="0"/>
              </a:rPr>
              <a:t>recordatorio acerca de la próxima generación de los árboles veteranos ...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Esta diapositiva muestra nuevos árboles plantados, que está muy bien, pero lamentablemente muchos se han plantado demasiado cerca del viejo árbol al que pretenden reemplazar en el futuro. Lo ideal sería que los árboles de reemplazo se planten por lo menos a 35 metros de cualquier árbol viejo para que tengan suficiente espacio para crecer en el futuro.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Recuerda: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Mantener tantos árboles viejos como sea posible.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Asegurar futuras generaciones a través de la regeneración natural o plantación.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Asegurar que los árboles jóvenes tienen suficiente espacio y luz.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No plante demasiado cerca de los árboles veteranos; 35m desde el árbol viejo y entre ellos. </a:t>
            </a:r>
            <a:br>
              <a:rPr lang="es-ES" sz="1200" kern="1200" dirty="0" smtClean="0">
                <a:solidFill>
                  <a:schemeClr val="tx1"/>
                </a:solidFill>
                <a:latin typeface="Arial" charset="0"/>
                <a:ea typeface="ＭＳ Ｐゴシック" charset="0"/>
                <a:cs typeface="ＭＳ Ｐゴシック" charset="0"/>
              </a:rPr>
            </a:br>
            <a:endParaRPr lang="en-GB" dirty="0" smtClean="0"/>
          </a:p>
        </p:txBody>
      </p:sp>
      <p:sp>
        <p:nvSpPr>
          <p:cNvPr id="18125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9C9F55F-7351-F048-B561-9EED0DC8D16D}" type="slidenum">
              <a:rPr lang="en-GB" sz="1200"/>
              <a:pPr eaLnBrk="1" hangingPunct="1"/>
              <a:t>67</a:t>
            </a:fld>
            <a:endParaRPr lang="en-GB" sz="120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Slide Image Placeholder 1"/>
          <p:cNvSpPr>
            <a:spLocks noGrp="1" noRot="1" noChangeAspect="1" noTextEdit="1"/>
          </p:cNvSpPr>
          <p:nvPr>
            <p:ph type="sldImg"/>
          </p:nvPr>
        </p:nvSpPr>
        <p:spPr>
          <a:ln/>
        </p:spPr>
      </p:sp>
      <p:sp>
        <p:nvSpPr>
          <p:cNvPr id="19456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noProof="0" dirty="0" smtClean="0"/>
              <a:t>Sesión final de preguntas y respuestas si es necesario. </a:t>
            </a:r>
            <a:endParaRPr lang="es-ES" noProof="0" dirty="0"/>
          </a:p>
        </p:txBody>
      </p:sp>
      <p:sp>
        <p:nvSpPr>
          <p:cNvPr id="19456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B3C45FA-D288-4E4D-B74E-FB1F638A1474}" type="slidenum">
              <a:rPr lang="en-GB" sz="1200"/>
              <a:pPr eaLnBrk="1" hangingPunct="1"/>
              <a:t>68</a:t>
            </a:fld>
            <a:endParaRPr lang="en-GB" sz="120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Slide Image Placeholder 1"/>
          <p:cNvSpPr>
            <a:spLocks noGrp="1" noRot="1" noChangeAspect="1" noTextEdit="1"/>
          </p:cNvSpPr>
          <p:nvPr>
            <p:ph type="sldImg"/>
          </p:nvPr>
        </p:nvSpPr>
        <p:spPr>
          <a:ln/>
        </p:spPr>
      </p:sp>
      <p:sp>
        <p:nvSpPr>
          <p:cNvPr id="1853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sz="1200" kern="1200" dirty="0" smtClean="0">
                <a:solidFill>
                  <a:schemeClr val="tx1"/>
                </a:solidFill>
                <a:latin typeface="Arial" charset="0"/>
                <a:ea typeface="ＭＳ Ｐゴシック" charset="0"/>
                <a:cs typeface="ＭＳ Ｐゴシック" charset="0"/>
              </a:rPr>
              <a:t>Unas pocas diapositivas finales para concluir el día con algunos comentarios acerca de la protección de los árboles veteranos.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barco Vasa (Vasa </a:t>
            </a:r>
            <a:r>
              <a:rPr lang="es-ES" sz="1200" kern="1200" dirty="0" err="1" smtClean="0">
                <a:solidFill>
                  <a:schemeClr val="tx1"/>
                </a:solidFill>
                <a:latin typeface="Arial" charset="0"/>
                <a:ea typeface="ＭＳ Ｐゴシック" charset="0"/>
                <a:cs typeface="ＭＳ Ｐゴシック" charset="0"/>
              </a:rPr>
              <a:t>Ship</a:t>
            </a:r>
            <a:r>
              <a:rPr lang="es-ES" sz="1200" kern="1200" dirty="0" smtClean="0">
                <a:solidFill>
                  <a:schemeClr val="tx1"/>
                </a:solidFill>
                <a:latin typeface="Arial" charset="0"/>
                <a:ea typeface="ＭＳ Ｐゴシック" charset="0"/>
                <a:cs typeface="ＭＳ Ｐゴシック" charset="0"/>
              </a:rPr>
              <a:t>) construido bajo el reinado del rey Gustavo </a:t>
            </a:r>
            <a:r>
              <a:rPr lang="es-ES" sz="1200" kern="1200" dirty="0" err="1" smtClean="0">
                <a:solidFill>
                  <a:schemeClr val="tx1"/>
                </a:solidFill>
                <a:latin typeface="Arial" charset="0"/>
                <a:ea typeface="ＭＳ Ｐゴシック" charset="0"/>
                <a:cs typeface="ＭＳ Ｐゴシック" charset="0"/>
              </a:rPr>
              <a:t>Wasa</a:t>
            </a:r>
            <a:r>
              <a:rPr lang="es-ES" sz="1200" kern="1200" dirty="0" smtClean="0">
                <a:solidFill>
                  <a:schemeClr val="tx1"/>
                </a:solidFill>
                <a:latin typeface="Arial" charset="0"/>
                <a:ea typeface="ＭＳ Ｐゴシック" charset="0"/>
                <a:cs typeface="ＭＳ Ｐゴシック" charset="0"/>
              </a:rPr>
              <a:t>; en 1628. </a:t>
            </a:r>
          </a:p>
          <a:p>
            <a:r>
              <a:rPr lang="es-ES" sz="1200" kern="1200" dirty="0" smtClean="0">
                <a:solidFill>
                  <a:schemeClr val="tx1"/>
                </a:solidFill>
                <a:latin typeface="Arial" charset="0"/>
                <a:ea typeface="ＭＳ Ｐゴシック" charset="0"/>
                <a:cs typeface="ＭＳ Ｐゴシック" charset="0"/>
              </a:rPr>
              <a:t>Construido con errores de cálculos y</a:t>
            </a:r>
            <a:r>
              <a:rPr lang="es-ES" sz="1200" kern="1200" baseline="0" dirty="0" smtClean="0">
                <a:solidFill>
                  <a:schemeClr val="tx1"/>
                </a:solidFill>
                <a:latin typeface="Arial" charset="0"/>
                <a:ea typeface="ＭＳ Ｐゴシック" charset="0"/>
                <a:cs typeface="ＭＳ Ｐゴシック" charset="0"/>
              </a:rPr>
              <a:t> sobredimensionado</a:t>
            </a:r>
            <a:r>
              <a:rPr lang="es-ES" sz="1200" kern="1200" dirty="0" smtClean="0">
                <a:solidFill>
                  <a:schemeClr val="tx1"/>
                </a:solidFill>
                <a:latin typeface="Arial" charset="0"/>
                <a:ea typeface="ＭＳ Ｐゴシック" charset="0"/>
                <a:cs typeface="ＭＳ Ｐゴシック" charset="0"/>
              </a:rPr>
              <a:t> por lo que nada más botarlo se hundió!. Fue rescatado de los fondos marinos ya en</a:t>
            </a:r>
            <a:r>
              <a:rPr lang="es-ES" sz="1200" kern="1200" baseline="0" dirty="0" smtClean="0">
                <a:solidFill>
                  <a:schemeClr val="tx1"/>
                </a:solidFill>
                <a:latin typeface="Arial" charset="0"/>
                <a:ea typeface="ＭＳ Ｐゴシック" charset="0"/>
                <a:cs typeface="ＭＳ Ｐゴシック" charset="0"/>
              </a:rPr>
              <a:t> el siglo XX</a:t>
            </a:r>
            <a:r>
              <a:rPr lang="es-ES" sz="1200" kern="1200" dirty="0" smtClean="0">
                <a:solidFill>
                  <a:schemeClr val="tx1"/>
                </a:solidFill>
                <a:latin typeface="Arial" charset="0"/>
                <a:ea typeface="ＭＳ Ｐゴシック" charset="0"/>
                <a:cs typeface="ＭＳ Ｐゴシック" charset="0"/>
              </a:rPr>
              <a:t> y ahora está en un museo que invierte enormes cantidades de dinero en su conservación. Por desgracia tiene problemas con los hongos que están acelerando la descomposición. </a:t>
            </a:r>
          </a:p>
          <a:p>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Podría mencionar algún ejemplo local…</a:t>
            </a:r>
          </a:p>
          <a:p>
            <a:endParaRPr lang="es-ES" sz="1200" kern="1200" dirty="0" smtClean="0">
              <a:solidFill>
                <a:schemeClr val="tx1"/>
              </a:solidFill>
              <a:latin typeface="Arial" charset="0"/>
              <a:ea typeface="ＭＳ Ｐゴシック" charset="0"/>
              <a:cs typeface="ＭＳ Ｐゴシック" charset="0"/>
            </a:endParaRPr>
          </a:p>
          <a:p>
            <a:r>
              <a:rPr lang="es-ES" sz="1200" kern="1200" dirty="0" smtClean="0">
                <a:solidFill>
                  <a:schemeClr val="tx1"/>
                </a:solidFill>
                <a:latin typeface="Arial" charset="0"/>
                <a:ea typeface="ＭＳ Ｐゴシック" charset="0"/>
                <a:cs typeface="ＭＳ Ｐゴシック" charset="0"/>
              </a:rPr>
              <a:t>Otro ejemplo es el Rose Mary (Reino Unido) o "</a:t>
            </a:r>
            <a:r>
              <a:rPr lang="es-ES" sz="1200" kern="1200" dirty="0" err="1" smtClean="0">
                <a:solidFill>
                  <a:schemeClr val="tx1"/>
                </a:solidFill>
                <a:latin typeface="Arial" charset="0"/>
                <a:ea typeface="ＭＳ Ｐゴシック" charset="0"/>
                <a:cs typeface="ＭＳ Ｐゴシック" charset="0"/>
              </a:rPr>
              <a:t>Manastirea</a:t>
            </a:r>
            <a:r>
              <a:rPr lang="es-ES" sz="1200" kern="1200" dirty="0" smtClean="0">
                <a:solidFill>
                  <a:schemeClr val="tx1"/>
                </a:solidFill>
                <a:latin typeface="Arial" charset="0"/>
                <a:ea typeface="ＭＳ Ｐゴシック" charset="0"/>
                <a:cs typeface="ＭＳ Ｐゴシック" charset="0"/>
              </a:rPr>
              <a:t> </a:t>
            </a:r>
            <a:r>
              <a:rPr lang="es-ES" sz="1200" kern="1200" dirty="0" err="1" smtClean="0">
                <a:solidFill>
                  <a:schemeClr val="tx1"/>
                </a:solidFill>
                <a:latin typeface="Arial" charset="0"/>
                <a:ea typeface="ＭＳ Ｐゴシック" charset="0"/>
                <a:cs typeface="ＭＳ Ｐゴシック" charset="0"/>
              </a:rPr>
              <a:t>lemn-Dintr</a:t>
            </a:r>
            <a:r>
              <a:rPr lang="es-ES" sz="1200" kern="1200" dirty="0" smtClean="0">
                <a:solidFill>
                  <a:schemeClr val="tx1"/>
                </a:solidFill>
                <a:latin typeface="Arial" charset="0"/>
                <a:ea typeface="ＭＳ Ｐゴシック" charset="0"/>
                <a:cs typeface="ＭＳ Ｐゴシック" charset="0"/>
              </a:rPr>
              <a:t> ONU" es un monasterio en Rumania;</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una pequeña iglesia de madera que fue construida de un enorme roble en el siglo XVII cuando un pastor local, encontró un icono en uno de sus huecos y decidió construir en él una iglesia.</a:t>
            </a:r>
            <a:endParaRPr lang="en-GB" dirty="0" smtClean="0"/>
          </a:p>
          <a:p>
            <a:endParaRPr lang="en-GB" dirty="0" smtClean="0"/>
          </a:p>
        </p:txBody>
      </p:sp>
      <p:sp>
        <p:nvSpPr>
          <p:cNvPr id="185347"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7F3883E-D2EB-6C4C-A058-DD948559B45E}" type="slidenum">
              <a:rPr lang="en-GB" sz="1200"/>
              <a:pPr eaLnBrk="1" hangingPunct="1"/>
              <a:t>69</a:t>
            </a:fld>
            <a:endParaRPr lang="en-GB" sz="120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Slide Image Placeholder 1"/>
          <p:cNvSpPr>
            <a:spLocks noGrp="1" noRot="1" noChangeAspect="1" noTextEdit="1"/>
          </p:cNvSpPr>
          <p:nvPr>
            <p:ph type="sldImg"/>
          </p:nvPr>
        </p:nvSpPr>
        <p:spPr>
          <a:ln/>
        </p:spPr>
      </p:sp>
      <p:sp>
        <p:nvSpPr>
          <p:cNvPr id="19251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noProof="0" dirty="0" smtClean="0"/>
              <a:t>Será específico</a:t>
            </a:r>
            <a:r>
              <a:rPr lang="es-ES" baseline="0" noProof="0" dirty="0" smtClean="0"/>
              <a:t> para cada país. </a:t>
            </a:r>
          </a:p>
          <a:p>
            <a:r>
              <a:rPr lang="es-ES" baseline="0" noProof="0" dirty="0" smtClean="0"/>
              <a:t>Está en un </a:t>
            </a:r>
            <a:r>
              <a:rPr lang="es-ES" baseline="0" noProof="0" dirty="0" err="1" smtClean="0"/>
              <a:t>ppt</a:t>
            </a:r>
            <a:r>
              <a:rPr lang="es-ES" baseline="0" noProof="0" dirty="0" smtClean="0"/>
              <a:t> a parte</a:t>
            </a:r>
            <a:endParaRPr lang="es-ES" noProof="0" dirty="0"/>
          </a:p>
        </p:txBody>
      </p:sp>
      <p:sp>
        <p:nvSpPr>
          <p:cNvPr id="19251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AA1AB4C-2030-1643-80DC-C7998F2F823A}" type="slidenum">
              <a:rPr lang="en-GB" sz="1200"/>
              <a:pPr eaLnBrk="1" hangingPunct="1"/>
              <a:t>70</a:t>
            </a:fld>
            <a:endParaRPr lang="en-GB" sz="120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2400">
                <a:solidFill>
                  <a:schemeClr val="tx1"/>
                </a:solidFill>
                <a:latin typeface="Arial" charset="0"/>
                <a:ea typeface="ＭＳ Ｐゴシック" charset="0"/>
                <a:cs typeface="ＭＳ Ｐゴシック" charset="0"/>
              </a:defRPr>
            </a:lvl1pPr>
            <a:lvl2pPr marL="742950" indent="-285750" defTabSz="989013" eaLnBrk="0" hangingPunct="0">
              <a:defRPr sz="2400">
                <a:solidFill>
                  <a:schemeClr val="tx1"/>
                </a:solidFill>
                <a:latin typeface="Arial" charset="0"/>
                <a:ea typeface="ＭＳ Ｐゴシック" charset="0"/>
              </a:defRPr>
            </a:lvl2pPr>
            <a:lvl3pPr marL="1143000" indent="-228600" defTabSz="989013" eaLnBrk="0" hangingPunct="0">
              <a:defRPr sz="2400">
                <a:solidFill>
                  <a:schemeClr val="tx1"/>
                </a:solidFill>
                <a:latin typeface="Arial" charset="0"/>
                <a:ea typeface="ＭＳ Ｐゴシック" charset="0"/>
              </a:defRPr>
            </a:lvl3pPr>
            <a:lvl4pPr marL="1600200" indent="-228600" defTabSz="989013" eaLnBrk="0" hangingPunct="0">
              <a:defRPr sz="2400">
                <a:solidFill>
                  <a:schemeClr val="tx1"/>
                </a:solidFill>
                <a:latin typeface="Arial" charset="0"/>
                <a:ea typeface="ＭＳ Ｐゴシック" charset="0"/>
              </a:defRPr>
            </a:lvl4pPr>
            <a:lvl5pPr marL="2057400" indent="-228600" defTabSz="989013" eaLnBrk="0" hangingPunct="0">
              <a:defRPr sz="2400">
                <a:solidFill>
                  <a:schemeClr val="tx1"/>
                </a:solidFill>
                <a:latin typeface="Arial" charset="0"/>
                <a:ea typeface="ＭＳ Ｐゴシック" charset="0"/>
              </a:defRPr>
            </a:lvl5pPr>
            <a:lvl6pPr marL="2514600" indent="-228600" defTabSz="9890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890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890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89013"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FC14F5B-68A4-8A43-82F8-61D756834FA0}" type="slidenum">
              <a:rPr lang="en-GB" sz="1200"/>
              <a:pPr eaLnBrk="1" hangingPunct="1"/>
              <a:t>71</a:t>
            </a:fld>
            <a:endParaRPr lang="en-GB" sz="1200"/>
          </a:p>
        </p:txBody>
      </p:sp>
      <p:sp>
        <p:nvSpPr>
          <p:cNvPr id="187394" name="Rectangle 2"/>
          <p:cNvSpPr>
            <a:spLocks noGrp="1" noRot="1" noChangeAspect="1" noChangeArrowheads="1" noTextEdit="1"/>
          </p:cNvSpPr>
          <p:nvPr>
            <p:ph type="sldImg"/>
          </p:nvPr>
        </p:nvSpPr>
        <p:spPr>
          <a:xfrm>
            <a:off x="993775" y="766763"/>
            <a:ext cx="5113338" cy="3835400"/>
          </a:xfrm>
          <a:ln/>
        </p:spPr>
      </p:sp>
      <p:sp>
        <p:nvSpPr>
          <p:cNvPr id="187395" name="Rectangle 3"/>
          <p:cNvSpPr>
            <a:spLocks noGrp="1" noChangeArrowheads="1"/>
          </p:cNvSpPr>
          <p:nvPr>
            <p:ph type="body" idx="1"/>
          </p:nvPr>
        </p:nvSpPr>
        <p:spPr>
          <a:xfrm>
            <a:off x="947738" y="4860925"/>
            <a:ext cx="5203825" cy="4606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sz="1200" kern="1200" dirty="0" smtClean="0">
                <a:solidFill>
                  <a:schemeClr val="tx1"/>
                </a:solidFill>
                <a:latin typeface="Arial" charset="0"/>
                <a:ea typeface="ＭＳ Ｐゴシック" charset="0"/>
                <a:cs typeface="ＭＳ Ｐゴシック" charset="0"/>
              </a:rPr>
              <a:t>Recapitulando: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Los árboles veteranos tienen un alto valor en cuanto a  biodiversidad.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El proceso de envejecimiento son los que crean las características que dan los árboles los altos valores de biodiversidad.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Por lo que ... es necesario mantener el árbol vivo el mayor tiempo posible para que continúe proporcionando hábitats adecuados.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Para ello, hay que considerar tanto el espacio alrededor del árbol</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como el propio árbol.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Planea cuidadosamente cualquier gestión y considera las consecuencias de las actuaciones</a:t>
            </a:r>
            <a:r>
              <a:rPr lang="es-ES" sz="1200" kern="1200" baseline="0" dirty="0" smtClean="0">
                <a:solidFill>
                  <a:schemeClr val="tx1"/>
                </a:solidFill>
                <a:latin typeface="Arial" charset="0"/>
                <a:ea typeface="ＭＳ Ｐゴシック" charset="0"/>
                <a:cs typeface="ＭＳ Ｐゴシック" charset="0"/>
              </a:rPr>
              <a:t>.</a:t>
            </a:r>
            <a:r>
              <a:rPr lang="es-ES" sz="1200" kern="1200" dirty="0" smtClean="0">
                <a:solidFill>
                  <a:schemeClr val="tx1"/>
                </a:solidFill>
                <a:latin typeface="Arial" charset="0"/>
                <a:ea typeface="ＭＳ Ｐゴシック" charset="0"/>
                <a:cs typeface="ＭＳ Ｐゴシック" charset="0"/>
              </a:rPr>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Trata de asegurarte de que los árboles estén protegidos (si no es legalmente, por acuerdos locales) para el futuro. </a:t>
            </a:r>
            <a:br>
              <a:rPr lang="es-ES" sz="1200" kern="1200" dirty="0" smtClean="0">
                <a:solidFill>
                  <a:schemeClr val="tx1"/>
                </a:solidFill>
                <a:latin typeface="Arial" charset="0"/>
                <a:ea typeface="ＭＳ Ｐゴシック" charset="0"/>
                <a:cs typeface="ＭＳ Ｐゴシック" charset="0"/>
              </a:rPr>
            </a:br>
            <a:r>
              <a:rPr lang="es-ES" sz="1200" kern="1200" dirty="0" smtClean="0">
                <a:solidFill>
                  <a:schemeClr val="tx1"/>
                </a:solidFill>
                <a:latin typeface="Arial" charset="0"/>
                <a:ea typeface="ＭＳ Ｐゴシック" charset="0"/>
                <a:cs typeface="ＭＳ Ｐゴシック" charset="0"/>
              </a:rPr>
              <a:t>Recuerda que debes asegurarte de que también haya</a:t>
            </a:r>
            <a:r>
              <a:rPr lang="es-ES" sz="1200" kern="1200" baseline="0" dirty="0" smtClean="0">
                <a:solidFill>
                  <a:schemeClr val="tx1"/>
                </a:solidFill>
                <a:latin typeface="Arial" charset="0"/>
                <a:ea typeface="ＭＳ Ｐゴシック" charset="0"/>
                <a:cs typeface="ＭＳ Ｐゴシック" charset="0"/>
              </a:rPr>
              <a:t> </a:t>
            </a:r>
            <a:r>
              <a:rPr lang="es-ES" sz="1200" kern="1200" dirty="0" smtClean="0">
                <a:solidFill>
                  <a:schemeClr val="tx1"/>
                </a:solidFill>
                <a:latin typeface="Arial" charset="0"/>
                <a:ea typeface="ＭＳ Ｐゴシック" charset="0"/>
                <a:cs typeface="ＭＳ Ｐゴシック" charset="0"/>
              </a:rPr>
              <a:t>árboles veteranos para el futuro.</a:t>
            </a:r>
            <a:endParaRPr lang="en-US" dirty="0" smtClean="0"/>
          </a:p>
          <a:p>
            <a:pPr eaLnBrk="1" hangingPunct="1"/>
            <a:endParaRPr lang="en-US" dirty="0"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smtClean="0"/>
              <a:t>El</a:t>
            </a:r>
            <a:r>
              <a:rPr lang="en-GB" baseline="0" dirty="0" smtClean="0"/>
              <a:t>/los </a:t>
            </a:r>
            <a:r>
              <a:rPr lang="en-GB" baseline="0" dirty="0" err="1" smtClean="0"/>
              <a:t>libro</a:t>
            </a:r>
            <a:r>
              <a:rPr lang="en-GB" baseline="0" dirty="0" smtClean="0"/>
              <a:t>/s y </a:t>
            </a:r>
            <a:r>
              <a:rPr lang="en-GB" baseline="0" dirty="0" err="1" smtClean="0"/>
              <a:t>vídeos</a:t>
            </a:r>
            <a:r>
              <a:rPr lang="en-GB" baseline="0" dirty="0" smtClean="0"/>
              <a:t> </a:t>
            </a:r>
            <a:r>
              <a:rPr lang="en-GB" baseline="0" dirty="0" err="1" smtClean="0"/>
              <a:t>estarán</a:t>
            </a:r>
            <a:r>
              <a:rPr lang="en-GB" baseline="0" dirty="0" smtClean="0"/>
              <a:t> </a:t>
            </a:r>
            <a:r>
              <a:rPr lang="en-GB" baseline="0" dirty="0" err="1" smtClean="0"/>
              <a:t>disponibles</a:t>
            </a:r>
            <a:r>
              <a:rPr lang="en-GB" baseline="0" dirty="0" smtClean="0"/>
              <a:t> en </a:t>
            </a:r>
            <a:r>
              <a:rPr lang="en-GB" baseline="0" dirty="0" err="1" smtClean="0"/>
              <a:t>tu</a:t>
            </a:r>
            <a:r>
              <a:rPr lang="en-GB" baseline="0" dirty="0" smtClean="0"/>
              <a:t> </a:t>
            </a:r>
            <a:r>
              <a:rPr lang="en-GB" baseline="0" dirty="0" err="1" smtClean="0"/>
              <a:t>idioma</a:t>
            </a:r>
            <a:r>
              <a:rPr lang="en-GB" baseline="0" dirty="0" smtClean="0"/>
              <a:t> al </a:t>
            </a:r>
            <a:r>
              <a:rPr lang="en-GB" baseline="0" dirty="0" err="1" smtClean="0"/>
              <a:t>menos</a:t>
            </a:r>
            <a:r>
              <a:rPr lang="en-GB" baseline="0" dirty="0" smtClean="0"/>
              <a:t> en </a:t>
            </a:r>
            <a:r>
              <a:rPr lang="en-GB" baseline="0" dirty="0" err="1" smtClean="0"/>
              <a:t>formato</a:t>
            </a:r>
            <a:r>
              <a:rPr lang="en-GB" baseline="0" dirty="0" smtClean="0"/>
              <a:t> digital.</a:t>
            </a:r>
          </a:p>
          <a:p>
            <a:endParaRPr lang="en-GB" dirty="0"/>
          </a:p>
        </p:txBody>
      </p:sp>
      <p:sp>
        <p:nvSpPr>
          <p:cNvPr id="1505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defRPr sz="1200">
                <a:solidFill>
                  <a:schemeClr val="tx1"/>
                </a:solidFill>
                <a:latin typeface="Arial" charset="0"/>
                <a:ea typeface="ＭＳ Ｐゴシック" charset="0"/>
              </a:defRPr>
            </a:lvl1pPr>
            <a:lvl2pPr marL="742950" indent="-285750" defTabSz="989013">
              <a:defRPr sz="1200">
                <a:solidFill>
                  <a:schemeClr val="tx1"/>
                </a:solidFill>
                <a:latin typeface="Arial" charset="0"/>
                <a:ea typeface="ＭＳ Ｐゴシック" charset="0"/>
              </a:defRPr>
            </a:lvl2pPr>
            <a:lvl3pPr marL="1143000" indent="-228600" defTabSz="989013">
              <a:defRPr sz="1200">
                <a:solidFill>
                  <a:schemeClr val="tx1"/>
                </a:solidFill>
                <a:latin typeface="Arial" charset="0"/>
                <a:ea typeface="ＭＳ Ｐゴシック" charset="0"/>
              </a:defRPr>
            </a:lvl3pPr>
            <a:lvl4pPr marL="1600200" indent="-228600" defTabSz="989013">
              <a:defRPr sz="1200">
                <a:solidFill>
                  <a:schemeClr val="tx1"/>
                </a:solidFill>
                <a:latin typeface="Arial" charset="0"/>
                <a:ea typeface="ＭＳ Ｐゴシック" charset="0"/>
              </a:defRPr>
            </a:lvl4pPr>
            <a:lvl5pPr marL="2057400" indent="-228600" defTabSz="989013">
              <a:defRPr sz="1200">
                <a:solidFill>
                  <a:schemeClr val="tx1"/>
                </a:solidFill>
                <a:latin typeface="Arial" charset="0"/>
                <a:ea typeface="ＭＳ Ｐゴシック" charset="0"/>
              </a:defRPr>
            </a:lvl5pPr>
            <a:lvl6pPr marL="2514600" indent="-228600" defTabSz="989013" eaLnBrk="0" fontAlgn="base" hangingPunct="0">
              <a:spcBef>
                <a:spcPct val="30000"/>
              </a:spcBef>
              <a:spcAft>
                <a:spcPct val="0"/>
              </a:spcAft>
              <a:defRPr sz="1200">
                <a:solidFill>
                  <a:schemeClr val="tx1"/>
                </a:solidFill>
                <a:latin typeface="Arial" charset="0"/>
                <a:ea typeface="ＭＳ Ｐゴシック" charset="0"/>
              </a:defRPr>
            </a:lvl6pPr>
            <a:lvl7pPr marL="2971800" indent="-228600" defTabSz="989013" eaLnBrk="0" fontAlgn="base" hangingPunct="0">
              <a:spcBef>
                <a:spcPct val="30000"/>
              </a:spcBef>
              <a:spcAft>
                <a:spcPct val="0"/>
              </a:spcAft>
              <a:defRPr sz="1200">
                <a:solidFill>
                  <a:schemeClr val="tx1"/>
                </a:solidFill>
                <a:latin typeface="Arial" charset="0"/>
                <a:ea typeface="ＭＳ Ｐゴシック" charset="0"/>
              </a:defRPr>
            </a:lvl7pPr>
            <a:lvl8pPr marL="3429000" indent="-228600" defTabSz="989013" eaLnBrk="0" fontAlgn="base" hangingPunct="0">
              <a:spcBef>
                <a:spcPct val="30000"/>
              </a:spcBef>
              <a:spcAft>
                <a:spcPct val="0"/>
              </a:spcAft>
              <a:defRPr sz="1200">
                <a:solidFill>
                  <a:schemeClr val="tx1"/>
                </a:solidFill>
                <a:latin typeface="Arial" charset="0"/>
                <a:ea typeface="ＭＳ Ｐゴシック" charset="0"/>
              </a:defRPr>
            </a:lvl8pPr>
            <a:lvl9pPr marL="3886200" indent="-228600" defTabSz="989013" eaLnBrk="0" fontAlgn="base" hangingPunct="0">
              <a:spcBef>
                <a:spcPct val="30000"/>
              </a:spcBef>
              <a:spcAft>
                <a:spcPct val="0"/>
              </a:spcAft>
              <a:defRPr sz="1200">
                <a:solidFill>
                  <a:schemeClr val="tx1"/>
                </a:solidFill>
                <a:latin typeface="Arial" charset="0"/>
                <a:ea typeface="ＭＳ Ｐゴシック" charset="0"/>
              </a:defRPr>
            </a:lvl9pPr>
          </a:lstStyle>
          <a:p>
            <a:fld id="{CE6D93E2-EEAA-2C44-84C4-727E598F223F}" type="slidenum">
              <a:rPr lang="en-GB"/>
              <a:pPr/>
              <a:t>72</a:t>
            </a:fld>
            <a:endParaRPr lang="en-GB"/>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975" eaLnBrk="0" hangingPunct="0">
              <a:defRPr sz="2400">
                <a:solidFill>
                  <a:schemeClr val="tx1"/>
                </a:solidFill>
                <a:latin typeface="Arial" charset="0"/>
                <a:ea typeface="ＭＳ Ｐゴシック" charset="0"/>
                <a:cs typeface="ＭＳ Ｐゴシック" charset="0"/>
              </a:defRPr>
            </a:lvl1pPr>
            <a:lvl2pPr marL="742950" indent="-285750" defTabSz="942975" eaLnBrk="0" hangingPunct="0">
              <a:defRPr sz="2400">
                <a:solidFill>
                  <a:schemeClr val="tx1"/>
                </a:solidFill>
                <a:latin typeface="Arial" charset="0"/>
                <a:ea typeface="ＭＳ Ｐゴシック" charset="0"/>
              </a:defRPr>
            </a:lvl2pPr>
            <a:lvl3pPr marL="1143000" indent="-228600" defTabSz="942975" eaLnBrk="0" hangingPunct="0">
              <a:defRPr sz="2400">
                <a:solidFill>
                  <a:schemeClr val="tx1"/>
                </a:solidFill>
                <a:latin typeface="Arial" charset="0"/>
                <a:ea typeface="ＭＳ Ｐゴシック" charset="0"/>
              </a:defRPr>
            </a:lvl3pPr>
            <a:lvl4pPr marL="1600200" indent="-228600" defTabSz="942975" eaLnBrk="0" hangingPunct="0">
              <a:defRPr sz="2400">
                <a:solidFill>
                  <a:schemeClr val="tx1"/>
                </a:solidFill>
                <a:latin typeface="Arial" charset="0"/>
                <a:ea typeface="ＭＳ Ｐゴシック" charset="0"/>
              </a:defRPr>
            </a:lvl4pPr>
            <a:lvl5pPr marL="2057400" indent="-228600" defTabSz="942975" eaLnBrk="0" hangingPunct="0">
              <a:defRPr sz="2400">
                <a:solidFill>
                  <a:schemeClr val="tx1"/>
                </a:solidFill>
                <a:latin typeface="Arial" charset="0"/>
                <a:ea typeface="ＭＳ Ｐゴシック" charset="0"/>
              </a:defRPr>
            </a:lvl5pPr>
            <a:lvl6pPr marL="2514600" indent="-228600" defTabSz="942975"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42975"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42975"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42975"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A7B142B-AB4B-C344-8149-812FA73A359A}" type="slidenum">
              <a:rPr lang="sv-SE" sz="1200"/>
              <a:pPr eaLnBrk="1" hangingPunct="1"/>
              <a:t>74</a:t>
            </a:fld>
            <a:endParaRPr lang="sv-SE" sz="1200"/>
          </a:p>
        </p:txBody>
      </p:sp>
      <p:sp>
        <p:nvSpPr>
          <p:cNvPr id="196610" name="Rectangle 2"/>
          <p:cNvSpPr>
            <a:spLocks noGrp="1" noRot="1" noChangeAspect="1" noChangeArrowheads="1" noTextEdit="1"/>
          </p:cNvSpPr>
          <p:nvPr>
            <p:ph type="sldImg"/>
          </p:nvPr>
        </p:nvSpPr>
        <p:spPr>
          <a:ln/>
        </p:spPr>
      </p:sp>
      <p:sp>
        <p:nvSpPr>
          <p:cNvPr id="19661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noProof="0" dirty="0" smtClean="0"/>
              <a:t>Entregar</a:t>
            </a:r>
            <a:r>
              <a:rPr lang="es-ES" baseline="0" noProof="0" dirty="0" smtClean="0"/>
              <a:t> los certificados de asistencia mientras los participantes completan los cuestionarios de evaluación.</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06EEEC9-6797-0245-A195-998883D7F33A}" type="slidenum">
              <a:rPr lang="en-GB"/>
              <a:pPr>
                <a:defRPr/>
              </a:pPr>
              <a:t>‹nr.›</a:t>
            </a:fld>
            <a:endParaRPr lang="en-GB"/>
          </a:p>
        </p:txBody>
      </p:sp>
      <p:pic>
        <p:nvPicPr>
          <p:cNvPr id="9" name="Picture 9" descr="D:\Gebruikersgegevens\joyeto\Documents\PROJECTEN\VETree\logo - huisstijl\logo-voor-scherm\logo-landscape-powerpoint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D:\Gebruikersgegevens\joyeto\Documents\PROJECTEN\VETree\logo - huisstijl\EU logo\EU_flag_English_powerpoint2.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93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BB3B0E1-C35F-2647-BD2D-E91C66D788EF}" type="slidenum">
              <a:rPr lang="en-GB"/>
              <a:pPr>
                <a:defRPr/>
              </a:pPr>
              <a:t>‹nr.›</a:t>
            </a:fld>
            <a:endParaRPr lang="en-GB"/>
          </a:p>
        </p:txBody>
      </p:sp>
    </p:spTree>
    <p:extLst>
      <p:ext uri="{BB962C8B-B14F-4D97-AF65-F5344CB8AC3E}">
        <p14:creationId xmlns:p14="http://schemas.microsoft.com/office/powerpoint/2010/main" val="3799800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031EC55-A302-5147-9837-B7E3479C3457}" type="slidenum">
              <a:rPr lang="en-GB"/>
              <a:pPr>
                <a:defRPr/>
              </a:pPr>
              <a:t>‹nr.›</a:t>
            </a:fld>
            <a:endParaRPr lang="en-GB"/>
          </a:p>
        </p:txBody>
      </p:sp>
    </p:spTree>
    <p:extLst>
      <p:ext uri="{BB962C8B-B14F-4D97-AF65-F5344CB8AC3E}">
        <p14:creationId xmlns:p14="http://schemas.microsoft.com/office/powerpoint/2010/main" val="2650898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14348BA-DA79-6C4F-8CFE-95408417B920}" type="slidenum">
              <a:rPr lang="en-GB"/>
              <a:pPr>
                <a:defRPr/>
              </a:pPr>
              <a:t>‹nr.›</a:t>
            </a:fld>
            <a:endParaRPr lang="en-GB"/>
          </a:p>
        </p:txBody>
      </p:sp>
    </p:spTree>
    <p:extLst>
      <p:ext uri="{BB962C8B-B14F-4D97-AF65-F5344CB8AC3E}">
        <p14:creationId xmlns:p14="http://schemas.microsoft.com/office/powerpoint/2010/main" val="442434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E6BB035-EABD-3D41-A19A-F911F6EB37B5}" type="slidenum">
              <a:rPr lang="en-GB"/>
              <a:pPr>
                <a:defRPr/>
              </a:pPr>
              <a:t>‹nr.›</a:t>
            </a:fld>
            <a:endParaRPr lang="en-GB"/>
          </a:p>
        </p:txBody>
      </p:sp>
    </p:spTree>
    <p:extLst>
      <p:ext uri="{BB962C8B-B14F-4D97-AF65-F5344CB8AC3E}">
        <p14:creationId xmlns:p14="http://schemas.microsoft.com/office/powerpoint/2010/main" val="3294365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E0ED82E5-5A0A-FE4F-BE51-645BBB05A35A}" type="slidenum">
              <a:rPr lang="en-GB"/>
              <a:pPr>
                <a:defRPr/>
              </a:pPr>
              <a:t>‹nr.›</a:t>
            </a:fld>
            <a:endParaRPr lang="en-GB"/>
          </a:p>
        </p:txBody>
      </p:sp>
    </p:spTree>
    <p:extLst>
      <p:ext uri="{BB962C8B-B14F-4D97-AF65-F5344CB8AC3E}">
        <p14:creationId xmlns:p14="http://schemas.microsoft.com/office/powerpoint/2010/main" val="3104019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6545EC67-E688-0F41-9A33-A8F5C8F43839}" type="slidenum">
              <a:rPr lang="en-GB"/>
              <a:pPr>
                <a:defRPr/>
              </a:pPr>
              <a:t>‹nr.›</a:t>
            </a:fld>
            <a:endParaRPr lang="en-GB"/>
          </a:p>
        </p:txBody>
      </p:sp>
    </p:spTree>
    <p:extLst>
      <p:ext uri="{BB962C8B-B14F-4D97-AF65-F5344CB8AC3E}">
        <p14:creationId xmlns:p14="http://schemas.microsoft.com/office/powerpoint/2010/main" val="2746044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F4C630A-49A4-7C4D-9E91-BECD0655E7FB}" type="slidenum">
              <a:rPr lang="en-GB"/>
              <a:pPr>
                <a:defRPr/>
              </a:pPr>
              <a:t>‹nr.›</a:t>
            </a:fld>
            <a:endParaRPr lang="en-GB"/>
          </a:p>
        </p:txBody>
      </p:sp>
    </p:spTree>
    <p:extLst>
      <p:ext uri="{BB962C8B-B14F-4D97-AF65-F5344CB8AC3E}">
        <p14:creationId xmlns:p14="http://schemas.microsoft.com/office/powerpoint/2010/main" val="356616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D130B4B-62EE-9441-AE7C-916EA12666C1}" type="slidenum">
              <a:rPr lang="en-GB"/>
              <a:pPr>
                <a:defRPr/>
              </a:pPr>
              <a:t>‹nr.›</a:t>
            </a:fld>
            <a:endParaRPr lang="en-GB"/>
          </a:p>
        </p:txBody>
      </p:sp>
    </p:spTree>
    <p:extLst>
      <p:ext uri="{BB962C8B-B14F-4D97-AF65-F5344CB8AC3E}">
        <p14:creationId xmlns:p14="http://schemas.microsoft.com/office/powerpoint/2010/main" val="2705194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AD6CE89-AF42-B14E-9A3D-1F9A538D047E}" type="slidenum">
              <a:rPr lang="en-GB"/>
              <a:pPr>
                <a:defRPr/>
              </a:pPr>
              <a:t>‹nr.›</a:t>
            </a:fld>
            <a:endParaRPr lang="en-GB"/>
          </a:p>
        </p:txBody>
      </p:sp>
    </p:spTree>
    <p:extLst>
      <p:ext uri="{BB962C8B-B14F-4D97-AF65-F5344CB8AC3E}">
        <p14:creationId xmlns:p14="http://schemas.microsoft.com/office/powerpoint/2010/main" val="3071914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FFB6303-E352-804E-A514-8EAD0414EA75}" type="slidenum">
              <a:rPr lang="en-GB"/>
              <a:pPr>
                <a:defRPr/>
              </a:pPr>
              <a:t>‹nr.›</a:t>
            </a:fld>
            <a:endParaRPr lang="en-GB"/>
          </a:p>
        </p:txBody>
      </p:sp>
    </p:spTree>
    <p:extLst>
      <p:ext uri="{BB962C8B-B14F-4D97-AF65-F5344CB8AC3E}">
        <p14:creationId xmlns:p14="http://schemas.microsoft.com/office/powerpoint/2010/main" val="3140799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06785639-314E-3B46-8FCB-06B130BA663B}" type="slidenum">
              <a:rPr lang="en-GB"/>
              <a:pPr>
                <a:defRPr/>
              </a:pPr>
              <a:t>‹nr.›</a:t>
            </a:fld>
            <a:endParaRPr lang="en-GB"/>
          </a:p>
        </p:txBody>
      </p:sp>
    </p:spTree>
    <p:extLst>
      <p:ext uri="{BB962C8B-B14F-4D97-AF65-F5344CB8AC3E}">
        <p14:creationId xmlns:p14="http://schemas.microsoft.com/office/powerpoint/2010/main" val="3554628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2FFD6C9-1DB8-E740-B2EC-33F08E981426}" type="slidenum">
              <a:rPr lang="en-GB"/>
              <a:pPr>
                <a:defRPr/>
              </a:pPr>
              <a:t>‹nr.›</a:t>
            </a:fld>
            <a:endParaRPr lang="en-GB"/>
          </a:p>
        </p:txBody>
      </p:sp>
    </p:spTree>
    <p:extLst>
      <p:ext uri="{BB962C8B-B14F-4D97-AF65-F5344CB8AC3E}">
        <p14:creationId xmlns:p14="http://schemas.microsoft.com/office/powerpoint/2010/main" val="1244440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6"/>
          </a:srgb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ea typeface="+mn-ea"/>
                <a:cs typeface="+mn-cs"/>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cs typeface="+mn-cs"/>
              </a:defRPr>
            </a:lvl1pPr>
          </a:lstStyle>
          <a:p>
            <a:pPr>
              <a:defRPr/>
            </a:pPr>
            <a:fld id="{483D7C98-43F8-D34A-87A0-B7EACEEF0A63}" type="slidenum">
              <a:rPr lang="en-GB"/>
              <a:pPr>
                <a:defRPr/>
              </a:pPr>
              <a:t>‹nr.›</a:t>
            </a:fld>
            <a:endParaRPr lang="en-GB"/>
          </a:p>
        </p:txBody>
      </p:sp>
      <p:pic>
        <p:nvPicPr>
          <p:cNvPr id="9"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59" r:id="rId1"/>
    <p:sldLayoutId id="2147484246" r:id="rId2"/>
    <p:sldLayoutId id="2147484247" r:id="rId3"/>
    <p:sldLayoutId id="2147484248" r:id="rId4"/>
    <p:sldLayoutId id="2147484249" r:id="rId5"/>
    <p:sldLayoutId id="2147484250" r:id="rId6"/>
    <p:sldLayoutId id="2147484251" r:id="rId7"/>
    <p:sldLayoutId id="2147484252" r:id="rId8"/>
    <p:sldLayoutId id="2147484253" r:id="rId9"/>
    <p:sldLayoutId id="2147484254" r:id="rId10"/>
    <p:sldLayoutId id="2147484255" r:id="rId11"/>
    <p:sldLayoutId id="2147484256" r:id="rId12"/>
    <p:sldLayoutId id="2147484258" r:id="rId13"/>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3.xml"/><Relationship Id="rId1" Type="http://schemas.openxmlformats.org/officeDocument/2006/relationships/slideLayout" Target="../slideLayouts/slideLayout4.xml"/><Relationship Id="rId4" Type="http://schemas.microsoft.com/office/2007/relationships/hdphoto" Target="../media/hdphoto2.wdp"/></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4.xml"/><Relationship Id="rId1" Type="http://schemas.openxmlformats.org/officeDocument/2006/relationships/slideLayout" Target="../slideLayouts/slideLayout5.xml"/><Relationship Id="rId5" Type="http://schemas.openxmlformats.org/officeDocument/2006/relationships/image" Target="../media/image64.jpeg"/><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68.jpeg"/></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2.xml"/><Relationship Id="rId1" Type="http://schemas.openxmlformats.org/officeDocument/2006/relationships/slideLayout" Target="../slideLayouts/slideLayout4.xml"/><Relationship Id="rId4" Type="http://schemas.openxmlformats.org/officeDocument/2006/relationships/image" Target="../media/image74.jpeg"/></Relationships>
</file>

<file path=ppt/slides/_rels/slide5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3.xml"/><Relationship Id="rId1" Type="http://schemas.openxmlformats.org/officeDocument/2006/relationships/slideLayout" Target="../slideLayouts/slideLayout4.xml"/><Relationship Id="rId4" Type="http://schemas.openxmlformats.org/officeDocument/2006/relationships/image" Target="../media/image76.jpeg"/></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4.xml"/><Relationship Id="rId1" Type="http://schemas.openxmlformats.org/officeDocument/2006/relationships/slideLayout" Target="../slideLayouts/slideLayout4.xml"/><Relationship Id="rId4" Type="http://schemas.openxmlformats.org/officeDocument/2006/relationships/image" Target="../media/image78.jpeg"/></Relationships>
</file>

<file path=ppt/slides/_rels/slide5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61.xml"/><Relationship Id="rId1" Type="http://schemas.openxmlformats.org/officeDocument/2006/relationships/slideLayout" Target="../slideLayouts/slideLayout4.xml"/><Relationship Id="rId4" Type="http://schemas.openxmlformats.org/officeDocument/2006/relationships/image" Target="../media/image86.jpeg"/></Relationships>
</file>

<file path=ppt/slides/_rels/slide6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88.jpeg"/></Relationships>
</file>

<file path=ppt/slides/_rels/slide6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3.xml"/><Relationship Id="rId1" Type="http://schemas.openxmlformats.org/officeDocument/2006/relationships/slideLayout" Target="../slideLayouts/slideLayout4.xml"/><Relationship Id="rId4" Type="http://schemas.openxmlformats.org/officeDocument/2006/relationships/image" Target="../media/image90.jpeg"/></Relationships>
</file>

<file path=ppt/slides/_rels/slide6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96.jpeg"/></Relationships>
</file>

<file path=ppt/slides/_rels/slide7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hyperlink" Target="http://www.vetree.eu/" TargetMode="External"/><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7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366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Rectangle 2"/>
          <p:cNvSpPr>
            <a:spLocks noGrp="1" noChangeArrowheads="1"/>
          </p:cNvSpPr>
          <p:nvPr>
            <p:ph type="ctrTitle"/>
          </p:nvPr>
        </p:nvSpPr>
        <p:spPr>
          <a:xfrm>
            <a:off x="971550" y="1555750"/>
            <a:ext cx="7416800" cy="2233613"/>
          </a:xfrm>
        </p:spPr>
        <p:txBody>
          <a:bodyPr/>
          <a:lstStyle/>
          <a:p>
            <a:pPr eaLnBrk="1" hangingPunct="1"/>
            <a:r>
              <a:rPr lang="en-GB" sz="4800" dirty="0" err="1" smtClean="0">
                <a:solidFill>
                  <a:schemeClr val="bg1"/>
                </a:solidFill>
                <a:latin typeface="Calibri" charset="0"/>
              </a:rPr>
              <a:t>Puesta</a:t>
            </a:r>
            <a:r>
              <a:rPr lang="en-GB" sz="4800" dirty="0" smtClean="0">
                <a:solidFill>
                  <a:schemeClr val="bg1"/>
                </a:solidFill>
                <a:latin typeface="Calibri" charset="0"/>
              </a:rPr>
              <a:t> en </a:t>
            </a:r>
            <a:r>
              <a:rPr lang="en-GB" sz="4800" dirty="0" err="1" smtClean="0">
                <a:solidFill>
                  <a:schemeClr val="bg1"/>
                </a:solidFill>
                <a:latin typeface="Calibri" charset="0"/>
              </a:rPr>
              <a:t>valor</a:t>
            </a:r>
            <a:r>
              <a:rPr lang="en-GB" sz="4800" dirty="0" smtClean="0">
                <a:solidFill>
                  <a:schemeClr val="bg1"/>
                </a:solidFill>
                <a:latin typeface="Calibri" charset="0"/>
              </a:rPr>
              <a:t> </a:t>
            </a:r>
            <a:r>
              <a:rPr lang="en-GB" sz="4800" dirty="0">
                <a:solidFill>
                  <a:schemeClr val="bg1"/>
                </a:solidFill>
                <a:latin typeface="Calibri" charset="0"/>
              </a:rPr>
              <a:t>y </a:t>
            </a:r>
            <a:r>
              <a:rPr lang="en-GB" sz="4800" dirty="0" err="1">
                <a:solidFill>
                  <a:schemeClr val="bg1"/>
                </a:solidFill>
                <a:latin typeface="Calibri" charset="0"/>
              </a:rPr>
              <a:t>gestión</a:t>
            </a:r>
            <a:r>
              <a:rPr lang="en-GB" sz="4800" dirty="0">
                <a:solidFill>
                  <a:schemeClr val="bg1"/>
                </a:solidFill>
                <a:latin typeface="Calibri" charset="0"/>
              </a:rPr>
              <a:t> de </a:t>
            </a:r>
            <a:r>
              <a:rPr lang="en-GB" sz="4800" dirty="0" err="1">
                <a:solidFill>
                  <a:schemeClr val="bg1"/>
                </a:solidFill>
                <a:latin typeface="Calibri" charset="0"/>
              </a:rPr>
              <a:t>árboles</a:t>
            </a:r>
            <a:r>
              <a:rPr lang="en-GB" sz="4800" dirty="0">
                <a:solidFill>
                  <a:schemeClr val="bg1"/>
                </a:solidFill>
                <a:latin typeface="Calibri" charset="0"/>
              </a:rPr>
              <a:t> </a:t>
            </a:r>
            <a:r>
              <a:rPr lang="en-GB" sz="4800" dirty="0" err="1">
                <a:solidFill>
                  <a:schemeClr val="bg1"/>
                </a:solidFill>
                <a:latin typeface="Calibri" charset="0"/>
              </a:rPr>
              <a:t>veteranos</a:t>
            </a:r>
            <a:endParaRPr lang="en-GB" sz="4800" dirty="0">
              <a:solidFill>
                <a:schemeClr val="bg1"/>
              </a:solidFill>
              <a:latin typeface="Calibri" charset="0"/>
            </a:endParaRPr>
          </a:p>
        </p:txBody>
      </p:sp>
      <p:sp>
        <p:nvSpPr>
          <p:cNvPr id="18435" name="Text Box 5"/>
          <p:cNvSpPr txBox="1">
            <a:spLocks noChangeArrowheads="1"/>
          </p:cNvSpPr>
          <p:nvPr/>
        </p:nvSpPr>
        <p:spPr bwMode="auto">
          <a:xfrm>
            <a:off x="1908175" y="3789363"/>
            <a:ext cx="51117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50000"/>
              </a:spcBef>
            </a:pPr>
            <a:endParaRPr lang="en-GB" sz="2800"/>
          </a:p>
          <a:p>
            <a:pPr algn="ctr" eaLnBrk="1" hangingPunct="1">
              <a:spcBef>
                <a:spcPct val="50000"/>
              </a:spcBef>
            </a:pPr>
            <a:r>
              <a:rPr lang="en-GB" sz="2800">
                <a:solidFill>
                  <a:schemeClr val="bg1"/>
                </a:solidFill>
              </a:rPr>
              <a:t>Jornada de formación impartida por el Proyecto VETree</a:t>
            </a:r>
          </a:p>
          <a:p>
            <a:pPr algn="ctr" eaLnBrk="1" hangingPunct="1">
              <a:spcBef>
                <a:spcPct val="50000"/>
              </a:spcBef>
            </a:pPr>
            <a:r>
              <a:rPr lang="en-GB" sz="2800"/>
              <a:t> </a:t>
            </a:r>
          </a:p>
        </p:txBody>
      </p:sp>
      <p:sp>
        <p:nvSpPr>
          <p:cNvPr id="18436" name="TextBox 2"/>
          <p:cNvSpPr txBox="1">
            <a:spLocks noChangeArrowheads="1"/>
          </p:cNvSpPr>
          <p:nvPr/>
        </p:nvSpPr>
        <p:spPr bwMode="auto">
          <a:xfrm>
            <a:off x="107950" y="6453188"/>
            <a:ext cx="2951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Biskops Arnö, Suecia</a:t>
            </a:r>
            <a:endParaRPr lang="en-GB" sz="1800">
              <a:solidFill>
                <a:schemeClr val="bg1"/>
              </a:solidFill>
            </a:endParaRPr>
          </a:p>
        </p:txBody>
      </p:sp>
      <p:sp>
        <p:nvSpPr>
          <p:cNvPr id="18437" name="TextBox 3"/>
          <p:cNvSpPr txBox="1">
            <a:spLocks noChangeArrowheads="1"/>
          </p:cNvSpPr>
          <p:nvPr/>
        </p:nvSpPr>
        <p:spPr bwMode="auto">
          <a:xfrm>
            <a:off x="6624638" y="6453188"/>
            <a:ext cx="2627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a:t>
            </a:r>
            <a:endParaRPr lang="en-GB" sz="1800">
              <a:solidFill>
                <a:schemeClr val="bg1"/>
              </a:solidFill>
            </a:endParaRPr>
          </a:p>
        </p:txBody>
      </p:sp>
      <p:pic>
        <p:nvPicPr>
          <p:cNvPr id="7" name="Picture 7" descr="D:\Gebruikersgegevens\joyeto\Documents\PROJECTEN\VETree\logo - huisstijl\logo-voor-scherm\logo-landscape-powerpoin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38" y="-1588"/>
            <a:ext cx="2460625"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D:\Gebruikersgegevens\joyeto\Documents\PROJECTEN\VETree\logo - huisstijl\EU logo\EU_flag_English_powerpoin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pPr eaLnBrk="1" hangingPunct="1"/>
            <a:r>
              <a:rPr lang="en-US">
                <a:latin typeface="Calibri" charset="0"/>
              </a:rPr>
              <a:t>Proyecto VETree</a:t>
            </a:r>
          </a:p>
        </p:txBody>
      </p:sp>
      <p:pic>
        <p:nvPicPr>
          <p:cNvPr id="20482"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33388" y="1125538"/>
            <a:ext cx="8350250" cy="5543550"/>
          </a:xfrm>
        </p:spPr>
      </p:pic>
      <p:sp>
        <p:nvSpPr>
          <p:cNvPr id="20483" name="TextBox 2"/>
          <p:cNvSpPr txBox="1">
            <a:spLocks noChangeArrowheads="1"/>
          </p:cNvSpPr>
          <p:nvPr/>
        </p:nvSpPr>
        <p:spPr bwMode="auto">
          <a:xfrm>
            <a:off x="684213" y="629920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t>Bertiz, Navarra</a:t>
            </a:r>
            <a:endParaRPr lang="en-GB" sz="1800"/>
          </a:p>
        </p:txBody>
      </p:sp>
      <p:sp>
        <p:nvSpPr>
          <p:cNvPr id="20484" name="TextBox 4"/>
          <p:cNvSpPr txBox="1">
            <a:spLocks noChangeArrowheads="1"/>
          </p:cNvSpPr>
          <p:nvPr/>
        </p:nvSpPr>
        <p:spPr bwMode="auto">
          <a:xfrm>
            <a:off x="6156325" y="6299200"/>
            <a:ext cx="2627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rgbClr val="000000"/>
                </a:solidFill>
              </a:rPr>
              <a:t>Foto: Ola Bengtsson</a:t>
            </a:r>
            <a:endParaRPr lang="en-GB" sz="1800">
              <a:solidFill>
                <a:srgbClr val="0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pPr eaLnBrk="1" hangingPunct="1"/>
            <a:r>
              <a:rPr lang="sv-SE">
                <a:latin typeface="Calibri" charset="0"/>
              </a:rPr>
              <a:t>Introducción</a:t>
            </a:r>
            <a:endParaRPr lang="en-GB">
              <a:latin typeface="Calibri" charset="0"/>
            </a:endParaRPr>
          </a:p>
        </p:txBody>
      </p:sp>
      <p:sp>
        <p:nvSpPr>
          <p:cNvPr id="22530" name="Content Placeholder 3"/>
          <p:cNvSpPr>
            <a:spLocks noGrp="1"/>
          </p:cNvSpPr>
          <p:nvPr>
            <p:ph sz="half" idx="1"/>
          </p:nvPr>
        </p:nvSpPr>
        <p:spPr>
          <a:xfrm>
            <a:off x="457200" y="1782763"/>
            <a:ext cx="4038600" cy="4525962"/>
          </a:xfrm>
        </p:spPr>
        <p:txBody>
          <a:bodyPr/>
          <a:lstStyle/>
          <a:p>
            <a:pPr eaLnBrk="1" hangingPunct="1"/>
            <a:r>
              <a:rPr lang="sv-SE">
                <a:latin typeface="Calibri" charset="0"/>
              </a:rPr>
              <a:t>Plan del día</a:t>
            </a:r>
          </a:p>
          <a:p>
            <a:pPr eaLnBrk="1" hangingPunct="1"/>
            <a:r>
              <a:rPr lang="sv-SE">
                <a:latin typeface="Calibri" charset="0"/>
              </a:rPr>
              <a:t>Información general</a:t>
            </a:r>
          </a:p>
          <a:p>
            <a:pPr eaLnBrk="1" hangingPunct="1"/>
            <a:r>
              <a:rPr lang="sv-SE">
                <a:latin typeface="Calibri" charset="0"/>
              </a:rPr>
              <a:t>Seguridad y salud</a:t>
            </a:r>
          </a:p>
          <a:p>
            <a:pPr eaLnBrk="1" hangingPunct="1"/>
            <a:r>
              <a:rPr lang="sv-SE">
                <a:latin typeface="Calibri" charset="0"/>
              </a:rPr>
              <a:t>¿Preguntas?</a:t>
            </a:r>
          </a:p>
          <a:p>
            <a:pPr eaLnBrk="1" hangingPunct="1"/>
            <a:endParaRPr lang="en-GB">
              <a:latin typeface="Calibri" charset="0"/>
            </a:endParaRPr>
          </a:p>
        </p:txBody>
      </p:sp>
      <p:sp>
        <p:nvSpPr>
          <p:cNvPr id="22531" name="Content Placeholder 4"/>
          <p:cNvSpPr>
            <a:spLocks noGrp="1"/>
          </p:cNvSpPr>
          <p:nvPr>
            <p:ph sz="half" idx="2"/>
          </p:nvPr>
        </p:nvSpPr>
        <p:spPr>
          <a:xfrm>
            <a:off x="4648200" y="1341438"/>
            <a:ext cx="4038600" cy="5256212"/>
          </a:xfrm>
        </p:spPr>
        <p:txBody>
          <a:bodyPr/>
          <a:lstStyle/>
          <a:p>
            <a:pPr marL="0" indent="0">
              <a:buFont typeface="Arial" charset="0"/>
              <a:buNone/>
            </a:pPr>
            <a:r>
              <a:rPr lang="en-GB" dirty="0" err="1" smtClean="0">
                <a:latin typeface="Calibri" charset="0"/>
              </a:rPr>
              <a:t>Introducción</a:t>
            </a:r>
            <a:r>
              <a:rPr lang="en-GB" dirty="0" smtClean="0">
                <a:latin typeface="Calibri" charset="0"/>
              </a:rPr>
              <a:t> </a:t>
            </a:r>
            <a:r>
              <a:rPr lang="en-GB" dirty="0">
                <a:latin typeface="Calibri" charset="0"/>
              </a:rPr>
              <a:t>y </a:t>
            </a:r>
            <a:r>
              <a:rPr lang="en-GB" dirty="0" err="1" smtClean="0">
                <a:latin typeface="Calibri" charset="0"/>
              </a:rPr>
              <a:t>definiciones</a:t>
            </a:r>
            <a:r>
              <a:rPr lang="en-GB" dirty="0" smtClean="0">
                <a:latin typeface="Calibri" charset="0"/>
              </a:rPr>
              <a:t> </a:t>
            </a:r>
            <a:r>
              <a:rPr lang="en-GB" dirty="0">
                <a:latin typeface="Calibri" charset="0"/>
              </a:rPr>
              <a:t>de </a:t>
            </a:r>
            <a:r>
              <a:rPr lang="en-GB" dirty="0" err="1" smtClean="0">
                <a:latin typeface="Calibri" charset="0"/>
              </a:rPr>
              <a:t>árboles</a:t>
            </a:r>
            <a:r>
              <a:rPr lang="en-GB" dirty="0" smtClean="0">
                <a:latin typeface="Calibri" charset="0"/>
              </a:rPr>
              <a:t> </a:t>
            </a:r>
            <a:r>
              <a:rPr lang="en-GB" dirty="0" err="1" smtClean="0">
                <a:latin typeface="Calibri" charset="0"/>
              </a:rPr>
              <a:t>veteranos</a:t>
            </a:r>
            <a:endParaRPr lang="en-GB" dirty="0">
              <a:latin typeface="Calibri" charset="0"/>
            </a:endParaRPr>
          </a:p>
          <a:p>
            <a:pPr marL="0" indent="0">
              <a:buFont typeface="Arial" charset="0"/>
              <a:buNone/>
            </a:pPr>
            <a:r>
              <a:rPr lang="en-GB" dirty="0">
                <a:latin typeface="Calibri" charset="0"/>
              </a:rPr>
              <a:t>	</a:t>
            </a:r>
            <a:r>
              <a:rPr lang="en-GB" b="1" dirty="0" err="1">
                <a:latin typeface="Calibri" charset="0"/>
              </a:rPr>
              <a:t>Pausa</a:t>
            </a:r>
            <a:r>
              <a:rPr lang="en-GB" b="1" dirty="0">
                <a:latin typeface="Calibri" charset="0"/>
              </a:rPr>
              <a:t>-café</a:t>
            </a:r>
          </a:p>
          <a:p>
            <a:pPr marL="0" indent="0">
              <a:buFont typeface="Arial" charset="0"/>
              <a:buNone/>
            </a:pPr>
            <a:r>
              <a:rPr lang="en-GB" dirty="0" err="1" smtClean="0">
                <a:latin typeface="Calibri" charset="0"/>
              </a:rPr>
              <a:t>Salida</a:t>
            </a:r>
            <a:r>
              <a:rPr lang="en-GB" dirty="0" smtClean="0">
                <a:latin typeface="Calibri" charset="0"/>
              </a:rPr>
              <a:t> </a:t>
            </a:r>
            <a:r>
              <a:rPr lang="en-GB" dirty="0">
                <a:latin typeface="Calibri" charset="0"/>
              </a:rPr>
              <a:t>a campo</a:t>
            </a:r>
          </a:p>
          <a:p>
            <a:pPr marL="0" indent="0">
              <a:buFont typeface="Arial" charset="0"/>
              <a:buNone/>
            </a:pPr>
            <a:r>
              <a:rPr lang="sv-SE" dirty="0">
                <a:latin typeface="Calibri" charset="0"/>
              </a:rPr>
              <a:t>	</a:t>
            </a:r>
            <a:r>
              <a:rPr lang="es-ES_tradnl" b="1" dirty="0">
                <a:latin typeface="Calibri" charset="0"/>
              </a:rPr>
              <a:t>Comida</a:t>
            </a:r>
            <a:endParaRPr lang="en-GB" b="1" dirty="0">
              <a:latin typeface="Calibri" charset="0"/>
            </a:endParaRPr>
          </a:p>
          <a:p>
            <a:pPr marL="0" indent="0">
              <a:buFont typeface="Arial" charset="0"/>
              <a:buNone/>
            </a:pPr>
            <a:r>
              <a:rPr lang="en-GB" dirty="0" smtClean="0">
                <a:latin typeface="Calibri" charset="0"/>
              </a:rPr>
              <a:t>La </a:t>
            </a:r>
            <a:r>
              <a:rPr lang="en-GB" dirty="0" err="1">
                <a:latin typeface="Calibri" charset="0"/>
              </a:rPr>
              <a:t>gestión</a:t>
            </a:r>
            <a:r>
              <a:rPr lang="en-GB" dirty="0">
                <a:latin typeface="Calibri" charset="0"/>
              </a:rPr>
              <a:t> de </a:t>
            </a:r>
            <a:r>
              <a:rPr lang="en-GB" dirty="0" err="1">
                <a:latin typeface="Calibri" charset="0"/>
              </a:rPr>
              <a:t>árboles</a:t>
            </a:r>
            <a:r>
              <a:rPr lang="en-GB" dirty="0">
                <a:latin typeface="Calibri" charset="0"/>
              </a:rPr>
              <a:t> </a:t>
            </a:r>
            <a:r>
              <a:rPr lang="en-GB" dirty="0" err="1">
                <a:latin typeface="Calibri" charset="0"/>
              </a:rPr>
              <a:t>veteranos</a:t>
            </a:r>
            <a:endParaRPr lang="en-GB" dirty="0">
              <a:latin typeface="Calibri"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r>
              <a:rPr lang="sv-SE" dirty="0" err="1" smtClean="0">
                <a:latin typeface="Calibri" charset="0"/>
              </a:rPr>
              <a:t>Presentaciones</a:t>
            </a:r>
            <a:endParaRPr lang="en-GB" dirty="0">
              <a:latin typeface="Calibri" charset="0"/>
            </a:endParaRPr>
          </a:p>
        </p:txBody>
      </p:sp>
      <p:sp>
        <p:nvSpPr>
          <p:cNvPr id="6147" name="Content Placeholder 2"/>
          <p:cNvSpPr>
            <a:spLocks noGrp="1"/>
          </p:cNvSpPr>
          <p:nvPr>
            <p:ph sz="half" idx="1"/>
          </p:nvPr>
        </p:nvSpPr>
        <p:spPr/>
        <p:txBody>
          <a:bodyPr/>
          <a:lstStyle/>
          <a:p>
            <a:pPr eaLnBrk="1" hangingPunct="1">
              <a:defRPr/>
            </a:pPr>
            <a:r>
              <a:rPr lang="sv-SE" dirty="0" smtClean="0">
                <a:latin typeface="Calibri" charset="0"/>
                <a:cs typeface="+mn-cs"/>
              </a:rPr>
              <a:t>¿</a:t>
            </a:r>
            <a:r>
              <a:rPr lang="es-ES_tradnl" dirty="0" smtClean="0">
                <a:latin typeface="Calibri" charset="0"/>
                <a:cs typeface="+mn-cs"/>
              </a:rPr>
              <a:t>Quién soy yo?</a:t>
            </a:r>
          </a:p>
          <a:p>
            <a:pPr eaLnBrk="1" hangingPunct="1">
              <a:defRPr/>
            </a:pPr>
            <a:r>
              <a:rPr lang="es-ES_tradnl" dirty="0" smtClean="0">
                <a:latin typeface="Calibri" charset="0"/>
                <a:cs typeface="+mn-cs"/>
              </a:rPr>
              <a:t>¿Quienes sois vosotros?</a:t>
            </a:r>
          </a:p>
          <a:p>
            <a:pPr eaLnBrk="1" hangingPunct="1">
              <a:defRPr/>
            </a:pPr>
            <a:r>
              <a:rPr lang="es-ES_tradnl" dirty="0" smtClean="0">
                <a:latin typeface="Calibri" charset="0"/>
                <a:cs typeface="+mn-cs"/>
              </a:rPr>
              <a:t>¿Expectativas?</a:t>
            </a:r>
          </a:p>
          <a:p>
            <a:pPr marL="0" indent="0">
              <a:buFont typeface="Arial" charset="0"/>
              <a:buNone/>
              <a:defRPr/>
            </a:pPr>
            <a:endParaRPr lang="en-GB" dirty="0">
              <a:latin typeface="Calibri" charset="0"/>
              <a:cs typeface="+mn-cs"/>
            </a:endParaRPr>
          </a:p>
        </p:txBody>
      </p:sp>
      <p:pic>
        <p:nvPicPr>
          <p:cNvPr id="23555"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00563" y="1377950"/>
            <a:ext cx="4032250" cy="5372100"/>
          </a:xfrm>
          <a:noFill/>
        </p:spPr>
      </p:pic>
      <p:sp>
        <p:nvSpPr>
          <p:cNvPr id="6149" name="TextBox 3"/>
          <p:cNvSpPr txBox="1">
            <a:spLocks noChangeArrowheads="1"/>
          </p:cNvSpPr>
          <p:nvPr/>
        </p:nvSpPr>
        <p:spPr bwMode="auto">
          <a:xfrm>
            <a:off x="4572000" y="6516688"/>
            <a:ext cx="3922713" cy="368300"/>
          </a:xfrm>
          <a:prstGeom prst="rect">
            <a:avLst/>
          </a:prstGeom>
          <a:solidFill>
            <a:schemeClr val="tx1">
              <a:lumMod val="65000"/>
              <a:lumOff val="3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chemeClr val="bg1"/>
                </a:solidFill>
                <a:latin typeface="Arial" charset="0"/>
                <a:ea typeface="+mn-ea"/>
                <a:cs typeface="+mn-cs"/>
              </a:rPr>
              <a:t>Foto: Helen Read, </a:t>
            </a:r>
            <a:r>
              <a:rPr lang="sv-SE" altLang="en-US" sz="1800" dirty="0" err="1" smtClean="0">
                <a:solidFill>
                  <a:schemeClr val="bg1"/>
                </a:solidFill>
                <a:latin typeface="Arial" charset="0"/>
                <a:ea typeface="+mn-ea"/>
                <a:cs typeface="+mn-cs"/>
              </a:rPr>
              <a:t>Rumanía</a:t>
            </a:r>
            <a:endParaRPr lang="en-GB" altLang="en-US" sz="1800" dirty="0" smtClean="0">
              <a:solidFill>
                <a:schemeClr val="bg1"/>
              </a:solidFill>
              <a:latin typeface="Arial" charset="0"/>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pPr eaLnBrk="1" hangingPunct="1"/>
            <a:r>
              <a:rPr lang="sv-SE">
                <a:latin typeface="Calibri" charset="0"/>
              </a:rPr>
              <a:t>Objetivos</a:t>
            </a:r>
            <a:endParaRPr lang="en-GB">
              <a:latin typeface="Calibri" charset="0"/>
            </a:endParaRPr>
          </a:p>
        </p:txBody>
      </p:sp>
      <p:sp>
        <p:nvSpPr>
          <p:cNvPr id="5" name="Content Placeholder 4"/>
          <p:cNvSpPr>
            <a:spLocks noGrp="1"/>
          </p:cNvSpPr>
          <p:nvPr>
            <p:ph idx="1"/>
          </p:nvPr>
        </p:nvSpPr>
        <p:spPr>
          <a:xfrm>
            <a:off x="468313" y="1773238"/>
            <a:ext cx="8229600" cy="4525962"/>
          </a:xfrm>
        </p:spPr>
        <p:txBody>
          <a:bodyPr rtlCol="0">
            <a:normAutofit fontScale="92500" lnSpcReduction="10000"/>
          </a:bodyPr>
          <a:lstStyle/>
          <a:p>
            <a:pPr eaLnBrk="1" fontAlgn="auto" hangingPunct="1">
              <a:spcAft>
                <a:spcPts val="0"/>
              </a:spcAft>
              <a:buFont typeface="Arial" pitchFamily="34" charset="0"/>
              <a:buChar char="•"/>
              <a:defRPr/>
            </a:pPr>
            <a:r>
              <a:rPr lang="es-ES" dirty="0" smtClean="0">
                <a:ea typeface="+mn-ea"/>
                <a:cs typeface="+mn-cs"/>
              </a:rPr>
              <a:t>Describir y reconocer un árbol relevante por su valor biológico y patrimonial </a:t>
            </a:r>
          </a:p>
          <a:p>
            <a:pPr eaLnBrk="1" fontAlgn="auto" hangingPunct="1">
              <a:spcAft>
                <a:spcPts val="0"/>
              </a:spcAft>
              <a:buFont typeface="Arial" pitchFamily="34" charset="0"/>
              <a:buChar char="•"/>
              <a:defRPr/>
            </a:pPr>
            <a:r>
              <a:rPr lang="es-ES" dirty="0" smtClean="0">
                <a:ea typeface="+mn-ea"/>
                <a:cs typeface="+mn-cs"/>
              </a:rPr>
              <a:t>Explicar por qué los árboles pueden vivir tanto</a:t>
            </a:r>
          </a:p>
          <a:p>
            <a:pPr eaLnBrk="1" fontAlgn="auto" hangingPunct="1">
              <a:spcAft>
                <a:spcPts val="0"/>
              </a:spcAft>
              <a:buFont typeface="Arial" pitchFamily="34" charset="0"/>
              <a:buChar char="•"/>
              <a:defRPr/>
            </a:pPr>
            <a:r>
              <a:rPr lang="es-ES" dirty="0" smtClean="0">
                <a:ea typeface="+mn-ea"/>
                <a:cs typeface="+mn-cs"/>
              </a:rPr>
              <a:t>Describir cómo y dónde crecen las raíces y por qué son tan importantes </a:t>
            </a:r>
          </a:p>
          <a:p>
            <a:pPr eaLnBrk="1" fontAlgn="auto" hangingPunct="1">
              <a:spcAft>
                <a:spcPts val="0"/>
              </a:spcAft>
              <a:buFont typeface="Arial" pitchFamily="34" charset="0"/>
              <a:buChar char="•"/>
              <a:defRPr/>
            </a:pPr>
            <a:r>
              <a:rPr lang="es-ES" dirty="0" smtClean="0">
                <a:ea typeface="+mn-ea"/>
                <a:cs typeface="+mn-cs"/>
              </a:rPr>
              <a:t>Realizar, en campo, un inventario sencillo de un árbol veterano</a:t>
            </a:r>
          </a:p>
          <a:p>
            <a:pPr eaLnBrk="1" fontAlgn="auto" hangingPunct="1">
              <a:spcAft>
                <a:spcPts val="0"/>
              </a:spcAft>
              <a:buFont typeface="Arial" pitchFamily="34" charset="0"/>
              <a:buChar char="•"/>
              <a:defRPr/>
            </a:pPr>
            <a:r>
              <a:rPr lang="es-ES" dirty="0" smtClean="0">
                <a:ea typeface="+mn-ea"/>
                <a:cs typeface="+mn-cs"/>
              </a:rPr>
              <a:t>Evaluar cuándo es adecuado gestionar los árboles veteranos o su entorno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r>
              <a:rPr lang="en-GB" sz="3200" dirty="0">
                <a:latin typeface="Calibri" charset="0"/>
              </a:rPr>
              <a:t>Los </a:t>
            </a:r>
            <a:r>
              <a:rPr lang="en-GB" sz="3200" dirty="0" err="1">
                <a:latin typeface="Calibri" charset="0"/>
              </a:rPr>
              <a:t>árboles</a:t>
            </a:r>
            <a:r>
              <a:rPr lang="en-GB" sz="3200" dirty="0">
                <a:latin typeface="Calibri" charset="0"/>
              </a:rPr>
              <a:t> </a:t>
            </a:r>
            <a:r>
              <a:rPr lang="en-GB" sz="3200" dirty="0" err="1">
                <a:latin typeface="Calibri" charset="0"/>
              </a:rPr>
              <a:t>viejos</a:t>
            </a:r>
            <a:r>
              <a:rPr lang="en-GB" sz="3200" dirty="0">
                <a:latin typeface="Calibri" charset="0"/>
              </a:rPr>
              <a:t> </a:t>
            </a:r>
            <a:r>
              <a:rPr lang="en-GB" sz="3200" dirty="0" err="1">
                <a:latin typeface="Calibri" charset="0"/>
              </a:rPr>
              <a:t>nos</a:t>
            </a:r>
            <a:r>
              <a:rPr lang="en-GB" sz="3200" dirty="0">
                <a:latin typeface="Calibri" charset="0"/>
              </a:rPr>
              <a:t> </a:t>
            </a:r>
            <a:r>
              <a:rPr lang="en-GB" sz="3200" dirty="0" err="1">
                <a:latin typeface="Calibri" charset="0"/>
              </a:rPr>
              <a:t>unen</a:t>
            </a:r>
            <a:r>
              <a:rPr lang="en-GB" sz="3200" dirty="0">
                <a:latin typeface="Calibri" charset="0"/>
              </a:rPr>
              <a:t> </a:t>
            </a:r>
            <a:r>
              <a:rPr lang="en-GB" sz="3200" dirty="0" smtClean="0">
                <a:latin typeface="Calibri" charset="0"/>
              </a:rPr>
              <a:t/>
            </a:r>
            <a:br>
              <a:rPr lang="en-GB" sz="3200" dirty="0" smtClean="0">
                <a:latin typeface="Calibri" charset="0"/>
              </a:rPr>
            </a:br>
            <a:r>
              <a:rPr lang="en-GB" sz="3200" dirty="0" smtClean="0">
                <a:latin typeface="Calibri" charset="0"/>
              </a:rPr>
              <a:t>entre </a:t>
            </a:r>
            <a:r>
              <a:rPr lang="en-GB" sz="3200" dirty="0" err="1">
                <a:latin typeface="Calibri" charset="0"/>
              </a:rPr>
              <a:t>nosotros</a:t>
            </a:r>
            <a:r>
              <a:rPr lang="en-GB" sz="3200" dirty="0">
                <a:latin typeface="Calibri" charset="0"/>
              </a:rPr>
              <a:t> y a </a:t>
            </a:r>
            <a:r>
              <a:rPr lang="en-GB" sz="3200" dirty="0" err="1">
                <a:latin typeface="Calibri" charset="0"/>
              </a:rPr>
              <a:t>nuestro</a:t>
            </a:r>
            <a:r>
              <a:rPr lang="en-GB" sz="3200" dirty="0">
                <a:latin typeface="Calibri" charset="0"/>
              </a:rPr>
              <a:t> </a:t>
            </a:r>
            <a:r>
              <a:rPr lang="en-GB" sz="3200" dirty="0" err="1">
                <a:latin typeface="Calibri" charset="0"/>
              </a:rPr>
              <a:t>pasado</a:t>
            </a:r>
            <a:endParaRPr lang="en-GB" sz="3600" dirty="0">
              <a:latin typeface="Calibri" charset="0"/>
            </a:endParaRPr>
          </a:p>
        </p:txBody>
      </p:sp>
      <p:pic>
        <p:nvPicPr>
          <p:cNvPr id="27650" name="Picture 9" descr="Ted &amp; oa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850" y="1412875"/>
            <a:ext cx="8297863"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1"/>
          <p:cNvSpPr txBox="1">
            <a:spLocks noChangeArrowheads="1"/>
          </p:cNvSpPr>
          <p:nvPr/>
        </p:nvSpPr>
        <p:spPr bwMode="auto">
          <a:xfrm>
            <a:off x="450850" y="6381750"/>
            <a:ext cx="3544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Windsor Great Park, Inglaterra</a:t>
            </a:r>
            <a:endParaRPr lang="en-GB" sz="1800">
              <a:solidFill>
                <a:schemeClr val="bg1"/>
              </a:solidFill>
            </a:endParaRPr>
          </a:p>
        </p:txBody>
      </p:sp>
      <p:sp>
        <p:nvSpPr>
          <p:cNvPr id="27652" name="TextBox 4"/>
          <p:cNvSpPr txBox="1">
            <a:spLocks noChangeArrowheads="1"/>
          </p:cNvSpPr>
          <p:nvPr/>
        </p:nvSpPr>
        <p:spPr bwMode="auto">
          <a:xfrm>
            <a:off x="6121400" y="6381750"/>
            <a:ext cx="262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a:t>
            </a:r>
            <a:endParaRPr lang="en-GB" sz="180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468313" y="404813"/>
            <a:ext cx="8229600" cy="1139825"/>
          </a:xfrm>
        </p:spPr>
        <p:txBody>
          <a:bodyPr/>
          <a:lstStyle/>
          <a:p>
            <a:pPr eaLnBrk="1" hangingPunct="1"/>
            <a:r>
              <a:rPr lang="en-GB">
                <a:latin typeface="Calibri" charset="0"/>
              </a:rPr>
              <a:t>Definición de árbol veterano</a:t>
            </a:r>
          </a:p>
        </p:txBody>
      </p:sp>
      <p:sp>
        <p:nvSpPr>
          <p:cNvPr id="29698" name="Rectangle 3"/>
          <p:cNvSpPr>
            <a:spLocks noGrp="1" noChangeArrowheads="1"/>
          </p:cNvSpPr>
          <p:nvPr>
            <p:ph type="body" sz="half" idx="1"/>
          </p:nvPr>
        </p:nvSpPr>
        <p:spPr>
          <a:xfrm>
            <a:off x="457200" y="1773238"/>
            <a:ext cx="4114800" cy="4679950"/>
          </a:xfrm>
        </p:spPr>
        <p:txBody>
          <a:bodyPr/>
          <a:lstStyle/>
          <a:p>
            <a:pPr eaLnBrk="1" hangingPunct="1">
              <a:lnSpc>
                <a:spcPct val="90000"/>
              </a:lnSpc>
            </a:pPr>
            <a:endParaRPr lang="en-GB" sz="2800" dirty="0">
              <a:latin typeface="Calibri" charset="0"/>
            </a:endParaRPr>
          </a:p>
          <a:p>
            <a:pPr eaLnBrk="1" hangingPunct="1">
              <a:lnSpc>
                <a:spcPct val="90000"/>
              </a:lnSpc>
            </a:pPr>
            <a:r>
              <a:rPr lang="en-GB" sz="2800" dirty="0">
                <a:latin typeface="Calibri" charset="0"/>
              </a:rPr>
              <a:t>¿</a:t>
            </a:r>
            <a:r>
              <a:rPr lang="en-GB" sz="2800" dirty="0" err="1">
                <a:latin typeface="Calibri" charset="0"/>
              </a:rPr>
              <a:t>Qué</a:t>
            </a:r>
            <a:r>
              <a:rPr lang="en-GB" sz="2800" dirty="0">
                <a:latin typeface="Calibri" charset="0"/>
              </a:rPr>
              <a:t> son los </a:t>
            </a:r>
            <a:r>
              <a:rPr lang="en-GB" sz="2800" dirty="0" err="1">
                <a:latin typeface="Calibri" charset="0"/>
              </a:rPr>
              <a:t>árboles</a:t>
            </a:r>
            <a:r>
              <a:rPr lang="en-GB" sz="2800" dirty="0">
                <a:latin typeface="Calibri" charset="0"/>
              </a:rPr>
              <a:t> </a:t>
            </a:r>
            <a:r>
              <a:rPr lang="en-GB" sz="2800" dirty="0" err="1">
                <a:latin typeface="Calibri" charset="0"/>
              </a:rPr>
              <a:t>veteranos</a:t>
            </a:r>
            <a:r>
              <a:rPr lang="en-GB" sz="2800" dirty="0">
                <a:latin typeface="Calibri" charset="0"/>
              </a:rPr>
              <a:t>?</a:t>
            </a:r>
          </a:p>
          <a:p>
            <a:pPr eaLnBrk="1" hangingPunct="1">
              <a:lnSpc>
                <a:spcPct val="90000"/>
              </a:lnSpc>
            </a:pPr>
            <a:endParaRPr lang="en-GB" sz="2800" dirty="0">
              <a:latin typeface="Calibri" charset="0"/>
            </a:endParaRPr>
          </a:p>
          <a:p>
            <a:pPr eaLnBrk="1" hangingPunct="1">
              <a:lnSpc>
                <a:spcPct val="90000"/>
              </a:lnSpc>
            </a:pPr>
            <a:r>
              <a:rPr lang="en-GB" sz="2800" dirty="0">
                <a:latin typeface="Calibri" charset="0"/>
              </a:rPr>
              <a:t>¿</a:t>
            </a:r>
            <a:r>
              <a:rPr lang="en-GB" sz="2800" dirty="0" err="1">
                <a:latin typeface="Calibri" charset="0"/>
              </a:rPr>
              <a:t>Cómo</a:t>
            </a:r>
            <a:r>
              <a:rPr lang="en-GB" sz="2800" dirty="0">
                <a:latin typeface="Calibri" charset="0"/>
              </a:rPr>
              <a:t> </a:t>
            </a:r>
            <a:r>
              <a:rPr lang="en-GB" sz="2800" dirty="0" err="1" smtClean="0">
                <a:latin typeface="Calibri" charset="0"/>
              </a:rPr>
              <a:t>reconocerlos</a:t>
            </a:r>
            <a:r>
              <a:rPr lang="en-GB" sz="2800" dirty="0">
                <a:latin typeface="Calibri" charset="0"/>
              </a:rPr>
              <a:t>?</a:t>
            </a:r>
          </a:p>
          <a:p>
            <a:pPr eaLnBrk="1" hangingPunct="1">
              <a:lnSpc>
                <a:spcPct val="90000"/>
              </a:lnSpc>
            </a:pPr>
            <a:endParaRPr lang="en-GB" sz="2800" dirty="0">
              <a:latin typeface="Calibri" charset="0"/>
            </a:endParaRPr>
          </a:p>
          <a:p>
            <a:pPr eaLnBrk="1" hangingPunct="1">
              <a:lnSpc>
                <a:spcPct val="90000"/>
              </a:lnSpc>
            </a:pPr>
            <a:r>
              <a:rPr lang="en-GB" sz="2800" dirty="0" err="1">
                <a:latin typeface="Calibri" charset="0"/>
              </a:rPr>
              <a:t>Edad</a:t>
            </a:r>
            <a:r>
              <a:rPr lang="en-GB" sz="2800" dirty="0">
                <a:latin typeface="Calibri" charset="0"/>
              </a:rPr>
              <a:t>, </a:t>
            </a:r>
            <a:r>
              <a:rPr lang="en-GB" sz="2800" dirty="0" err="1">
                <a:latin typeface="Calibri" charset="0"/>
              </a:rPr>
              <a:t>tamaño</a:t>
            </a:r>
            <a:r>
              <a:rPr lang="en-GB" sz="2800" dirty="0">
                <a:latin typeface="Calibri" charset="0"/>
              </a:rPr>
              <a:t>, </a:t>
            </a:r>
            <a:r>
              <a:rPr lang="en-GB" sz="2800" dirty="0" err="1">
                <a:latin typeface="Calibri" charset="0"/>
              </a:rPr>
              <a:t>especies</a:t>
            </a:r>
            <a:r>
              <a:rPr lang="en-GB" sz="2800" dirty="0">
                <a:latin typeface="Calibri" charset="0"/>
              </a:rPr>
              <a:t> y </a:t>
            </a:r>
            <a:r>
              <a:rPr lang="en-GB" sz="2800" dirty="0" err="1" smtClean="0">
                <a:latin typeface="Calibri" charset="0"/>
              </a:rPr>
              <a:t>estado</a:t>
            </a:r>
            <a:endParaRPr lang="en-GB" sz="2800" dirty="0">
              <a:latin typeface="Calibri" charset="0"/>
            </a:endParaRPr>
          </a:p>
          <a:p>
            <a:pPr eaLnBrk="1" hangingPunct="1">
              <a:lnSpc>
                <a:spcPct val="90000"/>
              </a:lnSpc>
            </a:pPr>
            <a:endParaRPr lang="en-GB" sz="2800" dirty="0">
              <a:latin typeface="Calibri" charset="0"/>
            </a:endParaRPr>
          </a:p>
        </p:txBody>
      </p:sp>
      <p:pic>
        <p:nvPicPr>
          <p:cNvPr id="29699" name="Picture 4"/>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787900" y="1462088"/>
            <a:ext cx="3887788" cy="5207000"/>
          </a:xfrm>
          <a:noFill/>
        </p:spPr>
      </p:pic>
      <p:sp>
        <p:nvSpPr>
          <p:cNvPr id="29700" name="TextBox 4"/>
          <p:cNvSpPr txBox="1">
            <a:spLocks noChangeArrowheads="1"/>
          </p:cNvSpPr>
          <p:nvPr/>
        </p:nvSpPr>
        <p:spPr bwMode="auto">
          <a:xfrm>
            <a:off x="6011863" y="6292850"/>
            <a:ext cx="26273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a:t>
            </a:r>
            <a:endParaRPr lang="en-GB" sz="1800">
              <a:solidFill>
                <a:schemeClr val="bg1"/>
              </a:solidFill>
            </a:endParaRPr>
          </a:p>
        </p:txBody>
      </p:sp>
      <p:sp>
        <p:nvSpPr>
          <p:cNvPr id="29701" name="TextBox 5"/>
          <p:cNvSpPr txBox="1">
            <a:spLocks noChangeArrowheads="1"/>
          </p:cNvSpPr>
          <p:nvPr/>
        </p:nvSpPr>
        <p:spPr bwMode="auto">
          <a:xfrm>
            <a:off x="6011863" y="1412875"/>
            <a:ext cx="262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Kvilleken, Suecia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413" cy="1143000"/>
          </a:xfrm>
        </p:spPr>
        <p:txBody>
          <a:bodyPr rtlCol="0">
            <a:noAutofit/>
          </a:bodyPr>
          <a:lstStyle/>
          <a:p>
            <a:pPr eaLnBrk="1" fontAlgn="auto" hangingPunct="1">
              <a:spcAft>
                <a:spcPts val="0"/>
              </a:spcAft>
              <a:defRPr/>
            </a:pPr>
            <a:r>
              <a:rPr lang="sv-SE" sz="3600" dirty="0" err="1" smtClean="0">
                <a:ea typeface="+mj-ea"/>
                <a:cs typeface="+mj-cs"/>
              </a:rPr>
              <a:t>Ejercicio</a:t>
            </a:r>
            <a:r>
              <a:rPr lang="sv-SE" sz="3600" dirty="0" smtClean="0">
                <a:ea typeface="+mj-ea"/>
                <a:cs typeface="+mj-cs"/>
              </a:rPr>
              <a:t> 1: </a:t>
            </a:r>
            <a:r>
              <a:rPr lang="sv-SE" sz="3600" dirty="0" err="1" smtClean="0">
                <a:ea typeface="+mj-ea"/>
                <a:cs typeface="+mj-cs"/>
              </a:rPr>
              <a:t>Haz</a:t>
            </a:r>
            <a:r>
              <a:rPr lang="sv-SE" sz="3600" dirty="0" smtClean="0">
                <a:ea typeface="+mj-ea"/>
                <a:cs typeface="+mj-cs"/>
              </a:rPr>
              <a:t> </a:t>
            </a:r>
            <a:r>
              <a:rPr lang="sv-SE" sz="3600" dirty="0" err="1" smtClean="0">
                <a:ea typeface="+mj-ea"/>
                <a:cs typeface="+mj-cs"/>
              </a:rPr>
              <a:t>una</a:t>
            </a:r>
            <a:r>
              <a:rPr lang="sv-SE" sz="3600" dirty="0" smtClean="0">
                <a:ea typeface="+mj-ea"/>
                <a:cs typeface="+mj-cs"/>
              </a:rPr>
              <a:t> lista de </a:t>
            </a:r>
            <a:r>
              <a:rPr lang="sv-SE" sz="3600" dirty="0" err="1" smtClean="0">
                <a:ea typeface="+mj-ea"/>
                <a:cs typeface="+mj-cs"/>
              </a:rPr>
              <a:t>las</a:t>
            </a:r>
            <a:r>
              <a:rPr lang="sv-SE" sz="3600" dirty="0" smtClean="0">
                <a:ea typeface="+mj-ea"/>
                <a:cs typeface="+mj-cs"/>
              </a:rPr>
              <a:t> </a:t>
            </a:r>
            <a:r>
              <a:rPr lang="sv-SE" sz="3600" dirty="0" err="1" smtClean="0">
                <a:ea typeface="+mj-ea"/>
                <a:cs typeface="+mj-cs"/>
              </a:rPr>
              <a:t>características</a:t>
            </a:r>
            <a:r>
              <a:rPr lang="sv-SE" sz="3600" dirty="0" smtClean="0">
                <a:ea typeface="+mj-ea"/>
                <a:cs typeface="+mj-cs"/>
              </a:rPr>
              <a:t> de los </a:t>
            </a:r>
            <a:r>
              <a:rPr lang="sv-SE" sz="3600" dirty="0" err="1" smtClean="0">
                <a:ea typeface="+mj-ea"/>
                <a:cs typeface="+mj-cs"/>
              </a:rPr>
              <a:t>árboles</a:t>
            </a:r>
            <a:r>
              <a:rPr lang="sv-SE" sz="3600" dirty="0" smtClean="0">
                <a:ea typeface="+mj-ea"/>
                <a:cs typeface="+mj-cs"/>
              </a:rPr>
              <a:t> </a:t>
            </a:r>
            <a:r>
              <a:rPr lang="sv-SE" sz="3600" dirty="0" err="1" smtClean="0">
                <a:ea typeface="+mj-ea"/>
                <a:cs typeface="+mj-cs"/>
              </a:rPr>
              <a:t>veteranos</a:t>
            </a:r>
            <a:endParaRPr lang="en-GB" sz="3600" dirty="0">
              <a:ea typeface="+mj-ea"/>
              <a:cs typeface="+mj-cs"/>
            </a:endParaRPr>
          </a:p>
        </p:txBody>
      </p:sp>
      <p:pic>
        <p:nvPicPr>
          <p:cNvPr id="31746"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55650" y="1423988"/>
            <a:ext cx="7848600" cy="5211762"/>
          </a:xfrm>
        </p:spPr>
      </p:pic>
      <p:sp>
        <p:nvSpPr>
          <p:cNvPr id="31747" name="TextBox 3"/>
          <p:cNvSpPr txBox="1">
            <a:spLocks noChangeArrowheads="1"/>
          </p:cNvSpPr>
          <p:nvPr/>
        </p:nvSpPr>
        <p:spPr bwMode="auto">
          <a:xfrm>
            <a:off x="4716463" y="6292850"/>
            <a:ext cx="39227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Helen Read, Urkiola, España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5"/>
          <p:cNvSpPr>
            <a:spLocks noGrp="1"/>
          </p:cNvSpPr>
          <p:nvPr>
            <p:ph type="title"/>
          </p:nvPr>
        </p:nvSpPr>
        <p:spPr>
          <a:xfrm>
            <a:off x="1619672" y="-387424"/>
            <a:ext cx="6985000" cy="1628775"/>
          </a:xfrm>
        </p:spPr>
        <p:txBody>
          <a:bodyPr/>
          <a:lstStyle/>
          <a:p>
            <a:pPr algn="l" eaLnBrk="1" hangingPunct="1"/>
            <a:r>
              <a:rPr lang="en-GB" sz="4000" dirty="0" err="1">
                <a:latin typeface="Calibri" charset="0"/>
              </a:rPr>
              <a:t>Algunas</a:t>
            </a:r>
            <a:r>
              <a:rPr lang="en-GB" sz="4000" dirty="0">
                <a:latin typeface="Calibri" charset="0"/>
              </a:rPr>
              <a:t> </a:t>
            </a:r>
            <a:r>
              <a:rPr lang="en-GB" sz="4000" dirty="0" err="1">
                <a:latin typeface="Calibri" charset="0"/>
              </a:rPr>
              <a:t>fotos</a:t>
            </a:r>
            <a:r>
              <a:rPr lang="en-GB" sz="4000" dirty="0">
                <a:latin typeface="Calibri" charset="0"/>
              </a:rPr>
              <a:t> para </a:t>
            </a:r>
            <a:r>
              <a:rPr lang="en-GB" sz="4000" dirty="0" err="1">
                <a:latin typeface="Calibri" charset="0"/>
              </a:rPr>
              <a:t>ayudarte</a:t>
            </a:r>
            <a:endParaRPr lang="en-GB" sz="4000" dirty="0">
              <a:latin typeface="Calibri" charset="0"/>
            </a:endParaRPr>
          </a:p>
        </p:txBody>
      </p:sp>
      <p:pic>
        <p:nvPicPr>
          <p:cNvPr id="33794" name="Picture 5"/>
          <p:cNvPicPr>
            <a:picLocks noChangeAspect="1" noChangeArrowheads="1"/>
          </p:cNvPicPr>
          <p:nvPr/>
        </p:nvPicPr>
        <p:blipFill>
          <a:blip r:embed="rId3">
            <a:extLst>
              <a:ext uri="{28A0092B-C50C-407E-A947-70E740481C1C}">
                <a14:useLocalDpi xmlns:a14="http://schemas.microsoft.com/office/drawing/2010/main" val="0"/>
              </a:ext>
            </a:extLst>
          </a:blip>
          <a:srcRect l="6499"/>
          <a:stretch>
            <a:fillRect/>
          </a:stretch>
        </p:blipFill>
        <p:spPr bwMode="auto">
          <a:xfrm>
            <a:off x="-18421" y="853529"/>
            <a:ext cx="3770313"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Content Placeholder 3"/>
          <p:cNvPicPr>
            <a:picLocks noChangeAspect="1"/>
          </p:cNvPicPr>
          <p:nvPr/>
        </p:nvPicPr>
        <p:blipFill>
          <a:blip r:embed="rId4">
            <a:extLst>
              <a:ext uri="{28A0092B-C50C-407E-A947-70E740481C1C}">
                <a14:useLocalDpi xmlns:a14="http://schemas.microsoft.com/office/drawing/2010/main" val="0"/>
              </a:ext>
            </a:extLst>
          </a:blip>
          <a:srcRect t="14172"/>
          <a:stretch>
            <a:fillRect/>
          </a:stretch>
        </p:blipFill>
        <p:spPr bwMode="auto">
          <a:xfrm>
            <a:off x="6191250" y="1055688"/>
            <a:ext cx="2916238"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4" descr="C:\Users\Helen\Photographs\Trees\Trees - spain\Photos for Spanish book\Snow damage\62 S de Aralar hill with masts Be snow damage.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a:xfrm>
            <a:off x="3132138" y="2352675"/>
            <a:ext cx="3379787" cy="4505325"/>
          </a:xfrm>
          <a:noFill/>
        </p:spPr>
      </p:pic>
      <p:sp>
        <p:nvSpPr>
          <p:cNvPr id="33797" name="TextBox 6"/>
          <p:cNvSpPr txBox="1">
            <a:spLocks noChangeArrowheads="1"/>
          </p:cNvSpPr>
          <p:nvPr/>
        </p:nvSpPr>
        <p:spPr bwMode="auto">
          <a:xfrm>
            <a:off x="-18421" y="5953174"/>
            <a:ext cx="31223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a:solidFill>
                  <a:schemeClr val="bg1"/>
                </a:solidFill>
              </a:rPr>
              <a:t>Foto: Brian </a:t>
            </a:r>
            <a:r>
              <a:rPr lang="sv-SE" sz="1800" dirty="0" err="1">
                <a:solidFill>
                  <a:schemeClr val="bg1"/>
                </a:solidFill>
              </a:rPr>
              <a:t>Cleckner</a:t>
            </a:r>
            <a:r>
              <a:rPr lang="sv-SE" sz="1800" dirty="0">
                <a:solidFill>
                  <a:schemeClr val="bg1"/>
                </a:solidFill>
              </a:rPr>
              <a:t>, </a:t>
            </a:r>
            <a:r>
              <a:rPr lang="sv-SE" sz="1800" dirty="0" err="1">
                <a:solidFill>
                  <a:schemeClr val="bg1"/>
                </a:solidFill>
              </a:rPr>
              <a:t>Ashtead</a:t>
            </a:r>
            <a:r>
              <a:rPr lang="sv-SE" sz="1800" dirty="0">
                <a:solidFill>
                  <a:schemeClr val="bg1"/>
                </a:solidFill>
              </a:rPr>
              <a:t> Common, </a:t>
            </a:r>
            <a:r>
              <a:rPr lang="sv-SE" sz="1800" dirty="0" smtClean="0">
                <a:solidFill>
                  <a:schemeClr val="bg1"/>
                </a:solidFill>
              </a:rPr>
              <a:t>Reino </a:t>
            </a:r>
            <a:r>
              <a:rPr lang="sv-SE" sz="1800" dirty="0" err="1" smtClean="0">
                <a:solidFill>
                  <a:schemeClr val="bg1"/>
                </a:solidFill>
              </a:rPr>
              <a:t>Unido</a:t>
            </a:r>
            <a:endParaRPr lang="en-GB" sz="1800" dirty="0">
              <a:solidFill>
                <a:schemeClr val="bg1"/>
              </a:solidFill>
            </a:endParaRPr>
          </a:p>
        </p:txBody>
      </p:sp>
      <p:sp>
        <p:nvSpPr>
          <p:cNvPr id="33798" name="TextBox 7"/>
          <p:cNvSpPr txBox="1">
            <a:spLocks noChangeArrowheads="1"/>
          </p:cNvSpPr>
          <p:nvPr/>
        </p:nvSpPr>
        <p:spPr bwMode="auto">
          <a:xfrm>
            <a:off x="3132138" y="6477000"/>
            <a:ext cx="3095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a:solidFill>
                  <a:schemeClr val="bg1"/>
                </a:solidFill>
              </a:rPr>
              <a:t>Foto: Helen Read, </a:t>
            </a:r>
            <a:r>
              <a:rPr lang="sv-SE" sz="1800" dirty="0" smtClean="0">
                <a:solidFill>
                  <a:schemeClr val="bg1"/>
                </a:solidFill>
              </a:rPr>
              <a:t>España</a:t>
            </a:r>
            <a:endParaRPr lang="en-GB" sz="1800" dirty="0">
              <a:solidFill>
                <a:schemeClr val="bg1"/>
              </a:solidFill>
            </a:endParaRPr>
          </a:p>
        </p:txBody>
      </p:sp>
      <p:sp>
        <p:nvSpPr>
          <p:cNvPr id="33799" name="TextBox 8"/>
          <p:cNvSpPr txBox="1">
            <a:spLocks noChangeArrowheads="1"/>
          </p:cNvSpPr>
          <p:nvPr/>
        </p:nvSpPr>
        <p:spPr bwMode="auto">
          <a:xfrm>
            <a:off x="6515100" y="4725144"/>
            <a:ext cx="26289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a:t>Foto: </a:t>
            </a:r>
            <a:r>
              <a:rPr lang="sv-SE" sz="1800" dirty="0" err="1"/>
              <a:t>Vikki</a:t>
            </a:r>
            <a:r>
              <a:rPr lang="sv-SE" sz="1800" dirty="0"/>
              <a:t> Bengtsson, Fontainebleau, </a:t>
            </a:r>
            <a:r>
              <a:rPr lang="sv-SE" sz="1800" dirty="0" err="1" smtClean="0"/>
              <a:t>Francia</a:t>
            </a:r>
            <a:endParaRPr lang="en-GB" sz="1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a:xfrm>
            <a:off x="539750" y="1052513"/>
            <a:ext cx="8229600" cy="863600"/>
          </a:xfrm>
        </p:spPr>
        <p:txBody>
          <a:bodyPr rtlCol="0">
            <a:normAutofit fontScale="90000"/>
          </a:bodyPr>
          <a:lstStyle/>
          <a:p>
            <a:pPr eaLnBrk="1" fontAlgn="auto" hangingPunct="1">
              <a:spcAft>
                <a:spcPts val="0"/>
              </a:spcAft>
              <a:defRPr/>
            </a:pPr>
            <a:r>
              <a:rPr lang="en-GB" sz="4100" dirty="0" smtClean="0">
                <a:ea typeface="+mj-ea"/>
                <a:cs typeface="+mj-cs"/>
              </a:rPr>
              <a:t>¿</a:t>
            </a:r>
            <a:r>
              <a:rPr lang="en-GB" sz="4100" dirty="0" err="1" smtClean="0">
                <a:ea typeface="+mj-ea"/>
                <a:cs typeface="+mj-cs"/>
              </a:rPr>
              <a:t>Por</a:t>
            </a:r>
            <a:r>
              <a:rPr lang="en-GB" sz="4100" dirty="0" smtClean="0">
                <a:ea typeface="+mj-ea"/>
                <a:cs typeface="+mj-cs"/>
              </a:rPr>
              <a:t> </a:t>
            </a:r>
            <a:r>
              <a:rPr lang="en-GB" sz="4100" dirty="0" err="1" smtClean="0">
                <a:ea typeface="+mj-ea"/>
                <a:cs typeface="+mj-cs"/>
              </a:rPr>
              <a:t>qué</a:t>
            </a:r>
            <a:r>
              <a:rPr lang="en-GB" sz="4100" dirty="0" smtClean="0">
                <a:ea typeface="+mj-ea"/>
                <a:cs typeface="+mj-cs"/>
              </a:rPr>
              <a:t> </a:t>
            </a:r>
            <a:r>
              <a:rPr lang="en-GB" sz="4100" dirty="0" err="1" smtClean="0">
                <a:ea typeface="+mj-ea"/>
                <a:cs typeface="+mj-cs"/>
              </a:rPr>
              <a:t>pueden</a:t>
            </a:r>
            <a:r>
              <a:rPr lang="en-GB" sz="4100" dirty="0" smtClean="0">
                <a:ea typeface="+mj-ea"/>
                <a:cs typeface="+mj-cs"/>
              </a:rPr>
              <a:t> </a:t>
            </a:r>
            <a:r>
              <a:rPr lang="en-GB" sz="4100" dirty="0" err="1" smtClean="0">
                <a:ea typeface="+mj-ea"/>
                <a:cs typeface="+mj-cs"/>
              </a:rPr>
              <a:t>vivir</a:t>
            </a:r>
            <a:r>
              <a:rPr lang="en-GB" sz="4100" dirty="0" smtClean="0">
                <a:ea typeface="+mj-ea"/>
                <a:cs typeface="+mj-cs"/>
              </a:rPr>
              <a:t> </a:t>
            </a:r>
            <a:r>
              <a:rPr lang="en-GB" sz="4100" dirty="0" err="1" smtClean="0">
                <a:ea typeface="+mj-ea"/>
                <a:cs typeface="+mj-cs"/>
              </a:rPr>
              <a:t>tanto</a:t>
            </a:r>
            <a:r>
              <a:rPr lang="en-GB" sz="4100" dirty="0" smtClean="0">
                <a:ea typeface="+mj-ea"/>
                <a:cs typeface="+mj-cs"/>
              </a:rPr>
              <a:t> los </a:t>
            </a:r>
            <a:r>
              <a:rPr lang="en-GB" sz="4100" dirty="0" err="1" smtClean="0">
                <a:ea typeface="+mj-ea"/>
                <a:cs typeface="+mj-cs"/>
              </a:rPr>
              <a:t>árboles</a:t>
            </a:r>
            <a:r>
              <a:rPr lang="en-GB" sz="4100" dirty="0" smtClean="0">
                <a:ea typeface="+mj-ea"/>
                <a:cs typeface="+mj-cs"/>
              </a:rPr>
              <a:t>?</a:t>
            </a:r>
            <a:br>
              <a:rPr lang="en-GB" sz="4100" dirty="0" smtClean="0">
                <a:ea typeface="+mj-ea"/>
                <a:cs typeface="+mj-cs"/>
              </a:rPr>
            </a:br>
            <a:r>
              <a:rPr lang="en-GB" sz="4100" dirty="0" smtClean="0">
                <a:ea typeface="+mj-ea"/>
                <a:cs typeface="+mj-cs"/>
              </a:rPr>
              <a:t/>
            </a:r>
            <a:br>
              <a:rPr lang="en-GB" sz="4100" dirty="0" smtClean="0">
                <a:ea typeface="+mj-ea"/>
                <a:cs typeface="+mj-cs"/>
              </a:rPr>
            </a:br>
            <a:endParaRPr lang="en-GB" sz="4100" dirty="0">
              <a:ea typeface="+mj-ea"/>
              <a:cs typeface="+mj-cs"/>
            </a:endParaRPr>
          </a:p>
        </p:txBody>
      </p:sp>
      <p:pic>
        <p:nvPicPr>
          <p:cNvPr id="35842" name="Picture 6"/>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8113" y="1563688"/>
            <a:ext cx="8826500" cy="4554537"/>
          </a:xfrm>
          <a:noFill/>
        </p:spPr>
      </p:pic>
      <p:sp>
        <p:nvSpPr>
          <p:cNvPr id="35843" name="Rectangle 4"/>
          <p:cNvSpPr>
            <a:spLocks noChangeArrowheads="1"/>
          </p:cNvSpPr>
          <p:nvPr/>
        </p:nvSpPr>
        <p:spPr bwMode="auto">
          <a:xfrm>
            <a:off x="-900113" y="1484313"/>
            <a:ext cx="388778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eaLnBrk="0" hangingPunct="0">
              <a:lnSpc>
                <a:spcPct val="90000"/>
              </a:lnSpc>
              <a:spcBef>
                <a:spcPct val="20000"/>
              </a:spcBef>
              <a:buClr>
                <a:schemeClr val="tx2"/>
              </a:buClr>
              <a:buSzPct val="120000"/>
              <a:buFont typeface="Times" charset="0"/>
              <a:buChar char="•"/>
            </a:pPr>
            <a:endParaRPr lang="en-US" sz="2400"/>
          </a:p>
        </p:txBody>
      </p:sp>
      <p:sp>
        <p:nvSpPr>
          <p:cNvPr id="35844" name="TextBox 4"/>
          <p:cNvSpPr txBox="1">
            <a:spLocks noChangeArrowheads="1"/>
          </p:cNvSpPr>
          <p:nvPr/>
        </p:nvSpPr>
        <p:spPr bwMode="auto">
          <a:xfrm>
            <a:off x="179512" y="6292850"/>
            <a:ext cx="896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smtClean="0">
                <a:solidFill>
                  <a:srgbClr val="000000"/>
                </a:solidFill>
              </a:rPr>
              <a:t>Ilustración</a:t>
            </a:r>
            <a:r>
              <a:rPr lang="sv-SE" sz="1800" dirty="0" smtClean="0">
                <a:solidFill>
                  <a:srgbClr val="000000"/>
                </a:solidFill>
              </a:rPr>
              <a:t> de </a:t>
            </a:r>
            <a:r>
              <a:rPr lang="sv-SE" sz="1800" dirty="0" err="1" smtClean="0">
                <a:solidFill>
                  <a:srgbClr val="000000"/>
                </a:solidFill>
              </a:rPr>
              <a:t>Raimbault</a:t>
            </a:r>
            <a:r>
              <a:rPr lang="sv-SE" sz="1800" dirty="0" smtClean="0">
                <a:solidFill>
                  <a:srgbClr val="000000"/>
                </a:solidFill>
              </a:rPr>
              <a:t> </a:t>
            </a:r>
            <a:r>
              <a:rPr lang="sv-SE" sz="1800" dirty="0">
                <a:solidFill>
                  <a:srgbClr val="000000"/>
                </a:solidFill>
              </a:rPr>
              <a:t>(1995) y</a:t>
            </a:r>
            <a:r>
              <a:rPr lang="sv-SE" sz="1800" dirty="0" smtClean="0">
                <a:solidFill>
                  <a:srgbClr val="000000"/>
                </a:solidFill>
              </a:rPr>
              <a:t> </a:t>
            </a:r>
            <a:r>
              <a:rPr lang="sv-SE" sz="1800" dirty="0" err="1" smtClean="0">
                <a:solidFill>
                  <a:srgbClr val="000000"/>
                </a:solidFill>
              </a:rPr>
              <a:t>Lonsdale</a:t>
            </a:r>
            <a:r>
              <a:rPr lang="sv-SE" sz="1800" dirty="0" smtClean="0">
                <a:solidFill>
                  <a:srgbClr val="000000"/>
                </a:solidFill>
              </a:rPr>
              <a:t>(</a:t>
            </a:r>
            <a:r>
              <a:rPr lang="sv-SE" sz="1800" dirty="0">
                <a:solidFill>
                  <a:srgbClr val="000000"/>
                </a:solidFill>
              </a:rPr>
              <a:t>1999</a:t>
            </a:r>
            <a:r>
              <a:rPr lang="sv-SE" sz="1800" dirty="0" smtClean="0">
                <a:solidFill>
                  <a:srgbClr val="000000"/>
                </a:solidFill>
              </a:rPr>
              <a:t>), </a:t>
            </a:r>
            <a:r>
              <a:rPr lang="sv-SE" sz="1800" dirty="0" err="1" smtClean="0">
                <a:solidFill>
                  <a:srgbClr val="000000"/>
                </a:solidFill>
              </a:rPr>
              <a:t>adaptada</a:t>
            </a:r>
            <a:r>
              <a:rPr lang="sv-SE" sz="1800" dirty="0" smtClean="0">
                <a:solidFill>
                  <a:srgbClr val="000000"/>
                </a:solidFill>
              </a:rPr>
              <a:t> por </a:t>
            </a:r>
            <a:r>
              <a:rPr lang="sv-SE" sz="1800" dirty="0">
                <a:solidFill>
                  <a:srgbClr val="000000"/>
                </a:solidFill>
              </a:rPr>
              <a:t>Neville </a:t>
            </a:r>
            <a:r>
              <a:rPr lang="sv-SE" sz="1800" dirty="0" err="1">
                <a:solidFill>
                  <a:srgbClr val="000000"/>
                </a:solidFill>
              </a:rPr>
              <a:t>Fay</a:t>
            </a:r>
            <a:r>
              <a:rPr lang="sv-SE" sz="1800" dirty="0">
                <a:solidFill>
                  <a:srgbClr val="000000"/>
                </a:solidFill>
              </a:rPr>
              <a:t> (2002) </a:t>
            </a:r>
            <a:endParaRPr lang="en-GB" sz="1800" dirty="0">
              <a:solidFill>
                <a:srgbClr val="000000"/>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457200" y="404813"/>
            <a:ext cx="8229600" cy="923925"/>
          </a:xfrm>
        </p:spPr>
        <p:txBody>
          <a:bodyPr/>
          <a:lstStyle/>
          <a:p>
            <a:pPr eaLnBrk="1" hangingPunct="1"/>
            <a:r>
              <a:rPr lang="sv-SE">
                <a:latin typeface="Calibri" charset="0"/>
              </a:rPr>
              <a:t>Pérdida de la dominancia apical</a:t>
            </a:r>
            <a:endParaRPr lang="en-GB" sz="1800">
              <a:latin typeface="Calibri" charset="0"/>
            </a:endParaRPr>
          </a:p>
        </p:txBody>
      </p:sp>
      <p:sp>
        <p:nvSpPr>
          <p:cNvPr id="37890" name="TextBox 3"/>
          <p:cNvSpPr txBox="1">
            <a:spLocks noChangeArrowheads="1"/>
          </p:cNvSpPr>
          <p:nvPr/>
        </p:nvSpPr>
        <p:spPr bwMode="auto">
          <a:xfrm>
            <a:off x="5435600" y="6165850"/>
            <a:ext cx="3313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smtClean="0"/>
              <a:t>Ilustración</a:t>
            </a:r>
            <a:r>
              <a:rPr lang="sv-SE" sz="1800" dirty="0"/>
              <a:t>: Claus </a:t>
            </a:r>
            <a:r>
              <a:rPr lang="sv-SE" sz="1800" dirty="0" err="1"/>
              <a:t>Mattheck</a:t>
            </a:r>
            <a:endParaRPr lang="en-GB" sz="1800" dirty="0"/>
          </a:p>
        </p:txBody>
      </p:sp>
      <p:pic>
        <p:nvPicPr>
          <p:cNvPr id="37891"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277938"/>
            <a:ext cx="6516687" cy="488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a:xfrm>
            <a:off x="457200" y="488950"/>
            <a:ext cx="8229600" cy="1355725"/>
          </a:xfrm>
        </p:spPr>
        <p:txBody>
          <a:bodyPr/>
          <a:lstStyle/>
          <a:p>
            <a:pPr eaLnBrk="1" hangingPunct="1"/>
            <a:r>
              <a:rPr lang="sv-SE">
                <a:latin typeface="Calibri" charset="0"/>
              </a:rPr>
              <a:t>El Rey ha perdido la cabeza</a:t>
            </a:r>
            <a:r>
              <a:rPr lang="sv-SE" sz="1800">
                <a:latin typeface="Calibri" charset="0"/>
              </a:rPr>
              <a:t/>
            </a:r>
            <a:br>
              <a:rPr lang="sv-SE" sz="1800">
                <a:latin typeface="Calibri" charset="0"/>
              </a:rPr>
            </a:br>
            <a:endParaRPr lang="en-GB" sz="1800">
              <a:latin typeface="Calibri" charset="0"/>
            </a:endParaRPr>
          </a:p>
        </p:txBody>
      </p:sp>
      <p:pic>
        <p:nvPicPr>
          <p:cNvPr id="39938" name="Content Placeholder 1"/>
          <p:cNvPicPr>
            <a:picLocks noGrp="1" noChangeAspect="1"/>
          </p:cNvPicPr>
          <p:nvPr>
            <p:ph idx="1"/>
          </p:nvPr>
        </p:nvPicPr>
        <p:blipFill>
          <a:blip r:embed="rId3">
            <a:extLst>
              <a:ext uri="{BEBA8EAE-BF5A-486C-A8C5-ECC9F3942E4B}">
                <a14:imgProps xmlns:a14="http://schemas.microsoft.com/office/drawing/2010/main">
                  <a14:imgLayer r:embed="rId4">
                    <a14:imgEffect>
                      <a14:colorTemperature colorTemp="7000"/>
                    </a14:imgEffect>
                    <a14:imgEffect>
                      <a14:saturation sat="150000"/>
                    </a14:imgEffect>
                  </a14:imgLayer>
                </a14:imgProps>
              </a:ext>
              <a:ext uri="{28A0092B-C50C-407E-A947-70E740481C1C}">
                <a14:useLocalDpi xmlns:a14="http://schemas.microsoft.com/office/drawing/2010/main" val="0"/>
              </a:ext>
            </a:extLst>
          </a:blip>
          <a:srcRect/>
          <a:stretch>
            <a:fillRect/>
          </a:stretch>
        </p:blipFill>
        <p:spPr>
          <a:xfrm>
            <a:off x="611188" y="1557338"/>
            <a:ext cx="7848600" cy="5211762"/>
          </a:xfrm>
        </p:spPr>
      </p:pic>
      <p:sp>
        <p:nvSpPr>
          <p:cNvPr id="39939" name="TextBox 3"/>
          <p:cNvSpPr txBox="1">
            <a:spLocks noChangeArrowheads="1"/>
          </p:cNvSpPr>
          <p:nvPr/>
        </p:nvSpPr>
        <p:spPr bwMode="auto">
          <a:xfrm>
            <a:off x="5795963" y="1628775"/>
            <a:ext cx="2627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rgbClr val="000000"/>
                </a:solidFill>
              </a:rPr>
              <a:t>Foto: Vikki Bengtsson, Rumanía</a:t>
            </a:r>
            <a:endParaRPr lang="en-GB" sz="1800">
              <a:solidFill>
                <a:srgbClr val="000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pPr eaLnBrk="1" hangingPunct="1"/>
            <a:endParaRPr lang="en-US">
              <a:latin typeface="Calibri" charset="0"/>
            </a:endParaRPr>
          </a:p>
        </p:txBody>
      </p:sp>
      <p:pic>
        <p:nvPicPr>
          <p:cNvPr id="41986"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988"/>
            <a:ext cx="10325100" cy="7056438"/>
          </a:xfrm>
        </p:spPr>
      </p:pic>
      <p:sp>
        <p:nvSpPr>
          <p:cNvPr id="41987" name="TextBox 3"/>
          <p:cNvSpPr txBox="1">
            <a:spLocks noChangeArrowheads="1"/>
          </p:cNvSpPr>
          <p:nvPr/>
        </p:nvSpPr>
        <p:spPr bwMode="auto">
          <a:xfrm>
            <a:off x="-6350" y="260350"/>
            <a:ext cx="26273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rgbClr val="000000"/>
                </a:solidFill>
              </a:rPr>
              <a:t>Foto: Vikki Bengtsson, Bodfach Park, Gales</a:t>
            </a:r>
            <a:endParaRPr lang="en-GB" sz="1800">
              <a:solidFill>
                <a:srgbClr val="00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467544" y="404664"/>
            <a:ext cx="8229600" cy="922337"/>
          </a:xfrm>
        </p:spPr>
        <p:txBody>
          <a:bodyPr/>
          <a:lstStyle/>
          <a:p>
            <a:pPr eaLnBrk="1" hangingPunct="1"/>
            <a:r>
              <a:rPr lang="en-GB" sz="4000" dirty="0">
                <a:latin typeface="Calibri" charset="0"/>
              </a:rPr>
              <a:t>Los </a:t>
            </a:r>
            <a:r>
              <a:rPr lang="en-GB" sz="4000" dirty="0" err="1">
                <a:latin typeface="Calibri" charset="0"/>
              </a:rPr>
              <a:t>árboles</a:t>
            </a:r>
            <a:r>
              <a:rPr lang="en-GB" sz="4000" dirty="0">
                <a:latin typeface="Calibri" charset="0"/>
              </a:rPr>
              <a:t> a lo largo del </a:t>
            </a:r>
            <a:r>
              <a:rPr lang="en-GB" sz="4000" dirty="0" err="1" smtClean="0">
                <a:latin typeface="Calibri" charset="0"/>
              </a:rPr>
              <a:t>tiempo</a:t>
            </a:r>
            <a:endParaRPr lang="en-GB" sz="4000" dirty="0">
              <a:latin typeface="Calibri" charset="0"/>
            </a:endParaRPr>
          </a:p>
        </p:txBody>
      </p:sp>
      <p:pic>
        <p:nvPicPr>
          <p:cNvPr id="44034" name="Picture 3" descr="Tree's Century"/>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92671" y="1412776"/>
            <a:ext cx="8585200" cy="5332412"/>
          </a:xfrm>
          <a:noFill/>
        </p:spPr>
      </p:pic>
      <p:sp>
        <p:nvSpPr>
          <p:cNvPr id="44035" name="TextBox 3"/>
          <p:cNvSpPr txBox="1">
            <a:spLocks noChangeArrowheads="1"/>
          </p:cNvSpPr>
          <p:nvPr/>
        </p:nvSpPr>
        <p:spPr bwMode="auto">
          <a:xfrm>
            <a:off x="2484438" y="6285706"/>
            <a:ext cx="6372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a:solidFill>
                  <a:srgbClr val="000000"/>
                </a:solidFill>
              </a:rPr>
              <a:t>Fotos recopiladas por Philip Stewart, Oxfordshire, Inglaterra </a:t>
            </a:r>
            <a:endParaRPr lang="en-GB" sz="1800" dirty="0">
              <a:solidFill>
                <a:srgbClr val="00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2696"/>
            <a:ext cx="9144000" cy="1139825"/>
          </a:xfrm>
        </p:spPr>
        <p:txBody>
          <a:bodyPr rtlCol="0">
            <a:normAutofit fontScale="90000"/>
          </a:bodyPr>
          <a:lstStyle/>
          <a:p>
            <a:pPr eaLnBrk="1" fontAlgn="auto" hangingPunct="1">
              <a:spcAft>
                <a:spcPts val="0"/>
              </a:spcAft>
              <a:defRPr/>
            </a:pPr>
            <a:r>
              <a:rPr lang="sv-SE" dirty="0" err="1" smtClean="0">
                <a:ea typeface="+mj-ea"/>
                <a:cs typeface="+mj-cs"/>
              </a:rPr>
              <a:t>Cómo</a:t>
            </a:r>
            <a:r>
              <a:rPr lang="sv-SE" dirty="0" smtClean="0">
                <a:ea typeface="+mj-ea"/>
                <a:cs typeface="+mj-cs"/>
              </a:rPr>
              <a:t> </a:t>
            </a:r>
            <a:r>
              <a:rPr lang="sv-SE" dirty="0" err="1" smtClean="0">
                <a:ea typeface="+mj-ea"/>
                <a:cs typeface="+mj-cs"/>
              </a:rPr>
              <a:t>varía</a:t>
            </a:r>
            <a:r>
              <a:rPr lang="sv-SE" dirty="0" smtClean="0">
                <a:ea typeface="+mj-ea"/>
                <a:cs typeface="+mj-cs"/>
              </a:rPr>
              <a:t> el </a:t>
            </a:r>
            <a:r>
              <a:rPr lang="sv-SE" dirty="0" err="1" smtClean="0">
                <a:ea typeface="+mj-ea"/>
                <a:cs typeface="+mj-cs"/>
              </a:rPr>
              <a:t>perímetro</a:t>
            </a:r>
            <a:r>
              <a:rPr lang="sv-SE" dirty="0" smtClean="0">
                <a:ea typeface="+mj-ea"/>
                <a:cs typeface="+mj-cs"/>
              </a:rPr>
              <a:t> en </a:t>
            </a:r>
            <a:r>
              <a:rPr lang="sv-SE" dirty="0" err="1" smtClean="0">
                <a:ea typeface="+mj-ea"/>
                <a:cs typeface="+mj-cs"/>
              </a:rPr>
              <a:t>las</a:t>
            </a:r>
            <a:r>
              <a:rPr lang="sv-SE" dirty="0" smtClean="0">
                <a:ea typeface="+mj-ea"/>
                <a:cs typeface="+mj-cs"/>
              </a:rPr>
              <a:t> </a:t>
            </a:r>
            <a:r>
              <a:rPr lang="sv-SE" dirty="0" err="1" smtClean="0">
                <a:ea typeface="+mj-ea"/>
                <a:cs typeface="+mj-cs"/>
              </a:rPr>
              <a:t>diferentes</a:t>
            </a:r>
            <a:r>
              <a:rPr lang="sv-SE" dirty="0" smtClean="0">
                <a:ea typeface="+mj-ea"/>
                <a:cs typeface="+mj-cs"/>
              </a:rPr>
              <a:t> </a:t>
            </a:r>
            <a:r>
              <a:rPr lang="sv-SE" dirty="0" err="1" smtClean="0">
                <a:ea typeface="+mj-ea"/>
                <a:cs typeface="+mj-cs"/>
              </a:rPr>
              <a:t>especies</a:t>
            </a:r>
            <a:r>
              <a:rPr lang="sv-SE" dirty="0" smtClean="0">
                <a:ea typeface="+mj-ea"/>
                <a:cs typeface="+mj-cs"/>
              </a:rPr>
              <a:t>. </a:t>
            </a:r>
            <a:r>
              <a:rPr lang="sv-SE" dirty="0">
                <a:ea typeface="+mj-ea"/>
                <a:cs typeface="+mj-cs"/>
              </a:rPr>
              <a:t>(</a:t>
            </a:r>
            <a:r>
              <a:rPr lang="sv-SE" dirty="0" err="1" smtClean="0">
                <a:ea typeface="+mj-ea"/>
                <a:cs typeface="+mj-cs"/>
              </a:rPr>
              <a:t>Apuntes</a:t>
            </a:r>
            <a:r>
              <a:rPr lang="sv-SE" dirty="0">
                <a:ea typeface="+mj-ea"/>
                <a:cs typeface="+mj-cs"/>
              </a:rPr>
              <a:t>)</a:t>
            </a:r>
            <a:endParaRPr lang="en-GB" dirty="0" smtClean="0">
              <a:ea typeface="+mj-ea"/>
              <a:cs typeface="+mj-cs"/>
            </a:endParaRPr>
          </a:p>
        </p:txBody>
      </p:sp>
      <p:pic>
        <p:nvPicPr>
          <p:cNvPr id="5" name="Imagen 4" descr="3_Girth chart_SP.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95417"/>
            <a:ext cx="9144000" cy="343783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3"/>
          <p:cNvSpPr>
            <a:spLocks noGrp="1"/>
          </p:cNvSpPr>
          <p:nvPr>
            <p:ph type="title"/>
          </p:nvPr>
        </p:nvSpPr>
        <p:spPr>
          <a:xfrm>
            <a:off x="1331913" y="260350"/>
            <a:ext cx="6192837" cy="1143000"/>
          </a:xfrm>
        </p:spPr>
        <p:txBody>
          <a:bodyPr/>
          <a:lstStyle/>
          <a:p>
            <a:pPr eaLnBrk="1" hangingPunct="1"/>
            <a:r>
              <a:rPr lang="sv-SE" dirty="0">
                <a:latin typeface="Calibri" charset="0"/>
              </a:rPr>
              <a:t>Los árboles veteranos </a:t>
            </a:r>
            <a:r>
              <a:rPr lang="sv-SE" dirty="0" smtClean="0">
                <a:latin typeface="Calibri" charset="0"/>
              </a:rPr>
              <a:t/>
            </a:r>
            <a:br>
              <a:rPr lang="sv-SE" dirty="0" smtClean="0">
                <a:latin typeface="Calibri" charset="0"/>
              </a:rPr>
            </a:br>
            <a:r>
              <a:rPr lang="sv-SE" dirty="0" smtClean="0">
                <a:latin typeface="Calibri" charset="0"/>
              </a:rPr>
              <a:t>y </a:t>
            </a:r>
            <a:r>
              <a:rPr lang="sv-SE" dirty="0">
                <a:latin typeface="Calibri" charset="0"/>
              </a:rPr>
              <a:t>la fauna y </a:t>
            </a:r>
            <a:r>
              <a:rPr lang="sv-SE" dirty="0" smtClean="0">
                <a:latin typeface="Calibri" charset="0"/>
              </a:rPr>
              <a:t>flora silvestres</a:t>
            </a:r>
            <a:endParaRPr lang="en-GB" dirty="0">
              <a:latin typeface="Calibri" charset="0"/>
            </a:endParaRPr>
          </a:p>
        </p:txBody>
      </p:sp>
      <p:sp>
        <p:nvSpPr>
          <p:cNvPr id="48130" name="Content Placeholder 4"/>
          <p:cNvSpPr>
            <a:spLocks noGrp="1"/>
          </p:cNvSpPr>
          <p:nvPr>
            <p:ph idx="1"/>
          </p:nvPr>
        </p:nvSpPr>
        <p:spPr/>
        <p:txBody>
          <a:bodyPr/>
          <a:lstStyle/>
          <a:p>
            <a:pPr eaLnBrk="1" hangingPunct="1"/>
            <a:r>
              <a:rPr lang="sv-SE" dirty="0">
                <a:latin typeface="Calibri" charset="0"/>
              </a:rPr>
              <a:t>¿</a:t>
            </a:r>
            <a:r>
              <a:rPr lang="sv-SE" dirty="0" smtClean="0">
                <a:latin typeface="Calibri" charset="0"/>
              </a:rPr>
              <a:t>Por </a:t>
            </a:r>
            <a:r>
              <a:rPr lang="sv-SE" dirty="0" err="1" smtClean="0">
                <a:latin typeface="Calibri" charset="0"/>
              </a:rPr>
              <a:t>qué</a:t>
            </a:r>
            <a:r>
              <a:rPr lang="sv-SE" dirty="0" smtClean="0">
                <a:latin typeface="Calibri" charset="0"/>
              </a:rPr>
              <a:t> </a:t>
            </a:r>
            <a:r>
              <a:rPr lang="sv-SE" dirty="0">
                <a:latin typeface="Calibri" charset="0"/>
              </a:rPr>
              <a:t>son </a:t>
            </a:r>
            <a:r>
              <a:rPr lang="sv-SE" dirty="0" err="1">
                <a:latin typeface="Calibri" charset="0"/>
              </a:rPr>
              <a:t>tan</a:t>
            </a:r>
            <a:r>
              <a:rPr lang="sv-SE" dirty="0">
                <a:latin typeface="Calibri" charset="0"/>
              </a:rPr>
              <a:t> importantes los </a:t>
            </a:r>
            <a:r>
              <a:rPr lang="sv-SE" dirty="0" err="1">
                <a:latin typeface="Calibri" charset="0"/>
              </a:rPr>
              <a:t>árboles</a:t>
            </a:r>
            <a:r>
              <a:rPr lang="sv-SE" dirty="0">
                <a:latin typeface="Calibri" charset="0"/>
              </a:rPr>
              <a:t> </a:t>
            </a:r>
            <a:r>
              <a:rPr lang="sv-SE" dirty="0" err="1">
                <a:latin typeface="Calibri" charset="0"/>
              </a:rPr>
              <a:t>veteranos</a:t>
            </a:r>
            <a:r>
              <a:rPr lang="sv-SE" dirty="0">
                <a:latin typeface="Calibri" charset="0"/>
              </a:rPr>
              <a:t> para la fauna y flora?</a:t>
            </a:r>
          </a:p>
          <a:p>
            <a:pPr eaLnBrk="1" hangingPunct="1"/>
            <a:r>
              <a:rPr lang="sv-SE" dirty="0">
                <a:latin typeface="Calibri" charset="0"/>
              </a:rPr>
              <a:t>Los </a:t>
            </a:r>
            <a:r>
              <a:rPr lang="sv-SE" dirty="0" err="1">
                <a:latin typeface="Calibri" charset="0"/>
              </a:rPr>
              <a:t>hongos</a:t>
            </a:r>
            <a:r>
              <a:rPr lang="sv-SE" dirty="0">
                <a:latin typeface="Calibri" charset="0"/>
              </a:rPr>
              <a:t> y </a:t>
            </a:r>
            <a:r>
              <a:rPr lang="sv-SE" dirty="0" err="1">
                <a:latin typeface="Calibri" charset="0"/>
              </a:rPr>
              <a:t>su</a:t>
            </a:r>
            <a:r>
              <a:rPr lang="sv-SE" dirty="0">
                <a:latin typeface="Calibri" charset="0"/>
              </a:rPr>
              <a:t> </a:t>
            </a:r>
            <a:r>
              <a:rPr lang="sv-SE" dirty="0" err="1">
                <a:latin typeface="Calibri" charset="0"/>
              </a:rPr>
              <a:t>papel</a:t>
            </a:r>
            <a:r>
              <a:rPr lang="sv-SE" dirty="0">
                <a:latin typeface="Calibri" charset="0"/>
              </a:rPr>
              <a:t> </a:t>
            </a:r>
            <a:r>
              <a:rPr lang="sv-SE" dirty="0" err="1">
                <a:latin typeface="Calibri" charset="0"/>
              </a:rPr>
              <a:t>esencial</a:t>
            </a:r>
            <a:r>
              <a:rPr lang="sv-SE" dirty="0">
                <a:latin typeface="Calibri" charset="0"/>
              </a:rPr>
              <a:t> </a:t>
            </a:r>
          </a:p>
          <a:p>
            <a:pPr eaLnBrk="1" hangingPunct="1"/>
            <a:r>
              <a:rPr lang="sv-SE" dirty="0" err="1">
                <a:latin typeface="Calibri" charset="0"/>
              </a:rPr>
              <a:t>Ejemplos</a:t>
            </a:r>
            <a:r>
              <a:rPr lang="sv-SE" dirty="0">
                <a:latin typeface="Calibri" charset="0"/>
              </a:rPr>
              <a:t> de fauna y flora </a:t>
            </a:r>
            <a:r>
              <a:rPr lang="sv-SE" dirty="0" err="1">
                <a:latin typeface="Calibri" charset="0"/>
              </a:rPr>
              <a:t>asociados</a:t>
            </a:r>
            <a:r>
              <a:rPr lang="sv-SE" dirty="0">
                <a:latin typeface="Calibri" charset="0"/>
              </a:rPr>
              <a:t> a los </a:t>
            </a:r>
            <a:r>
              <a:rPr lang="sv-SE" dirty="0" err="1">
                <a:latin typeface="Calibri" charset="0"/>
              </a:rPr>
              <a:t>árboles</a:t>
            </a:r>
            <a:r>
              <a:rPr lang="sv-SE" dirty="0">
                <a:latin typeface="Calibri" charset="0"/>
              </a:rPr>
              <a:t> </a:t>
            </a:r>
            <a:r>
              <a:rPr lang="sv-SE" dirty="0" err="1">
                <a:latin typeface="Calibri" charset="0"/>
              </a:rPr>
              <a:t>veteranos</a:t>
            </a:r>
            <a:endParaRPr lang="sv-SE" dirty="0">
              <a:latin typeface="Calibri" charset="0"/>
            </a:endParaRPr>
          </a:p>
          <a:p>
            <a:pPr eaLnBrk="1" hangingPunct="1"/>
            <a:r>
              <a:rPr lang="sv-SE" dirty="0" err="1">
                <a:latin typeface="Calibri" charset="0"/>
              </a:rPr>
              <a:t>Importancia</a:t>
            </a:r>
            <a:r>
              <a:rPr lang="sv-SE" dirty="0">
                <a:latin typeface="Calibri" charset="0"/>
              </a:rPr>
              <a:t> / </a:t>
            </a:r>
            <a:r>
              <a:rPr lang="sv-SE" dirty="0" err="1">
                <a:latin typeface="Calibri" charset="0"/>
              </a:rPr>
              <a:t>estado</a:t>
            </a:r>
            <a:r>
              <a:rPr lang="sv-SE" dirty="0">
                <a:latin typeface="Calibri" charset="0"/>
              </a:rPr>
              <a:t> de la fauna y flora</a:t>
            </a:r>
          </a:p>
          <a:p>
            <a:pPr eaLnBrk="1" hangingPunct="1"/>
            <a:r>
              <a:rPr lang="sv-SE" dirty="0" err="1">
                <a:latin typeface="Calibri" charset="0"/>
              </a:rPr>
              <a:t>Necesidades</a:t>
            </a:r>
            <a:r>
              <a:rPr lang="sv-SE" dirty="0">
                <a:latin typeface="Calibri" charset="0"/>
              </a:rPr>
              <a:t> de </a:t>
            </a:r>
            <a:r>
              <a:rPr lang="sv-SE" dirty="0" err="1" smtClean="0">
                <a:latin typeface="Calibri" charset="0"/>
              </a:rPr>
              <a:t>hábitats</a:t>
            </a:r>
            <a:r>
              <a:rPr lang="sv-SE" dirty="0" smtClean="0">
                <a:latin typeface="Calibri" charset="0"/>
              </a:rPr>
              <a:t> </a:t>
            </a:r>
            <a:r>
              <a:rPr lang="sv-SE" dirty="0">
                <a:latin typeface="Calibri" charset="0"/>
              </a:rPr>
              <a:t>de la fauna y flora (y </a:t>
            </a:r>
            <a:r>
              <a:rPr lang="sv-SE" dirty="0" err="1">
                <a:latin typeface="Calibri" charset="0"/>
              </a:rPr>
              <a:t>qué</a:t>
            </a:r>
            <a:r>
              <a:rPr lang="sv-SE" dirty="0">
                <a:latin typeface="Calibri" charset="0"/>
              </a:rPr>
              <a:t> </a:t>
            </a:r>
            <a:r>
              <a:rPr lang="sv-SE" dirty="0" err="1">
                <a:latin typeface="Calibri" charset="0"/>
              </a:rPr>
              <a:t>podemos</a:t>
            </a:r>
            <a:r>
              <a:rPr lang="sv-SE" dirty="0">
                <a:latin typeface="Calibri" charset="0"/>
              </a:rPr>
              <a:t> </a:t>
            </a:r>
            <a:r>
              <a:rPr lang="sv-SE" dirty="0" err="1">
                <a:latin typeface="Calibri" charset="0"/>
              </a:rPr>
              <a:t>hacer</a:t>
            </a:r>
            <a:r>
              <a:rPr lang="sv-SE" dirty="0">
                <a:latin typeface="Calibri" charset="0"/>
              </a:rPr>
              <a:t> </a:t>
            </a:r>
            <a:r>
              <a:rPr lang="sv-SE" dirty="0" err="1">
                <a:latin typeface="Calibri" charset="0"/>
              </a:rPr>
              <a:t>nosotros</a:t>
            </a:r>
            <a:r>
              <a:rPr lang="sv-SE" dirty="0">
                <a:latin typeface="Calibri" charset="0"/>
              </a:rPr>
              <a:t> para </a:t>
            </a:r>
            <a:r>
              <a:rPr lang="sv-SE" dirty="0" err="1">
                <a:latin typeface="Calibri" charset="0"/>
              </a:rPr>
              <a:t>ayudar</a:t>
            </a:r>
            <a:r>
              <a:rPr lang="sv-SE" dirty="0">
                <a:latin typeface="Calibri" charset="0"/>
              </a:rPr>
              <a:t>)</a:t>
            </a:r>
            <a:endParaRPr lang="en-GB" dirty="0">
              <a:latin typeface="Calibri"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981075"/>
            <a:ext cx="2879725" cy="3455988"/>
          </a:xfrm>
        </p:spPr>
        <p:txBody>
          <a:bodyPr rtlCol="0">
            <a:normAutofit/>
          </a:bodyPr>
          <a:lstStyle/>
          <a:p>
            <a:pPr eaLnBrk="1" fontAlgn="auto" hangingPunct="1">
              <a:spcAft>
                <a:spcPts val="0"/>
              </a:spcAft>
              <a:defRPr/>
            </a:pPr>
            <a:r>
              <a:rPr lang="sv-SE" sz="4000" dirty="0" smtClean="0">
                <a:ea typeface="+mj-ea"/>
                <a:cs typeface="+mj-cs"/>
              </a:rPr>
              <a:t>Los </a:t>
            </a:r>
            <a:r>
              <a:rPr lang="sv-SE" sz="4000" dirty="0" err="1" smtClean="0">
                <a:ea typeface="+mj-ea"/>
                <a:cs typeface="+mj-cs"/>
              </a:rPr>
              <a:t>árboles</a:t>
            </a:r>
            <a:r>
              <a:rPr lang="sv-SE" sz="4000" dirty="0" smtClean="0">
                <a:ea typeface="+mj-ea"/>
                <a:cs typeface="+mj-cs"/>
              </a:rPr>
              <a:t> </a:t>
            </a:r>
            <a:r>
              <a:rPr lang="sv-SE" sz="4000" dirty="0" err="1" smtClean="0">
                <a:ea typeface="+mj-ea"/>
                <a:cs typeface="+mj-cs"/>
              </a:rPr>
              <a:t>veteranos</a:t>
            </a:r>
            <a:r>
              <a:rPr lang="sv-SE" sz="4000" dirty="0" smtClean="0">
                <a:ea typeface="+mj-ea"/>
                <a:cs typeface="+mj-cs"/>
              </a:rPr>
              <a:t> son </a:t>
            </a:r>
            <a:r>
              <a:rPr lang="sv-SE" sz="4000" dirty="0" err="1" smtClean="0">
                <a:ea typeface="+mj-ea"/>
                <a:cs typeface="+mj-cs"/>
              </a:rPr>
              <a:t>ecosistemas</a:t>
            </a:r>
            <a:r>
              <a:rPr lang="sv-SE" sz="4000" dirty="0" smtClean="0">
                <a:ea typeface="+mj-ea"/>
                <a:cs typeface="+mj-cs"/>
              </a:rPr>
              <a:t> </a:t>
            </a:r>
            <a:r>
              <a:rPr lang="sv-SE" sz="4000" dirty="0" err="1" smtClean="0">
                <a:ea typeface="+mj-ea"/>
                <a:cs typeface="+mj-cs"/>
              </a:rPr>
              <a:t>vivos</a:t>
            </a:r>
            <a:endParaRPr lang="en-GB" sz="4000" dirty="0">
              <a:ea typeface="+mj-ea"/>
              <a:cs typeface="+mj-cs"/>
            </a:endParaRPr>
          </a:p>
        </p:txBody>
      </p:sp>
      <p:pic>
        <p:nvPicPr>
          <p:cNvPr id="50178" name="Picture 4" descr="C:\Users\Helen\Photographs\Trees\Trees - spain\Photos for Spanish book\Fungi on old tree\187 Zalduondo Aug 2009 (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9225" y="0"/>
            <a:ext cx="5184775" cy="6910388"/>
          </a:xfrm>
          <a:noFill/>
        </p:spPr>
      </p:pic>
      <p:sp>
        <p:nvSpPr>
          <p:cNvPr id="50179" name="TextBox 5"/>
          <p:cNvSpPr txBox="1">
            <a:spLocks noChangeArrowheads="1"/>
          </p:cNvSpPr>
          <p:nvPr/>
        </p:nvSpPr>
        <p:spPr bwMode="auto">
          <a:xfrm>
            <a:off x="4139952" y="6381750"/>
            <a:ext cx="35290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a:solidFill>
                  <a:schemeClr val="bg1"/>
                </a:solidFill>
              </a:rPr>
              <a:t>Foto: Helen Read, España</a:t>
            </a:r>
            <a:endParaRPr lang="en-GB" sz="1800"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3"/>
          <p:cNvSpPr>
            <a:spLocks noGrp="1"/>
          </p:cNvSpPr>
          <p:nvPr>
            <p:ph type="title"/>
          </p:nvPr>
        </p:nvSpPr>
        <p:spPr>
          <a:xfrm>
            <a:off x="-83046" y="346076"/>
            <a:ext cx="9251950" cy="922337"/>
          </a:xfrm>
        </p:spPr>
        <p:txBody>
          <a:bodyPr/>
          <a:lstStyle/>
          <a:p>
            <a:pPr eaLnBrk="1" hangingPunct="1"/>
            <a:r>
              <a:rPr lang="sv-SE" sz="3600" dirty="0">
                <a:latin typeface="Calibri" charset="0"/>
              </a:rPr>
              <a:t>La forma/historia del </a:t>
            </a:r>
            <a:r>
              <a:rPr lang="sv-SE" sz="3600" dirty="0" err="1">
                <a:latin typeface="Calibri" charset="0"/>
              </a:rPr>
              <a:t>árbol</a:t>
            </a:r>
            <a:r>
              <a:rPr lang="sv-SE" sz="3600" dirty="0">
                <a:latin typeface="Calibri" charset="0"/>
              </a:rPr>
              <a:t> </a:t>
            </a:r>
            <a:r>
              <a:rPr lang="sv-SE" sz="3600" dirty="0" err="1">
                <a:latin typeface="Calibri" charset="0"/>
              </a:rPr>
              <a:t>es</a:t>
            </a:r>
            <a:r>
              <a:rPr lang="sv-SE" sz="3600" dirty="0">
                <a:latin typeface="Calibri" charset="0"/>
              </a:rPr>
              <a:t> importante</a:t>
            </a:r>
            <a:endParaRPr lang="en-GB" sz="3600" dirty="0">
              <a:latin typeface="Calibri" charset="0"/>
            </a:endParaRPr>
          </a:p>
        </p:txBody>
      </p:sp>
      <p:sp>
        <p:nvSpPr>
          <p:cNvPr id="52226" name="Content Placeholder 4"/>
          <p:cNvSpPr>
            <a:spLocks noGrp="1"/>
          </p:cNvSpPr>
          <p:nvPr>
            <p:ph sz="half" idx="1"/>
          </p:nvPr>
        </p:nvSpPr>
        <p:spPr>
          <a:xfrm>
            <a:off x="179388" y="1484313"/>
            <a:ext cx="2305050" cy="4525962"/>
          </a:xfrm>
        </p:spPr>
        <p:txBody>
          <a:bodyPr/>
          <a:lstStyle/>
          <a:p>
            <a:pPr eaLnBrk="1" hangingPunct="1"/>
            <a:r>
              <a:rPr lang="sv-SE" dirty="0" smtClean="0">
                <a:latin typeface="Calibri" charset="0"/>
              </a:rPr>
              <a:t>En </a:t>
            </a:r>
            <a:r>
              <a:rPr lang="sv-SE" dirty="0" err="1" smtClean="0">
                <a:latin typeface="Calibri" charset="0"/>
              </a:rPr>
              <a:t>espacios</a:t>
            </a:r>
            <a:r>
              <a:rPr lang="sv-SE" dirty="0" smtClean="0">
                <a:latin typeface="Calibri" charset="0"/>
              </a:rPr>
              <a:t> </a:t>
            </a:r>
            <a:r>
              <a:rPr lang="sv-SE" dirty="0" err="1" smtClean="0">
                <a:latin typeface="Calibri" charset="0"/>
              </a:rPr>
              <a:t>abiertos</a:t>
            </a:r>
            <a:endParaRPr lang="sv-SE" dirty="0">
              <a:latin typeface="Calibri" charset="0"/>
            </a:endParaRPr>
          </a:p>
          <a:p>
            <a:pPr eaLnBrk="1" hangingPunct="1"/>
            <a:r>
              <a:rPr lang="sv-SE" dirty="0" err="1">
                <a:latin typeface="Calibri" charset="0"/>
              </a:rPr>
              <a:t>Trasmochos</a:t>
            </a:r>
            <a:endParaRPr lang="sv-SE" dirty="0">
              <a:latin typeface="Calibri" charset="0"/>
            </a:endParaRPr>
          </a:p>
          <a:p>
            <a:pPr eaLnBrk="1" hangingPunct="1"/>
            <a:r>
              <a:rPr lang="sv-SE" dirty="0" err="1">
                <a:latin typeface="Calibri" charset="0"/>
              </a:rPr>
              <a:t>Árboles</a:t>
            </a:r>
            <a:r>
              <a:rPr lang="sv-SE" dirty="0">
                <a:latin typeface="Calibri" charset="0"/>
              </a:rPr>
              <a:t> </a:t>
            </a:r>
            <a:r>
              <a:rPr lang="sv-SE" dirty="0" err="1">
                <a:latin typeface="Calibri" charset="0"/>
              </a:rPr>
              <a:t>dañados</a:t>
            </a:r>
            <a:endParaRPr lang="sv-SE" dirty="0">
              <a:latin typeface="Calibri" charset="0"/>
            </a:endParaRPr>
          </a:p>
          <a:p>
            <a:pPr eaLnBrk="1" hangingPunct="1"/>
            <a:r>
              <a:rPr lang="sv-SE" dirty="0" err="1">
                <a:latin typeface="Calibri" charset="0"/>
              </a:rPr>
              <a:t>Edad</a:t>
            </a:r>
            <a:endParaRPr lang="sv-SE" dirty="0">
              <a:latin typeface="Calibri" charset="0"/>
            </a:endParaRPr>
          </a:p>
          <a:p>
            <a:pPr eaLnBrk="1" hangingPunct="1"/>
            <a:r>
              <a:rPr lang="sv-SE" dirty="0" err="1">
                <a:latin typeface="Calibri" charset="0"/>
              </a:rPr>
              <a:t>Huecos</a:t>
            </a:r>
            <a:endParaRPr lang="sv-SE" dirty="0">
              <a:latin typeface="Calibri" charset="0"/>
            </a:endParaRPr>
          </a:p>
          <a:p>
            <a:pPr eaLnBrk="1" hangingPunct="1"/>
            <a:r>
              <a:rPr lang="sv-SE" dirty="0" err="1">
                <a:latin typeface="Calibri" charset="0"/>
              </a:rPr>
              <a:t>Paisaje</a:t>
            </a:r>
            <a:r>
              <a:rPr lang="sv-SE" dirty="0">
                <a:latin typeface="Calibri" charset="0"/>
              </a:rPr>
              <a:t> </a:t>
            </a:r>
            <a:r>
              <a:rPr lang="sv-SE" dirty="0" err="1">
                <a:latin typeface="Calibri" charset="0"/>
              </a:rPr>
              <a:t>cultural</a:t>
            </a:r>
            <a:endParaRPr lang="sv-SE" dirty="0">
              <a:latin typeface="Calibri" charset="0"/>
            </a:endParaRPr>
          </a:p>
          <a:p>
            <a:pPr eaLnBrk="1" hangingPunct="1"/>
            <a:endParaRPr lang="en-GB" dirty="0">
              <a:latin typeface="Calibri" charset="0"/>
            </a:endParaRPr>
          </a:p>
        </p:txBody>
      </p:sp>
      <p:pic>
        <p:nvPicPr>
          <p:cNvPr id="5222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268413"/>
            <a:ext cx="6030913"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extBox 2"/>
          <p:cNvSpPr txBox="1">
            <a:spLocks noChangeArrowheads="1"/>
          </p:cNvSpPr>
          <p:nvPr/>
        </p:nvSpPr>
        <p:spPr bwMode="auto">
          <a:xfrm>
            <a:off x="2555875" y="5445125"/>
            <a:ext cx="4464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fresnos trasmochos, Suecia</a:t>
            </a:r>
            <a:endParaRPr lang="en-GB" sz="180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pPr eaLnBrk="1" hangingPunct="1"/>
            <a:r>
              <a:rPr lang="sv-SE" sz="3600" dirty="0">
                <a:latin typeface="Calibri" charset="0"/>
              </a:rPr>
              <a:t>El </a:t>
            </a:r>
            <a:r>
              <a:rPr lang="sv-SE" sz="3600" dirty="0" err="1">
                <a:latin typeface="Calibri" charset="0"/>
              </a:rPr>
              <a:t>proceso</a:t>
            </a:r>
            <a:r>
              <a:rPr lang="sv-SE" sz="3600" dirty="0">
                <a:latin typeface="Calibri" charset="0"/>
              </a:rPr>
              <a:t> de </a:t>
            </a:r>
            <a:r>
              <a:rPr lang="sv-SE" sz="3600" dirty="0" err="1">
                <a:latin typeface="Calibri" charset="0"/>
              </a:rPr>
              <a:t>descomposición</a:t>
            </a:r>
            <a:r>
              <a:rPr lang="sv-SE" sz="3600" dirty="0">
                <a:latin typeface="Calibri" charset="0"/>
              </a:rPr>
              <a:t> y los </a:t>
            </a:r>
            <a:r>
              <a:rPr lang="sv-SE" sz="3600" dirty="0" err="1">
                <a:latin typeface="Calibri" charset="0"/>
              </a:rPr>
              <a:t>hongos</a:t>
            </a:r>
            <a:endParaRPr lang="en-GB" sz="3600" dirty="0">
              <a:latin typeface="Calibri" charset="0"/>
            </a:endParaRPr>
          </a:p>
        </p:txBody>
      </p:sp>
      <p:sp>
        <p:nvSpPr>
          <p:cNvPr id="54274" name="Content Placeholder 2"/>
          <p:cNvSpPr>
            <a:spLocks noGrp="1"/>
          </p:cNvSpPr>
          <p:nvPr>
            <p:ph sz="half" idx="1"/>
          </p:nvPr>
        </p:nvSpPr>
        <p:spPr>
          <a:xfrm>
            <a:off x="457200" y="1927225"/>
            <a:ext cx="4038600" cy="4525963"/>
          </a:xfrm>
        </p:spPr>
        <p:txBody>
          <a:bodyPr/>
          <a:lstStyle/>
          <a:p>
            <a:pPr eaLnBrk="1" hangingPunct="1"/>
            <a:r>
              <a:rPr lang="sv-SE" dirty="0" err="1">
                <a:latin typeface="Calibri" charset="0"/>
              </a:rPr>
              <a:t>Descomposición</a:t>
            </a:r>
            <a:endParaRPr lang="sv-SE" dirty="0">
              <a:latin typeface="Calibri" charset="0"/>
            </a:endParaRPr>
          </a:p>
          <a:p>
            <a:pPr eaLnBrk="1" hangingPunct="1"/>
            <a:r>
              <a:rPr lang="sv-SE" dirty="0" err="1">
                <a:latin typeface="Calibri" charset="0"/>
              </a:rPr>
              <a:t>Ciclo</a:t>
            </a:r>
            <a:r>
              <a:rPr lang="sv-SE" dirty="0">
                <a:latin typeface="Calibri" charset="0"/>
              </a:rPr>
              <a:t> de </a:t>
            </a:r>
            <a:r>
              <a:rPr lang="sv-SE" dirty="0" err="1">
                <a:latin typeface="Calibri" charset="0"/>
              </a:rPr>
              <a:t>nutrientes</a:t>
            </a:r>
            <a:endParaRPr lang="sv-SE" dirty="0">
              <a:latin typeface="Calibri" charset="0"/>
            </a:endParaRPr>
          </a:p>
          <a:p>
            <a:pPr eaLnBrk="1" hangingPunct="1"/>
            <a:r>
              <a:rPr lang="sv-SE" dirty="0" err="1">
                <a:latin typeface="Calibri" charset="0"/>
              </a:rPr>
              <a:t>Proceso</a:t>
            </a:r>
            <a:r>
              <a:rPr lang="sv-SE" dirty="0">
                <a:latin typeface="Calibri" charset="0"/>
              </a:rPr>
              <a:t> </a:t>
            </a:r>
            <a:r>
              <a:rPr lang="sv-SE" dirty="0" err="1">
                <a:latin typeface="Calibri" charset="0"/>
              </a:rPr>
              <a:t>natural</a:t>
            </a:r>
            <a:endParaRPr lang="sv-SE" dirty="0">
              <a:latin typeface="Calibri" charset="0"/>
            </a:endParaRPr>
          </a:p>
          <a:p>
            <a:pPr eaLnBrk="1" hangingPunct="1"/>
            <a:r>
              <a:rPr lang="sv-SE" dirty="0" err="1">
                <a:latin typeface="Calibri" charset="0"/>
              </a:rPr>
              <a:t>Proceso</a:t>
            </a:r>
            <a:r>
              <a:rPr lang="sv-SE" dirty="0">
                <a:latin typeface="Calibri" charset="0"/>
              </a:rPr>
              <a:t> </a:t>
            </a:r>
            <a:r>
              <a:rPr lang="sv-SE" dirty="0" err="1">
                <a:latin typeface="Calibri" charset="0"/>
              </a:rPr>
              <a:t>complejo</a:t>
            </a:r>
            <a:endParaRPr lang="sv-SE" dirty="0">
              <a:latin typeface="Calibri" charset="0"/>
            </a:endParaRPr>
          </a:p>
          <a:p>
            <a:pPr lvl="1" eaLnBrk="1" hangingPunct="1"/>
            <a:r>
              <a:rPr lang="sv-SE" dirty="0" err="1">
                <a:latin typeface="Calibri" charset="0"/>
              </a:rPr>
              <a:t>Hongos</a:t>
            </a:r>
            <a:r>
              <a:rPr lang="sv-SE" dirty="0">
                <a:latin typeface="Calibri" charset="0"/>
              </a:rPr>
              <a:t>, </a:t>
            </a:r>
            <a:r>
              <a:rPr lang="sv-SE" dirty="0" err="1">
                <a:latin typeface="Calibri" charset="0"/>
              </a:rPr>
              <a:t>microbios</a:t>
            </a:r>
            <a:r>
              <a:rPr lang="sv-SE" dirty="0">
                <a:latin typeface="Calibri" charset="0"/>
              </a:rPr>
              <a:t> e </a:t>
            </a:r>
            <a:r>
              <a:rPr lang="sv-SE" dirty="0" err="1">
                <a:latin typeface="Calibri" charset="0"/>
              </a:rPr>
              <a:t>invertebrados</a:t>
            </a:r>
            <a:endParaRPr lang="sv-SE" dirty="0">
              <a:latin typeface="Calibri" charset="0"/>
            </a:endParaRPr>
          </a:p>
          <a:p>
            <a:pPr eaLnBrk="1" hangingPunct="1"/>
            <a:r>
              <a:rPr lang="sv-SE" dirty="0" err="1">
                <a:latin typeface="Calibri" charset="0"/>
              </a:rPr>
              <a:t>Madera</a:t>
            </a:r>
            <a:r>
              <a:rPr lang="sv-SE" dirty="0">
                <a:latin typeface="Calibri" charset="0"/>
              </a:rPr>
              <a:t> = </a:t>
            </a:r>
            <a:r>
              <a:rPr lang="sv-SE" dirty="0" err="1">
                <a:latin typeface="Calibri" charset="0"/>
              </a:rPr>
              <a:t>fuente</a:t>
            </a:r>
            <a:r>
              <a:rPr lang="sv-SE" dirty="0">
                <a:latin typeface="Calibri" charset="0"/>
              </a:rPr>
              <a:t> de </a:t>
            </a:r>
            <a:r>
              <a:rPr lang="sv-SE" dirty="0" err="1">
                <a:latin typeface="Calibri" charset="0"/>
              </a:rPr>
              <a:t>energía</a:t>
            </a:r>
            <a:endParaRPr lang="sv-SE" dirty="0">
              <a:latin typeface="Calibri" charset="0"/>
            </a:endParaRPr>
          </a:p>
          <a:p>
            <a:pPr eaLnBrk="1" hangingPunct="1"/>
            <a:r>
              <a:rPr lang="sv-SE" dirty="0" err="1">
                <a:latin typeface="Calibri" charset="0"/>
              </a:rPr>
              <a:t>Madera</a:t>
            </a:r>
            <a:r>
              <a:rPr lang="sv-SE" dirty="0">
                <a:latin typeface="Calibri" charset="0"/>
              </a:rPr>
              <a:t> </a:t>
            </a:r>
            <a:r>
              <a:rPr lang="sv-SE" dirty="0" err="1">
                <a:latin typeface="Calibri" charset="0"/>
              </a:rPr>
              <a:t>transformada</a:t>
            </a:r>
            <a:endParaRPr lang="sv-SE" dirty="0">
              <a:latin typeface="Calibri" charset="0"/>
            </a:endParaRPr>
          </a:p>
          <a:p>
            <a:pPr eaLnBrk="1" hangingPunct="1"/>
            <a:endParaRPr lang="en-GB" dirty="0">
              <a:latin typeface="Calibri" charset="0"/>
            </a:endParaRPr>
          </a:p>
        </p:txBody>
      </p:sp>
      <p:pic>
        <p:nvPicPr>
          <p:cNvPr id="54275" name="Content Placeholder 8"/>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125538"/>
            <a:ext cx="3770312" cy="5675312"/>
          </a:xfrm>
        </p:spPr>
      </p:pic>
      <p:sp>
        <p:nvSpPr>
          <p:cNvPr id="54276" name="TextBox 13"/>
          <p:cNvSpPr txBox="1">
            <a:spLocks noChangeArrowheads="1"/>
          </p:cNvSpPr>
          <p:nvPr/>
        </p:nvSpPr>
        <p:spPr bwMode="auto">
          <a:xfrm>
            <a:off x="4787900" y="6211888"/>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Gripsholm, Suecia</a:t>
            </a:r>
            <a:endParaRPr lang="en-GB" sz="180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869" y="2888456"/>
            <a:ext cx="2881312"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2" name="Title 4"/>
          <p:cNvSpPr>
            <a:spLocks noGrp="1"/>
          </p:cNvSpPr>
          <p:nvPr>
            <p:ph type="title"/>
          </p:nvPr>
        </p:nvSpPr>
        <p:spPr>
          <a:xfrm>
            <a:off x="600100" y="797718"/>
            <a:ext cx="2736850" cy="2090738"/>
          </a:xfrm>
        </p:spPr>
        <p:txBody>
          <a:bodyPr/>
          <a:lstStyle/>
          <a:p>
            <a:pPr eaLnBrk="1" hangingPunct="1"/>
            <a:r>
              <a:rPr lang="sv-SE" sz="4000" dirty="0">
                <a:latin typeface="Calibri" charset="0"/>
              </a:rPr>
              <a:t>El </a:t>
            </a:r>
            <a:r>
              <a:rPr lang="sv-SE" sz="4000" dirty="0" err="1">
                <a:latin typeface="Calibri" charset="0"/>
              </a:rPr>
              <a:t>ciclo</a:t>
            </a:r>
            <a:r>
              <a:rPr lang="sv-SE" sz="4000" dirty="0">
                <a:latin typeface="Calibri" charset="0"/>
              </a:rPr>
              <a:t> de los </a:t>
            </a:r>
            <a:r>
              <a:rPr lang="sv-SE" sz="4000" dirty="0" err="1">
                <a:latin typeface="Calibri" charset="0"/>
              </a:rPr>
              <a:t>nutrientes</a:t>
            </a:r>
            <a:endParaRPr lang="en-GB" sz="4000" dirty="0">
              <a:latin typeface="Calibri" charset="0"/>
            </a:endParaRPr>
          </a:p>
        </p:txBody>
      </p:sp>
      <p:pic>
        <p:nvPicPr>
          <p:cNvPr id="56323" name="Content Placeholder 6"/>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a:xfrm>
            <a:off x="4000904" y="1"/>
            <a:ext cx="5143096" cy="6858000"/>
          </a:xfrm>
        </p:spPr>
      </p:pic>
      <p:sp>
        <p:nvSpPr>
          <p:cNvPr id="22533" name="TextBox 7"/>
          <p:cNvSpPr txBox="1">
            <a:spLocks noChangeArrowheads="1"/>
          </p:cNvSpPr>
          <p:nvPr/>
        </p:nvSpPr>
        <p:spPr bwMode="auto">
          <a:xfrm>
            <a:off x="4211960" y="6153150"/>
            <a:ext cx="4103687" cy="646113"/>
          </a:xfrm>
          <a:prstGeom prst="rect">
            <a:avLst/>
          </a:prstGeom>
          <a:solidFill>
            <a:schemeClr val="bg1">
              <a:lumMod val="7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a:solidFill>
                  <a:srgbClr val="000000"/>
                </a:solidFill>
                <a:latin typeface="Arial" charset="0"/>
                <a:ea typeface="+mn-ea"/>
                <a:cs typeface="+mn-cs"/>
              </a:rPr>
              <a:t>F</a:t>
            </a:r>
            <a:r>
              <a:rPr lang="sv-SE" altLang="en-US" sz="1800" dirty="0" smtClean="0">
                <a:solidFill>
                  <a:srgbClr val="000000"/>
                </a:solidFill>
                <a:latin typeface="Arial" charset="0"/>
                <a:ea typeface="+mn-ea"/>
                <a:cs typeface="+mn-cs"/>
              </a:rPr>
              <a:t>oto: Vikki Bengtsson, Ashtead Common, </a:t>
            </a:r>
            <a:r>
              <a:rPr lang="sv-SE" altLang="en-US" sz="1800" dirty="0" err="1" smtClean="0">
                <a:solidFill>
                  <a:srgbClr val="000000"/>
                </a:solidFill>
                <a:latin typeface="Arial" charset="0"/>
                <a:ea typeface="+mn-ea"/>
                <a:cs typeface="+mn-cs"/>
              </a:rPr>
              <a:t>Inglaterra</a:t>
            </a:r>
            <a:endParaRPr lang="en-GB" altLang="en-US" sz="1800" dirty="0" smtClean="0">
              <a:solidFill>
                <a:srgbClr val="000000"/>
              </a:solidFill>
              <a:latin typeface="Arial" charset="0"/>
              <a:ea typeface="+mn-ea"/>
              <a:cs typeface="+mn-cs"/>
            </a:endParaRPr>
          </a:p>
        </p:txBody>
      </p:sp>
      <p:sp>
        <p:nvSpPr>
          <p:cNvPr id="56325" name="TextBox 9"/>
          <p:cNvSpPr txBox="1">
            <a:spLocks noChangeArrowheads="1"/>
          </p:cNvSpPr>
          <p:nvPr/>
        </p:nvSpPr>
        <p:spPr bwMode="auto">
          <a:xfrm>
            <a:off x="588194" y="2932906"/>
            <a:ext cx="2603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a:t>
            </a:r>
          </a:p>
          <a:p>
            <a:pPr eaLnBrk="1" hangingPunct="1"/>
            <a:r>
              <a:rPr lang="sv-SE" sz="1800" i="1">
                <a:solidFill>
                  <a:schemeClr val="bg1"/>
                </a:solidFill>
              </a:rPr>
              <a:t>Laetiporus sulphureus</a:t>
            </a:r>
            <a:endParaRPr lang="en-GB" sz="1800" i="1">
              <a:solidFill>
                <a:schemeClr val="bg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a:xfrm>
            <a:off x="0" y="274638"/>
            <a:ext cx="9036050" cy="1143000"/>
          </a:xfrm>
        </p:spPr>
        <p:txBody>
          <a:bodyPr/>
          <a:lstStyle/>
          <a:p>
            <a:pPr eaLnBrk="1" hangingPunct="1"/>
            <a:r>
              <a:rPr lang="sv-SE" dirty="0">
                <a:latin typeface="Calibri" charset="0"/>
              </a:rPr>
              <a:t>No </a:t>
            </a:r>
            <a:r>
              <a:rPr lang="sv-SE" dirty="0" err="1">
                <a:latin typeface="Calibri" charset="0"/>
              </a:rPr>
              <a:t>toda</a:t>
            </a:r>
            <a:r>
              <a:rPr lang="sv-SE" dirty="0">
                <a:latin typeface="Calibri" charset="0"/>
              </a:rPr>
              <a:t> </a:t>
            </a:r>
            <a:r>
              <a:rPr lang="sv-SE" dirty="0" err="1">
                <a:latin typeface="Calibri" charset="0"/>
              </a:rPr>
              <a:t>descomposición</a:t>
            </a:r>
            <a:r>
              <a:rPr lang="sv-SE" dirty="0">
                <a:latin typeface="Calibri" charset="0"/>
              </a:rPr>
              <a:t> </a:t>
            </a:r>
            <a:r>
              <a:rPr lang="sv-SE" dirty="0" err="1">
                <a:latin typeface="Calibri" charset="0"/>
              </a:rPr>
              <a:t>es</a:t>
            </a:r>
            <a:r>
              <a:rPr lang="sv-SE" dirty="0">
                <a:latin typeface="Calibri" charset="0"/>
              </a:rPr>
              <a:t> </a:t>
            </a:r>
            <a:r>
              <a:rPr lang="sv-SE" dirty="0" err="1" smtClean="0">
                <a:latin typeface="Calibri" charset="0"/>
              </a:rPr>
              <a:t>igual</a:t>
            </a:r>
            <a:endParaRPr lang="en-GB" dirty="0">
              <a:latin typeface="Calibri" charset="0"/>
            </a:endParaRPr>
          </a:p>
        </p:txBody>
      </p:sp>
      <p:sp>
        <p:nvSpPr>
          <p:cNvPr id="3" name="Content Placeholder 2"/>
          <p:cNvSpPr>
            <a:spLocks noGrp="1"/>
          </p:cNvSpPr>
          <p:nvPr>
            <p:ph sz="half" idx="1"/>
          </p:nvPr>
        </p:nvSpPr>
        <p:spPr/>
        <p:txBody>
          <a:bodyPr rtlCol="0">
            <a:normAutofit fontScale="92500" lnSpcReduction="20000"/>
          </a:bodyPr>
          <a:lstStyle/>
          <a:p>
            <a:pPr eaLnBrk="1" fontAlgn="auto" hangingPunct="1">
              <a:spcAft>
                <a:spcPts val="0"/>
              </a:spcAft>
              <a:buFont typeface="Arial" pitchFamily="34" charset="0"/>
              <a:buChar char="•"/>
              <a:defRPr/>
            </a:pPr>
            <a:r>
              <a:rPr lang="sv-SE" dirty="0" err="1" smtClean="0">
                <a:ea typeface="+mn-ea"/>
                <a:cs typeface="+mn-cs"/>
              </a:rPr>
              <a:t>Hongos</a:t>
            </a:r>
            <a:r>
              <a:rPr lang="sv-SE" dirty="0" smtClean="0">
                <a:ea typeface="+mn-ea"/>
                <a:cs typeface="+mn-cs"/>
              </a:rPr>
              <a:t> </a:t>
            </a:r>
            <a:r>
              <a:rPr lang="sv-SE" dirty="0" err="1" smtClean="0">
                <a:ea typeface="+mn-ea"/>
                <a:cs typeface="+mn-cs"/>
              </a:rPr>
              <a:t>diferentes</a:t>
            </a:r>
            <a:r>
              <a:rPr lang="sv-SE" dirty="0" smtClean="0">
                <a:ea typeface="+mn-ea"/>
                <a:cs typeface="+mn-cs"/>
              </a:rPr>
              <a:t>, </a:t>
            </a:r>
            <a:r>
              <a:rPr lang="sv-SE" dirty="0" err="1" smtClean="0">
                <a:ea typeface="+mn-ea"/>
                <a:cs typeface="+mn-cs"/>
              </a:rPr>
              <a:t>árboles</a:t>
            </a:r>
            <a:r>
              <a:rPr lang="sv-SE" dirty="0" smtClean="0">
                <a:ea typeface="+mn-ea"/>
                <a:cs typeface="+mn-cs"/>
              </a:rPr>
              <a:t> </a:t>
            </a:r>
            <a:r>
              <a:rPr lang="sv-SE" dirty="0" err="1" smtClean="0">
                <a:ea typeface="+mn-ea"/>
                <a:cs typeface="+mn-cs"/>
              </a:rPr>
              <a:t>diferentes</a:t>
            </a:r>
            <a:r>
              <a:rPr lang="sv-SE" dirty="0" smtClean="0">
                <a:ea typeface="+mn-ea"/>
                <a:cs typeface="+mn-cs"/>
              </a:rPr>
              <a:t>, </a:t>
            </a:r>
            <a:r>
              <a:rPr lang="sv-SE" dirty="0" err="1" smtClean="0">
                <a:ea typeface="+mn-ea"/>
                <a:cs typeface="+mn-cs"/>
              </a:rPr>
              <a:t>condiciones</a:t>
            </a:r>
            <a:r>
              <a:rPr lang="sv-SE" dirty="0" smtClean="0">
                <a:ea typeface="+mn-ea"/>
                <a:cs typeface="+mn-cs"/>
              </a:rPr>
              <a:t> </a:t>
            </a:r>
            <a:r>
              <a:rPr lang="sv-SE" dirty="0" err="1" smtClean="0">
                <a:ea typeface="+mn-ea"/>
                <a:cs typeface="+mn-cs"/>
              </a:rPr>
              <a:t>diferentes</a:t>
            </a:r>
            <a:endParaRPr lang="sv-SE" dirty="0" smtClean="0">
              <a:ea typeface="+mn-ea"/>
              <a:cs typeface="+mn-cs"/>
            </a:endParaRPr>
          </a:p>
          <a:p>
            <a:pPr eaLnBrk="1" fontAlgn="auto" hangingPunct="1">
              <a:spcAft>
                <a:spcPts val="0"/>
              </a:spcAft>
              <a:buFont typeface="Arial" pitchFamily="34" charset="0"/>
              <a:buChar char="•"/>
              <a:defRPr/>
            </a:pPr>
            <a:endParaRPr lang="sv-SE" dirty="0" smtClean="0">
              <a:ea typeface="+mn-ea"/>
              <a:cs typeface="+mn-cs"/>
            </a:endParaRPr>
          </a:p>
          <a:p>
            <a:pPr eaLnBrk="1" fontAlgn="auto" hangingPunct="1">
              <a:spcAft>
                <a:spcPts val="0"/>
              </a:spcAft>
              <a:buFont typeface="Arial" pitchFamily="34" charset="0"/>
              <a:buChar char="•"/>
              <a:defRPr/>
            </a:pPr>
            <a:r>
              <a:rPr lang="sv-SE" dirty="0" err="1" smtClean="0">
                <a:ea typeface="+mn-ea"/>
                <a:cs typeface="+mn-cs"/>
              </a:rPr>
              <a:t>Pudrición</a:t>
            </a:r>
            <a:r>
              <a:rPr lang="sv-SE" dirty="0" smtClean="0">
                <a:ea typeface="+mn-ea"/>
                <a:cs typeface="+mn-cs"/>
              </a:rPr>
              <a:t> </a:t>
            </a:r>
            <a:r>
              <a:rPr lang="sv-SE" dirty="0" err="1" smtClean="0">
                <a:ea typeface="+mn-ea"/>
                <a:cs typeface="+mn-cs"/>
              </a:rPr>
              <a:t>parda</a:t>
            </a:r>
            <a:endParaRPr lang="sv-SE" dirty="0" smtClean="0">
              <a:ea typeface="+mn-ea"/>
              <a:cs typeface="+mn-cs"/>
            </a:endParaRPr>
          </a:p>
          <a:p>
            <a:pPr lvl="1" eaLnBrk="1" fontAlgn="auto" hangingPunct="1">
              <a:spcAft>
                <a:spcPts val="0"/>
              </a:spcAft>
              <a:buFont typeface="Arial" pitchFamily="34" charset="0"/>
              <a:buChar char="–"/>
              <a:defRPr/>
            </a:pPr>
            <a:r>
              <a:rPr lang="sv-SE" dirty="0" err="1" smtClean="0">
                <a:ea typeface="+mn-ea"/>
              </a:rPr>
              <a:t>Primero</a:t>
            </a:r>
            <a:r>
              <a:rPr lang="sv-SE" dirty="0" smtClean="0">
                <a:ea typeface="+mn-ea"/>
              </a:rPr>
              <a:t> la </a:t>
            </a:r>
            <a:r>
              <a:rPr lang="sv-SE" dirty="0" err="1" smtClean="0">
                <a:ea typeface="+mn-ea"/>
              </a:rPr>
              <a:t>celulosa</a:t>
            </a:r>
            <a:r>
              <a:rPr lang="sv-SE" dirty="0" smtClean="0">
                <a:ea typeface="+mn-ea"/>
              </a:rPr>
              <a:t>, la </a:t>
            </a:r>
            <a:r>
              <a:rPr lang="sv-SE" dirty="0" err="1" smtClean="0">
                <a:ea typeface="+mn-ea"/>
              </a:rPr>
              <a:t>lignina</a:t>
            </a:r>
            <a:r>
              <a:rPr lang="sv-SE" dirty="0" smtClean="0">
                <a:ea typeface="+mn-ea"/>
              </a:rPr>
              <a:t> </a:t>
            </a:r>
            <a:r>
              <a:rPr lang="sv-SE" dirty="0" err="1" smtClean="0">
                <a:ea typeface="+mn-ea"/>
              </a:rPr>
              <a:t>queda</a:t>
            </a:r>
            <a:r>
              <a:rPr lang="sv-SE" dirty="0" smtClean="0">
                <a:ea typeface="+mn-ea"/>
              </a:rPr>
              <a:t> </a:t>
            </a:r>
            <a:r>
              <a:rPr lang="sv-SE" dirty="0" err="1" smtClean="0">
                <a:ea typeface="+mn-ea"/>
              </a:rPr>
              <a:t>intacta</a:t>
            </a:r>
            <a:endParaRPr lang="sv-SE" dirty="0" smtClean="0">
              <a:ea typeface="+mn-ea"/>
            </a:endParaRPr>
          </a:p>
          <a:p>
            <a:pPr eaLnBrk="1" fontAlgn="auto" hangingPunct="1">
              <a:spcAft>
                <a:spcPts val="0"/>
              </a:spcAft>
              <a:buFont typeface="Arial" pitchFamily="34" charset="0"/>
              <a:buChar char="•"/>
              <a:defRPr/>
            </a:pPr>
            <a:r>
              <a:rPr lang="sv-SE" dirty="0" err="1" smtClean="0">
                <a:ea typeface="+mn-ea"/>
                <a:cs typeface="+mn-cs"/>
              </a:rPr>
              <a:t>Pudrición</a:t>
            </a:r>
            <a:r>
              <a:rPr lang="sv-SE" dirty="0" smtClean="0">
                <a:ea typeface="+mn-ea"/>
                <a:cs typeface="+mn-cs"/>
              </a:rPr>
              <a:t> </a:t>
            </a:r>
            <a:r>
              <a:rPr lang="sv-SE" dirty="0" err="1" smtClean="0">
                <a:ea typeface="+mn-ea"/>
                <a:cs typeface="+mn-cs"/>
              </a:rPr>
              <a:t>blanca</a:t>
            </a:r>
            <a:endParaRPr lang="sv-SE" dirty="0" smtClean="0">
              <a:ea typeface="+mn-ea"/>
              <a:cs typeface="+mn-cs"/>
            </a:endParaRPr>
          </a:p>
          <a:p>
            <a:pPr lvl="1" eaLnBrk="1" fontAlgn="auto" hangingPunct="1">
              <a:spcAft>
                <a:spcPts val="0"/>
              </a:spcAft>
              <a:buFont typeface="Arial" pitchFamily="34" charset="0"/>
              <a:buChar char="–"/>
              <a:defRPr/>
            </a:pPr>
            <a:r>
              <a:rPr lang="sv-SE" dirty="0" err="1" smtClean="0">
                <a:ea typeface="+mn-ea"/>
              </a:rPr>
              <a:t>Degrada</a:t>
            </a:r>
            <a:r>
              <a:rPr lang="sv-SE" dirty="0" smtClean="0">
                <a:ea typeface="+mn-ea"/>
              </a:rPr>
              <a:t> </a:t>
            </a:r>
            <a:r>
              <a:rPr lang="sv-SE" dirty="0" err="1" smtClean="0">
                <a:ea typeface="+mn-ea"/>
              </a:rPr>
              <a:t>preferentemente</a:t>
            </a:r>
            <a:r>
              <a:rPr lang="sv-SE" dirty="0" smtClean="0">
                <a:ea typeface="+mn-ea"/>
              </a:rPr>
              <a:t> la </a:t>
            </a:r>
            <a:r>
              <a:rPr lang="sv-SE" dirty="0" err="1" smtClean="0">
                <a:ea typeface="+mn-ea"/>
              </a:rPr>
              <a:t>lignina</a:t>
            </a:r>
            <a:endParaRPr lang="sv-SE" dirty="0" smtClean="0">
              <a:ea typeface="+mn-ea"/>
            </a:endParaRPr>
          </a:p>
          <a:p>
            <a:pPr marL="1371600" lvl="3" indent="0" eaLnBrk="1" fontAlgn="auto" hangingPunct="1">
              <a:spcAft>
                <a:spcPts val="0"/>
              </a:spcAft>
              <a:buFont typeface="Arial" charset="0"/>
              <a:buNone/>
              <a:defRPr/>
            </a:pPr>
            <a:r>
              <a:rPr lang="sv-SE" sz="2600" dirty="0" smtClean="0">
                <a:ea typeface="+mn-ea"/>
              </a:rPr>
              <a:t>o</a:t>
            </a:r>
          </a:p>
          <a:p>
            <a:pPr lvl="1" eaLnBrk="1" fontAlgn="auto" hangingPunct="1">
              <a:spcAft>
                <a:spcPts val="0"/>
              </a:spcAft>
              <a:buFont typeface="Arial" pitchFamily="34" charset="0"/>
              <a:buChar char="–"/>
              <a:defRPr/>
            </a:pPr>
            <a:r>
              <a:rPr lang="sv-SE" dirty="0" err="1" smtClean="0">
                <a:ea typeface="+mn-ea"/>
              </a:rPr>
              <a:t>Degrada</a:t>
            </a:r>
            <a:r>
              <a:rPr lang="sv-SE" dirty="0" smtClean="0">
                <a:ea typeface="+mn-ea"/>
              </a:rPr>
              <a:t> </a:t>
            </a:r>
            <a:r>
              <a:rPr lang="sv-SE" dirty="0" err="1" smtClean="0">
                <a:ea typeface="+mn-ea"/>
              </a:rPr>
              <a:t>sumultáneamente</a:t>
            </a:r>
            <a:r>
              <a:rPr lang="sv-SE" dirty="0" smtClean="0">
                <a:ea typeface="+mn-ea"/>
              </a:rPr>
              <a:t> la </a:t>
            </a:r>
            <a:r>
              <a:rPr lang="sv-SE" dirty="0" err="1" smtClean="0">
                <a:ea typeface="+mn-ea"/>
              </a:rPr>
              <a:t>lignina</a:t>
            </a:r>
            <a:r>
              <a:rPr lang="sv-SE" dirty="0" smtClean="0">
                <a:ea typeface="+mn-ea"/>
              </a:rPr>
              <a:t> y la </a:t>
            </a:r>
            <a:r>
              <a:rPr lang="sv-SE" dirty="0" err="1" smtClean="0">
                <a:ea typeface="+mn-ea"/>
              </a:rPr>
              <a:t>celulosa</a:t>
            </a:r>
            <a:endParaRPr lang="sv-SE" dirty="0">
              <a:ea typeface="+mn-ea"/>
            </a:endParaRPr>
          </a:p>
        </p:txBody>
      </p:sp>
      <p:pic>
        <p:nvPicPr>
          <p:cNvPr id="58371"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87900" y="1293813"/>
            <a:ext cx="3600450" cy="5378450"/>
          </a:xfrm>
          <a:noFill/>
        </p:spPr>
      </p:pic>
      <p:sp>
        <p:nvSpPr>
          <p:cNvPr id="58372" name="TextBox 5"/>
          <p:cNvSpPr txBox="1">
            <a:spLocks noChangeArrowheads="1"/>
          </p:cNvSpPr>
          <p:nvPr/>
        </p:nvSpPr>
        <p:spPr bwMode="auto">
          <a:xfrm>
            <a:off x="4859338" y="6237288"/>
            <a:ext cx="3600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Brian Cleckner, Inglaterra</a:t>
            </a:r>
            <a:endParaRPr lang="en-GB" sz="180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p:nvPr>
        </p:nvSpPr>
        <p:spPr>
          <a:xfrm>
            <a:off x="395288" y="333375"/>
            <a:ext cx="8229600" cy="1143000"/>
          </a:xfrm>
        </p:spPr>
        <p:txBody>
          <a:bodyPr/>
          <a:lstStyle/>
          <a:p>
            <a:pPr eaLnBrk="1" hangingPunct="1"/>
            <a:r>
              <a:rPr lang="sv-SE" dirty="0">
                <a:latin typeface="Calibri" charset="0"/>
              </a:rPr>
              <a:t>Porqué es </a:t>
            </a:r>
            <a:r>
              <a:rPr lang="sv-SE" dirty="0" smtClean="0">
                <a:latin typeface="Calibri" charset="0"/>
              </a:rPr>
              <a:t>importante</a:t>
            </a:r>
            <a:br>
              <a:rPr lang="sv-SE" dirty="0" smtClean="0">
                <a:latin typeface="Calibri" charset="0"/>
              </a:rPr>
            </a:br>
            <a:r>
              <a:rPr lang="sv-SE" dirty="0" smtClean="0">
                <a:latin typeface="Calibri" charset="0"/>
              </a:rPr>
              <a:t>la </a:t>
            </a:r>
            <a:r>
              <a:rPr lang="sv-SE" dirty="0">
                <a:latin typeface="Calibri" charset="0"/>
              </a:rPr>
              <a:t>descomposición?</a:t>
            </a:r>
            <a:br>
              <a:rPr lang="sv-SE" dirty="0">
                <a:latin typeface="Calibri" charset="0"/>
              </a:rPr>
            </a:br>
            <a:endParaRPr lang="en-GB" sz="2000" dirty="0">
              <a:latin typeface="Calibri" charset="0"/>
            </a:endParaRPr>
          </a:p>
        </p:txBody>
      </p:sp>
      <p:sp>
        <p:nvSpPr>
          <p:cNvPr id="60418" name="Content Placeholder 2"/>
          <p:cNvSpPr>
            <a:spLocks noGrp="1"/>
          </p:cNvSpPr>
          <p:nvPr>
            <p:ph sz="half" idx="1"/>
          </p:nvPr>
        </p:nvSpPr>
        <p:spPr>
          <a:xfrm>
            <a:off x="323850" y="1927225"/>
            <a:ext cx="4248150" cy="4525963"/>
          </a:xfrm>
        </p:spPr>
        <p:txBody>
          <a:bodyPr/>
          <a:lstStyle/>
          <a:p>
            <a:pPr eaLnBrk="1" hangingPunct="1"/>
            <a:r>
              <a:rPr lang="sv-SE" dirty="0" err="1">
                <a:latin typeface="Calibri" charset="0"/>
              </a:rPr>
              <a:t>Diferentes</a:t>
            </a:r>
            <a:r>
              <a:rPr lang="sv-SE" dirty="0">
                <a:latin typeface="Calibri" charset="0"/>
              </a:rPr>
              <a:t> </a:t>
            </a:r>
            <a:r>
              <a:rPr lang="sv-SE" dirty="0" err="1">
                <a:latin typeface="Calibri" charset="0"/>
              </a:rPr>
              <a:t>tipos</a:t>
            </a:r>
            <a:r>
              <a:rPr lang="sv-SE" dirty="0">
                <a:latin typeface="Calibri" charset="0"/>
              </a:rPr>
              <a:t> y </a:t>
            </a:r>
            <a:r>
              <a:rPr lang="sv-SE" dirty="0" err="1">
                <a:latin typeface="Calibri" charset="0"/>
              </a:rPr>
              <a:t>fases</a:t>
            </a:r>
            <a:r>
              <a:rPr lang="sv-SE" dirty="0">
                <a:latin typeface="Calibri" charset="0"/>
              </a:rPr>
              <a:t> de </a:t>
            </a:r>
            <a:r>
              <a:rPr lang="sv-SE" dirty="0" err="1">
                <a:latin typeface="Calibri" charset="0"/>
              </a:rPr>
              <a:t>descomposición</a:t>
            </a:r>
            <a:r>
              <a:rPr lang="sv-SE" dirty="0">
                <a:latin typeface="Calibri" charset="0"/>
              </a:rPr>
              <a:t> </a:t>
            </a:r>
            <a:r>
              <a:rPr lang="sv-SE" dirty="0" err="1">
                <a:latin typeface="Calibri" charset="0"/>
              </a:rPr>
              <a:t>atraen</a:t>
            </a:r>
            <a:r>
              <a:rPr lang="sv-SE" dirty="0">
                <a:latin typeface="Calibri" charset="0"/>
              </a:rPr>
              <a:t> </a:t>
            </a:r>
            <a:r>
              <a:rPr lang="sv-SE" dirty="0" err="1">
                <a:latin typeface="Calibri" charset="0"/>
              </a:rPr>
              <a:t>diferentes</a:t>
            </a:r>
            <a:r>
              <a:rPr lang="sv-SE" dirty="0">
                <a:latin typeface="Calibri" charset="0"/>
              </a:rPr>
              <a:t> </a:t>
            </a:r>
            <a:r>
              <a:rPr lang="sv-SE" dirty="0" err="1">
                <a:latin typeface="Calibri" charset="0"/>
              </a:rPr>
              <a:t>especies</a:t>
            </a:r>
            <a:r>
              <a:rPr lang="sv-SE" dirty="0">
                <a:latin typeface="Calibri" charset="0"/>
              </a:rPr>
              <a:t> </a:t>
            </a:r>
          </a:p>
          <a:p>
            <a:pPr eaLnBrk="1" hangingPunct="1"/>
            <a:r>
              <a:rPr lang="sv-SE" dirty="0" err="1">
                <a:latin typeface="Calibri" charset="0"/>
              </a:rPr>
              <a:t>Sucesión</a:t>
            </a:r>
            <a:r>
              <a:rPr lang="sv-SE" dirty="0">
                <a:latin typeface="Calibri" charset="0"/>
              </a:rPr>
              <a:t> de </a:t>
            </a:r>
            <a:r>
              <a:rPr lang="sv-SE" dirty="0" err="1">
                <a:latin typeface="Calibri" charset="0"/>
              </a:rPr>
              <a:t>especies</a:t>
            </a:r>
            <a:endParaRPr lang="sv-SE" dirty="0">
              <a:latin typeface="Calibri" charset="0"/>
            </a:endParaRPr>
          </a:p>
          <a:p>
            <a:pPr eaLnBrk="1" hangingPunct="1"/>
            <a:r>
              <a:rPr lang="sv-SE" dirty="0" err="1">
                <a:latin typeface="Calibri" charset="0"/>
              </a:rPr>
              <a:t>Competencia</a:t>
            </a:r>
            <a:r>
              <a:rPr lang="sv-SE" dirty="0">
                <a:latin typeface="Calibri" charset="0"/>
              </a:rPr>
              <a:t> </a:t>
            </a:r>
            <a:r>
              <a:rPr lang="sv-SE" dirty="0" err="1">
                <a:latin typeface="Calibri" charset="0"/>
              </a:rPr>
              <a:t>entre</a:t>
            </a:r>
            <a:r>
              <a:rPr lang="sv-SE" dirty="0">
                <a:latin typeface="Calibri" charset="0"/>
              </a:rPr>
              <a:t> </a:t>
            </a:r>
            <a:r>
              <a:rPr lang="sv-SE" dirty="0" err="1">
                <a:latin typeface="Calibri" charset="0"/>
              </a:rPr>
              <a:t>especies</a:t>
            </a:r>
            <a:endParaRPr lang="sv-SE" dirty="0">
              <a:latin typeface="Calibri" charset="0"/>
            </a:endParaRPr>
          </a:p>
          <a:p>
            <a:pPr eaLnBrk="1" hangingPunct="1"/>
            <a:r>
              <a:rPr lang="sv-SE" dirty="0" err="1">
                <a:latin typeface="Calibri" charset="0"/>
              </a:rPr>
              <a:t>Muchísimas</a:t>
            </a:r>
            <a:r>
              <a:rPr lang="sv-SE" dirty="0">
                <a:latin typeface="Calibri" charset="0"/>
              </a:rPr>
              <a:t> </a:t>
            </a:r>
            <a:r>
              <a:rPr lang="sv-SE" dirty="0" err="1">
                <a:latin typeface="Calibri" charset="0"/>
              </a:rPr>
              <a:t>especies</a:t>
            </a:r>
            <a:endParaRPr lang="sv-SE" dirty="0">
              <a:latin typeface="Calibri" charset="0"/>
            </a:endParaRPr>
          </a:p>
          <a:p>
            <a:pPr eaLnBrk="1" hangingPunct="1"/>
            <a:endParaRPr lang="en-GB" dirty="0">
              <a:latin typeface="Calibri" charset="0"/>
            </a:endParaRPr>
          </a:p>
        </p:txBody>
      </p:sp>
      <p:sp>
        <p:nvSpPr>
          <p:cNvPr id="60419" name="TextBox 7"/>
          <p:cNvSpPr txBox="1">
            <a:spLocks noChangeArrowheads="1"/>
          </p:cNvSpPr>
          <p:nvPr/>
        </p:nvSpPr>
        <p:spPr bwMode="auto">
          <a:xfrm>
            <a:off x="323528" y="6192250"/>
            <a:ext cx="4032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dirty="0" err="1"/>
              <a:t>Ilustración</a:t>
            </a:r>
            <a:r>
              <a:rPr lang="en-GB" sz="1800" dirty="0"/>
              <a:t> de Per </a:t>
            </a:r>
            <a:r>
              <a:rPr lang="en-GB" sz="1800" dirty="0" err="1"/>
              <a:t>Axell</a:t>
            </a:r>
            <a:r>
              <a:rPr lang="en-GB" sz="1800" dirty="0"/>
              <a:t> </a:t>
            </a:r>
            <a:r>
              <a:rPr lang="en-GB" sz="1800" dirty="0" err="1"/>
              <a:t>basada</a:t>
            </a:r>
            <a:r>
              <a:rPr lang="en-GB" sz="1800" dirty="0"/>
              <a:t> en </a:t>
            </a:r>
            <a:r>
              <a:rPr lang="en-GB" sz="1800" dirty="0" err="1"/>
              <a:t>Stokland</a:t>
            </a:r>
            <a:r>
              <a:rPr lang="en-GB" sz="1800" dirty="0"/>
              <a:t> </a:t>
            </a:r>
            <a:r>
              <a:rPr lang="en-GB" sz="1800" i="1" dirty="0"/>
              <a:t>et al</a:t>
            </a:r>
            <a:r>
              <a:rPr lang="en-GB" sz="1800" dirty="0"/>
              <a:t>. (2012)</a:t>
            </a:r>
          </a:p>
        </p:txBody>
      </p:sp>
      <p:pic>
        <p:nvPicPr>
          <p:cNvPr id="6" name="Content Placeholder 1"/>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t="1617"/>
          <a:stretch>
            <a:fillRect/>
          </a:stretch>
        </p:blipFill>
        <p:spPr>
          <a:xfrm>
            <a:off x="4824931" y="1395437"/>
            <a:ext cx="4290469" cy="5462563"/>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Title 1"/>
          <p:cNvSpPr>
            <a:spLocks noGrp="1"/>
          </p:cNvSpPr>
          <p:nvPr>
            <p:ph type="title"/>
          </p:nvPr>
        </p:nvSpPr>
        <p:spPr>
          <a:xfrm>
            <a:off x="107504" y="260648"/>
            <a:ext cx="8604448" cy="1143000"/>
          </a:xfrm>
        </p:spPr>
        <p:txBody>
          <a:bodyPr/>
          <a:lstStyle/>
          <a:p>
            <a:pPr eaLnBrk="1" hangingPunct="1"/>
            <a:r>
              <a:rPr lang="sv-SE" sz="4000" dirty="0" err="1">
                <a:latin typeface="Calibri" charset="0"/>
              </a:rPr>
              <a:t>Ejercicio</a:t>
            </a:r>
            <a:r>
              <a:rPr lang="sv-SE" sz="4000" dirty="0">
                <a:latin typeface="Calibri" charset="0"/>
              </a:rPr>
              <a:t> 2: </a:t>
            </a:r>
            <a:r>
              <a:rPr lang="sv-SE" sz="4000" dirty="0" err="1" smtClean="0">
                <a:latin typeface="Calibri" charset="0"/>
              </a:rPr>
              <a:t>Reconocimiento</a:t>
            </a:r>
            <a:r>
              <a:rPr lang="sv-SE" sz="4000" dirty="0" smtClean="0">
                <a:latin typeface="Calibri" charset="0"/>
              </a:rPr>
              <a:t> de </a:t>
            </a:r>
            <a:r>
              <a:rPr lang="sv-SE" sz="4000" dirty="0" err="1">
                <a:latin typeface="Calibri" charset="0"/>
              </a:rPr>
              <a:t>hábitats</a:t>
            </a:r>
            <a:endParaRPr lang="en-GB" sz="4000" dirty="0">
              <a:latin typeface="Calibri" charset="0"/>
            </a:endParaRPr>
          </a:p>
        </p:txBody>
      </p:sp>
      <p:pic>
        <p:nvPicPr>
          <p:cNvPr id="93186"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476375" y="1341263"/>
            <a:ext cx="6264275" cy="5472113"/>
          </a:xfrm>
        </p:spPr>
      </p:pic>
      <p:sp>
        <p:nvSpPr>
          <p:cNvPr id="93187" name="TextBox 3"/>
          <p:cNvSpPr txBox="1">
            <a:spLocks noChangeArrowheads="1"/>
          </p:cNvSpPr>
          <p:nvPr/>
        </p:nvSpPr>
        <p:spPr bwMode="auto">
          <a:xfrm>
            <a:off x="1476375" y="6488113"/>
            <a:ext cx="37449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smtClean="0"/>
              <a:t>Ilustración</a:t>
            </a:r>
            <a:r>
              <a:rPr lang="sv-SE" sz="1800" dirty="0"/>
              <a:t>: Neville </a:t>
            </a:r>
            <a:r>
              <a:rPr lang="sv-SE" sz="1800" dirty="0" err="1"/>
              <a:t>Fay</a:t>
            </a:r>
            <a:endParaRPr lang="en-GB" sz="1800" dirty="0"/>
          </a:p>
        </p:txBody>
      </p:sp>
    </p:spTree>
    <p:extLst>
      <p:ext uri="{BB962C8B-B14F-4D97-AF65-F5344CB8AC3E}">
        <p14:creationId xmlns:p14="http://schemas.microsoft.com/office/powerpoint/2010/main" val="2531165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7475" y="0"/>
            <a:ext cx="38862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25" y="4779963"/>
            <a:ext cx="2770188"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43675" y="1020763"/>
            <a:ext cx="262890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 Box 10"/>
          <p:cNvSpPr txBox="1">
            <a:spLocks noChangeArrowheads="1"/>
          </p:cNvSpPr>
          <p:nvPr/>
        </p:nvSpPr>
        <p:spPr bwMode="auto">
          <a:xfrm>
            <a:off x="6540500" y="1020763"/>
            <a:ext cx="234156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spcBef>
                <a:spcPct val="50000"/>
              </a:spcBef>
            </a:pPr>
            <a:r>
              <a:rPr lang="sv-SE" sz="1400" dirty="0">
                <a:solidFill>
                  <a:schemeClr val="bg1"/>
                </a:solidFill>
                <a:latin typeface="Arial" charset="0"/>
              </a:rPr>
              <a:t>F</a:t>
            </a:r>
            <a:r>
              <a:rPr lang="sv-SE" sz="1400" dirty="0" smtClean="0">
                <a:solidFill>
                  <a:schemeClr val="bg1"/>
                </a:solidFill>
                <a:latin typeface="Arial" charset="0"/>
              </a:rPr>
              <a:t>oto</a:t>
            </a:r>
            <a:r>
              <a:rPr lang="sv-SE" sz="1400" dirty="0">
                <a:solidFill>
                  <a:schemeClr val="bg1"/>
                </a:solidFill>
                <a:latin typeface="Arial" charset="0"/>
              </a:rPr>
              <a:t>: </a:t>
            </a:r>
            <a:r>
              <a:rPr lang="sv-SE" sz="1400" dirty="0" err="1">
                <a:solidFill>
                  <a:schemeClr val="bg1"/>
                </a:solidFill>
                <a:latin typeface="Arial" charset="0"/>
              </a:rPr>
              <a:t>Vikki</a:t>
            </a:r>
            <a:r>
              <a:rPr lang="sv-SE" sz="1400" dirty="0">
                <a:solidFill>
                  <a:schemeClr val="bg1"/>
                </a:solidFill>
                <a:latin typeface="Arial" charset="0"/>
              </a:rPr>
              <a:t> Bengtsson, </a:t>
            </a:r>
          </a:p>
          <a:p>
            <a:pPr>
              <a:spcBef>
                <a:spcPct val="50000"/>
              </a:spcBef>
            </a:pPr>
            <a:r>
              <a:rPr lang="sv-SE" sz="1400" i="1" dirty="0" err="1">
                <a:solidFill>
                  <a:schemeClr val="bg1"/>
                </a:solidFill>
                <a:latin typeface="Arial" charset="0"/>
              </a:rPr>
              <a:t>Fistulina</a:t>
            </a:r>
            <a:r>
              <a:rPr lang="sv-SE" sz="1400" i="1" dirty="0">
                <a:solidFill>
                  <a:schemeClr val="bg1"/>
                </a:solidFill>
                <a:latin typeface="Arial" charset="0"/>
              </a:rPr>
              <a:t> </a:t>
            </a:r>
            <a:r>
              <a:rPr lang="sv-SE" sz="1400" i="1" dirty="0" err="1">
                <a:solidFill>
                  <a:schemeClr val="bg1"/>
                </a:solidFill>
                <a:latin typeface="Arial" charset="0"/>
              </a:rPr>
              <a:t>hepatica</a:t>
            </a:r>
            <a:endParaRPr lang="en-GB" sz="1400" i="1" dirty="0">
              <a:solidFill>
                <a:schemeClr val="bg1"/>
              </a:solidFill>
              <a:latin typeface="Arial" charset="0"/>
            </a:endParaRPr>
          </a:p>
        </p:txBody>
      </p:sp>
      <p:pic>
        <p:nvPicPr>
          <p:cNvPr id="26632" name="Content Placeholder 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350" y="928687"/>
            <a:ext cx="2801938" cy="18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4"/>
          <p:cNvSpPr txBox="1">
            <a:spLocks noChangeArrowheads="1"/>
          </p:cNvSpPr>
          <p:nvPr/>
        </p:nvSpPr>
        <p:spPr bwMode="auto">
          <a:xfrm>
            <a:off x="-12700" y="1020763"/>
            <a:ext cx="2641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600" i="1" dirty="0" err="1">
                <a:solidFill>
                  <a:schemeClr val="bg1"/>
                </a:solidFill>
                <a:latin typeface="Arial" charset="0"/>
              </a:rPr>
              <a:t>F</a:t>
            </a:r>
            <a:r>
              <a:rPr lang="en-GB" sz="1600" i="1" dirty="0" err="1" smtClean="0">
                <a:solidFill>
                  <a:schemeClr val="bg1"/>
                </a:solidFill>
                <a:latin typeface="Arial" charset="0"/>
              </a:rPr>
              <a:t>oto</a:t>
            </a:r>
            <a:r>
              <a:rPr lang="en-GB" sz="1600" i="1" dirty="0">
                <a:solidFill>
                  <a:schemeClr val="bg1"/>
                </a:solidFill>
                <a:latin typeface="Arial" charset="0"/>
              </a:rPr>
              <a:t>: </a:t>
            </a:r>
            <a:r>
              <a:rPr lang="en-GB" sz="1600" i="1" dirty="0" err="1">
                <a:solidFill>
                  <a:schemeClr val="bg1"/>
                </a:solidFill>
                <a:latin typeface="Arial" charset="0"/>
              </a:rPr>
              <a:t>Vildaphoto</a:t>
            </a:r>
            <a:r>
              <a:rPr lang="en-GB" sz="1600" i="1" dirty="0">
                <a:solidFill>
                  <a:schemeClr val="bg1"/>
                </a:solidFill>
                <a:latin typeface="Arial" charset="0"/>
              </a:rPr>
              <a:t>, </a:t>
            </a:r>
            <a:r>
              <a:rPr lang="en-GB" sz="1600" i="1" dirty="0" err="1">
                <a:solidFill>
                  <a:schemeClr val="bg1"/>
                </a:solidFill>
                <a:latin typeface="Arial" charset="0"/>
              </a:rPr>
              <a:t>Myotis</a:t>
            </a:r>
            <a:r>
              <a:rPr lang="en-GB" sz="1600" i="1" dirty="0">
                <a:solidFill>
                  <a:schemeClr val="bg1"/>
                </a:solidFill>
                <a:latin typeface="Arial" charset="0"/>
              </a:rPr>
              <a:t> </a:t>
            </a:r>
            <a:r>
              <a:rPr lang="en-GB" sz="1600" i="1" dirty="0" err="1">
                <a:solidFill>
                  <a:schemeClr val="bg1"/>
                </a:solidFill>
                <a:latin typeface="Arial" charset="0"/>
              </a:rPr>
              <a:t>bechsteinii</a:t>
            </a:r>
            <a:endParaRPr lang="en-GB" sz="1600" i="1" dirty="0">
              <a:solidFill>
                <a:schemeClr val="bg1"/>
              </a:solidFill>
              <a:latin typeface="Arial" charset="0"/>
            </a:endParaRPr>
          </a:p>
        </p:txBody>
      </p:sp>
      <p:pic>
        <p:nvPicPr>
          <p:cNvPr id="26634" name="Content Placeholder 7"/>
          <p:cNvPicPr>
            <a:picLocks noChangeAspect="1"/>
          </p:cNvPicPr>
          <p:nvPr/>
        </p:nvPicPr>
        <p:blipFill>
          <a:blip r:embed="rId7" cstate="print">
            <a:extLst>
              <a:ext uri="{28A0092B-C50C-407E-A947-70E740481C1C}">
                <a14:useLocalDpi xmlns:a14="http://schemas.microsoft.com/office/drawing/2010/main" val="0"/>
              </a:ext>
            </a:extLst>
          </a:blip>
          <a:srcRect l="15099"/>
          <a:stretch>
            <a:fillRect/>
          </a:stretch>
        </p:blipFill>
        <p:spPr bwMode="auto">
          <a:xfrm>
            <a:off x="-12700" y="2790825"/>
            <a:ext cx="2681288"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5" name="TextBox 8"/>
          <p:cNvSpPr txBox="1">
            <a:spLocks noChangeArrowheads="1"/>
          </p:cNvSpPr>
          <p:nvPr/>
        </p:nvSpPr>
        <p:spPr bwMode="auto">
          <a:xfrm>
            <a:off x="11113" y="4211638"/>
            <a:ext cx="21129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US" sz="1400" i="1" dirty="0" err="1">
                <a:solidFill>
                  <a:schemeClr val="bg1"/>
                </a:solidFill>
                <a:latin typeface="Arial" charset="0"/>
              </a:rPr>
              <a:t>F</a:t>
            </a:r>
            <a:r>
              <a:rPr lang="en-US" sz="1400" i="1" dirty="0" err="1" smtClean="0">
                <a:solidFill>
                  <a:schemeClr val="bg1"/>
                </a:solidFill>
                <a:latin typeface="Arial" charset="0"/>
              </a:rPr>
              <a:t>oto</a:t>
            </a:r>
            <a:r>
              <a:rPr lang="en-US" sz="1400" i="1" dirty="0">
                <a:solidFill>
                  <a:schemeClr val="bg1"/>
                </a:solidFill>
                <a:latin typeface="Arial" charset="0"/>
              </a:rPr>
              <a:t>: </a:t>
            </a:r>
            <a:r>
              <a:rPr lang="en-US" sz="1400" i="1" dirty="0" err="1">
                <a:solidFill>
                  <a:schemeClr val="bg1"/>
                </a:solidFill>
                <a:latin typeface="Arial" charset="0"/>
              </a:rPr>
              <a:t>Eliomys</a:t>
            </a:r>
            <a:r>
              <a:rPr lang="en-US" sz="1400" i="1" dirty="0">
                <a:solidFill>
                  <a:schemeClr val="bg1"/>
                </a:solidFill>
                <a:latin typeface="Arial" charset="0"/>
              </a:rPr>
              <a:t> </a:t>
            </a:r>
            <a:r>
              <a:rPr lang="en-US" sz="1400" i="1" dirty="0" err="1">
                <a:solidFill>
                  <a:schemeClr val="bg1"/>
                </a:solidFill>
                <a:latin typeface="Arial" charset="0"/>
              </a:rPr>
              <a:t>quercinus</a:t>
            </a:r>
            <a:r>
              <a:rPr lang="en-US" sz="1400" i="1" dirty="0">
                <a:solidFill>
                  <a:schemeClr val="bg1"/>
                </a:solidFill>
                <a:latin typeface="Arial" charset="0"/>
              </a:rPr>
              <a:t>, </a:t>
            </a:r>
            <a:r>
              <a:rPr lang="en-US" sz="1400" i="1" dirty="0" err="1">
                <a:solidFill>
                  <a:schemeClr val="bg1"/>
                </a:solidFill>
                <a:latin typeface="Arial" charset="0"/>
              </a:rPr>
              <a:t>Vildaphoto</a:t>
            </a:r>
            <a:endParaRPr lang="en-GB" sz="1400" i="1" dirty="0">
              <a:solidFill>
                <a:schemeClr val="bg1"/>
              </a:solidFill>
              <a:latin typeface="Arial" charset="0"/>
            </a:endParaRPr>
          </a:p>
        </p:txBody>
      </p:sp>
      <p:pic>
        <p:nvPicPr>
          <p:cNvPr id="2663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8588" y="4779963"/>
            <a:ext cx="3095625" cy="232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TextBox 5"/>
          <p:cNvSpPr txBox="1">
            <a:spLocks noChangeArrowheads="1"/>
          </p:cNvSpPr>
          <p:nvPr/>
        </p:nvSpPr>
        <p:spPr bwMode="auto">
          <a:xfrm>
            <a:off x="2668588" y="4859338"/>
            <a:ext cx="2671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400" i="1" dirty="0" err="1">
                <a:solidFill>
                  <a:schemeClr val="bg1"/>
                </a:solidFill>
                <a:latin typeface="Arial" charset="0"/>
              </a:rPr>
              <a:t>F</a:t>
            </a:r>
            <a:r>
              <a:rPr lang="en-GB" sz="1400" i="1" dirty="0" err="1" smtClean="0">
                <a:solidFill>
                  <a:schemeClr val="bg1"/>
                </a:solidFill>
                <a:latin typeface="Arial" charset="0"/>
              </a:rPr>
              <a:t>oto</a:t>
            </a:r>
            <a:r>
              <a:rPr lang="en-GB" sz="1400" i="1" dirty="0">
                <a:solidFill>
                  <a:schemeClr val="bg1"/>
                </a:solidFill>
                <a:latin typeface="Arial" charset="0"/>
              </a:rPr>
              <a:t>: </a:t>
            </a:r>
            <a:r>
              <a:rPr lang="en-GB" sz="1400" dirty="0" err="1">
                <a:solidFill>
                  <a:schemeClr val="bg1"/>
                </a:solidFill>
                <a:latin typeface="Arial" charset="0"/>
              </a:rPr>
              <a:t>Leen</a:t>
            </a:r>
            <a:r>
              <a:rPr lang="en-GB" sz="1400" dirty="0">
                <a:solidFill>
                  <a:schemeClr val="bg1"/>
                </a:solidFill>
                <a:latin typeface="Arial" charset="0"/>
              </a:rPr>
              <a:t> </a:t>
            </a:r>
            <a:r>
              <a:rPr lang="en-GB" sz="1400" dirty="0" err="1">
                <a:solidFill>
                  <a:schemeClr val="bg1"/>
                </a:solidFill>
                <a:latin typeface="Arial" charset="0"/>
              </a:rPr>
              <a:t>Herrewyn</a:t>
            </a:r>
            <a:r>
              <a:rPr lang="en-GB" sz="1400" dirty="0">
                <a:solidFill>
                  <a:schemeClr val="bg1"/>
                </a:solidFill>
                <a:latin typeface="Arial" charset="0"/>
              </a:rPr>
              <a:t>, </a:t>
            </a:r>
            <a:r>
              <a:rPr lang="en-GB" sz="1400" i="1" dirty="0" err="1">
                <a:solidFill>
                  <a:schemeClr val="bg1"/>
                </a:solidFill>
                <a:latin typeface="Arial" charset="0"/>
              </a:rPr>
              <a:t>Athene</a:t>
            </a:r>
            <a:r>
              <a:rPr lang="en-GB" sz="1400" i="1" dirty="0">
                <a:solidFill>
                  <a:schemeClr val="bg1"/>
                </a:solidFill>
                <a:latin typeface="Arial" charset="0"/>
              </a:rPr>
              <a:t> </a:t>
            </a:r>
            <a:r>
              <a:rPr lang="en-GB" sz="1400" i="1" dirty="0" err="1">
                <a:solidFill>
                  <a:schemeClr val="bg1"/>
                </a:solidFill>
                <a:latin typeface="Arial" charset="0"/>
              </a:rPr>
              <a:t>noctua</a:t>
            </a:r>
            <a:endParaRPr lang="en-GB" sz="1400" dirty="0">
              <a:solidFill>
                <a:schemeClr val="bg1"/>
              </a:solidFill>
              <a:latin typeface="Arial" charset="0"/>
            </a:endParaRPr>
          </a:p>
        </p:txBody>
      </p:sp>
      <p:pic>
        <p:nvPicPr>
          <p:cNvPr id="26638"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43675" y="2992438"/>
            <a:ext cx="178117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Text Box 10"/>
          <p:cNvSpPr txBox="1">
            <a:spLocks noChangeArrowheads="1"/>
          </p:cNvSpPr>
          <p:nvPr/>
        </p:nvSpPr>
        <p:spPr bwMode="auto">
          <a:xfrm>
            <a:off x="6234113" y="5016500"/>
            <a:ext cx="2341562"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spcBef>
                <a:spcPct val="50000"/>
              </a:spcBef>
            </a:pPr>
            <a:r>
              <a:rPr lang="sv-SE" sz="1400" dirty="0">
                <a:solidFill>
                  <a:schemeClr val="bg1"/>
                </a:solidFill>
                <a:latin typeface="Arial" charset="0"/>
              </a:rPr>
              <a:t>F</a:t>
            </a:r>
            <a:r>
              <a:rPr lang="sv-SE" sz="1400" dirty="0" smtClean="0">
                <a:solidFill>
                  <a:schemeClr val="bg1"/>
                </a:solidFill>
                <a:latin typeface="Arial" charset="0"/>
              </a:rPr>
              <a:t>oto</a:t>
            </a:r>
            <a:r>
              <a:rPr lang="sv-SE" sz="1400" dirty="0">
                <a:solidFill>
                  <a:schemeClr val="bg1"/>
                </a:solidFill>
                <a:latin typeface="Arial" charset="0"/>
              </a:rPr>
              <a:t>: </a:t>
            </a:r>
            <a:r>
              <a:rPr lang="sv-SE" sz="1400" dirty="0" err="1">
                <a:solidFill>
                  <a:schemeClr val="bg1"/>
                </a:solidFill>
                <a:latin typeface="Arial" charset="0"/>
              </a:rPr>
              <a:t>Vikki</a:t>
            </a:r>
            <a:r>
              <a:rPr lang="sv-SE" sz="1400" dirty="0">
                <a:solidFill>
                  <a:schemeClr val="bg1"/>
                </a:solidFill>
                <a:latin typeface="Arial" charset="0"/>
              </a:rPr>
              <a:t> Bengtsson, </a:t>
            </a:r>
          </a:p>
          <a:p>
            <a:pPr>
              <a:spcBef>
                <a:spcPct val="50000"/>
              </a:spcBef>
            </a:pPr>
            <a:r>
              <a:rPr lang="sv-SE" sz="1400" i="1" dirty="0" err="1">
                <a:solidFill>
                  <a:schemeClr val="bg1"/>
                </a:solidFill>
                <a:latin typeface="Arial" charset="0"/>
              </a:rPr>
              <a:t>Lobaria</a:t>
            </a:r>
            <a:r>
              <a:rPr lang="sv-SE" sz="1400" i="1" dirty="0">
                <a:solidFill>
                  <a:schemeClr val="bg1"/>
                </a:solidFill>
                <a:latin typeface="Arial" charset="0"/>
              </a:rPr>
              <a:t> </a:t>
            </a:r>
            <a:r>
              <a:rPr lang="sv-SE" sz="1400" i="1" dirty="0" err="1">
                <a:solidFill>
                  <a:schemeClr val="bg1"/>
                </a:solidFill>
                <a:latin typeface="Arial" charset="0"/>
              </a:rPr>
              <a:t>pulmonaria</a:t>
            </a:r>
            <a:endParaRPr lang="en-GB" sz="1400" i="1" dirty="0">
              <a:solidFill>
                <a:schemeClr val="bg1"/>
              </a:solidFill>
              <a:latin typeface="Arial" charset="0"/>
            </a:endParaRPr>
          </a:p>
        </p:txBody>
      </p:sp>
      <p:sp>
        <p:nvSpPr>
          <p:cNvPr id="26640" name="Text Box 10"/>
          <p:cNvSpPr txBox="1">
            <a:spLocks noChangeArrowheads="1"/>
          </p:cNvSpPr>
          <p:nvPr/>
        </p:nvSpPr>
        <p:spPr bwMode="auto">
          <a:xfrm>
            <a:off x="53975" y="4735513"/>
            <a:ext cx="27178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spcBef>
                <a:spcPct val="50000"/>
              </a:spcBef>
            </a:pPr>
            <a:r>
              <a:rPr lang="sv-SE" sz="1400" dirty="0">
                <a:solidFill>
                  <a:schemeClr val="bg1"/>
                </a:solidFill>
                <a:latin typeface="Arial" charset="0"/>
              </a:rPr>
              <a:t>F</a:t>
            </a:r>
            <a:r>
              <a:rPr lang="sv-SE" sz="1400" dirty="0" smtClean="0">
                <a:solidFill>
                  <a:schemeClr val="bg1"/>
                </a:solidFill>
                <a:latin typeface="Arial" charset="0"/>
              </a:rPr>
              <a:t>oto</a:t>
            </a:r>
            <a:r>
              <a:rPr lang="sv-SE" sz="1400" dirty="0">
                <a:solidFill>
                  <a:schemeClr val="bg1"/>
                </a:solidFill>
                <a:latin typeface="Arial" charset="0"/>
              </a:rPr>
              <a:t>: </a:t>
            </a:r>
            <a:r>
              <a:rPr lang="sv-SE" sz="1400" dirty="0" err="1">
                <a:solidFill>
                  <a:schemeClr val="bg1"/>
                </a:solidFill>
                <a:latin typeface="Arial" charset="0"/>
              </a:rPr>
              <a:t>Vikki</a:t>
            </a:r>
            <a:r>
              <a:rPr lang="sv-SE" sz="1400" dirty="0">
                <a:solidFill>
                  <a:schemeClr val="bg1"/>
                </a:solidFill>
                <a:latin typeface="Arial" charset="0"/>
              </a:rPr>
              <a:t> Bengtsson, </a:t>
            </a:r>
          </a:p>
          <a:p>
            <a:pPr>
              <a:spcBef>
                <a:spcPct val="50000"/>
              </a:spcBef>
            </a:pPr>
            <a:r>
              <a:rPr lang="en-US" sz="1400" i="1" dirty="0" err="1">
                <a:solidFill>
                  <a:schemeClr val="bg1"/>
                </a:solidFill>
                <a:latin typeface="Arial" charset="0"/>
              </a:rPr>
              <a:t>Lucanus</a:t>
            </a:r>
            <a:r>
              <a:rPr lang="en-US" sz="1400" i="1" dirty="0">
                <a:solidFill>
                  <a:schemeClr val="bg1"/>
                </a:solidFill>
                <a:latin typeface="Arial" charset="0"/>
              </a:rPr>
              <a:t> </a:t>
            </a:r>
            <a:r>
              <a:rPr lang="en-US" sz="1400" i="1" dirty="0" err="1">
                <a:solidFill>
                  <a:schemeClr val="bg1"/>
                </a:solidFill>
                <a:latin typeface="Arial" charset="0"/>
              </a:rPr>
              <a:t>cervus</a:t>
            </a:r>
            <a:endParaRPr lang="sv-SE" sz="1400" dirty="0">
              <a:solidFill>
                <a:schemeClr val="bg1"/>
              </a:solidFill>
              <a:latin typeface="Arial" charset="0"/>
            </a:endParaRPr>
          </a:p>
        </p:txBody>
      </p:sp>
    </p:spTree>
    <p:extLst>
      <p:ext uri="{BB962C8B-B14F-4D97-AF65-F5344CB8AC3E}">
        <p14:creationId xmlns:p14="http://schemas.microsoft.com/office/powerpoint/2010/main" val="42533635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10" descr="C:\Users\Helen\Helen\VETree\Photographs for course material\Rogers\Pemphredon lugubr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064000"/>
            <a:ext cx="3725863"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2" name="Title 1"/>
          <p:cNvSpPr>
            <a:spLocks noGrp="1"/>
          </p:cNvSpPr>
          <p:nvPr>
            <p:ph type="title"/>
          </p:nvPr>
        </p:nvSpPr>
        <p:spPr>
          <a:xfrm>
            <a:off x="323850" y="0"/>
            <a:ext cx="8229600" cy="1143000"/>
          </a:xfrm>
        </p:spPr>
        <p:txBody>
          <a:bodyPr/>
          <a:lstStyle/>
          <a:p>
            <a:pPr eaLnBrk="1" hangingPunct="1"/>
            <a:r>
              <a:rPr lang="sv-SE">
                <a:latin typeface="Calibri" charset="0"/>
              </a:rPr>
              <a:t>Invertebrados</a:t>
            </a:r>
            <a:endParaRPr lang="en-GB">
              <a:latin typeface="Calibri" charset="0"/>
            </a:endParaRPr>
          </a:p>
        </p:txBody>
      </p:sp>
      <p:pic>
        <p:nvPicPr>
          <p:cNvPr id="76803" name="Picture 10" descr="C:\Users\Helen\Photographs\Millipede photos\C punct P Richards.png"/>
          <p:cNvPicPr>
            <a:picLocks noChangeAspect="1" noChangeArrowheads="1"/>
          </p:cNvPicPr>
          <p:nvPr/>
        </p:nvPicPr>
        <p:blipFill>
          <a:blip r:embed="rId4">
            <a:extLst>
              <a:ext uri="{28A0092B-C50C-407E-A947-70E740481C1C}">
                <a14:useLocalDpi xmlns:a14="http://schemas.microsoft.com/office/drawing/2010/main" val="0"/>
              </a:ext>
            </a:extLst>
          </a:blip>
          <a:srcRect r="28081"/>
          <a:stretch>
            <a:fillRect/>
          </a:stretch>
        </p:blipFill>
        <p:spPr bwMode="auto">
          <a:xfrm>
            <a:off x="323850" y="1125538"/>
            <a:ext cx="3725863"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TextBox 10"/>
          <p:cNvSpPr txBox="1">
            <a:spLocks noChangeArrowheads="1"/>
          </p:cNvSpPr>
          <p:nvPr/>
        </p:nvSpPr>
        <p:spPr bwMode="auto">
          <a:xfrm>
            <a:off x="288925" y="1125538"/>
            <a:ext cx="42116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dirty="0" err="1">
                <a:solidFill>
                  <a:schemeClr val="bg1"/>
                </a:solidFill>
              </a:rPr>
              <a:t>Foto</a:t>
            </a:r>
            <a:r>
              <a:rPr lang="en-GB" sz="1800" dirty="0">
                <a:solidFill>
                  <a:schemeClr val="bg1"/>
                </a:solidFill>
              </a:rPr>
              <a:t>: Paul Richards, </a:t>
            </a:r>
          </a:p>
          <a:p>
            <a:pPr eaLnBrk="1" hangingPunct="1"/>
            <a:r>
              <a:rPr lang="en-GB" sz="1800" dirty="0" err="1" smtClean="0">
                <a:solidFill>
                  <a:schemeClr val="bg1"/>
                </a:solidFill>
              </a:rPr>
              <a:t>milpies</a:t>
            </a:r>
            <a:r>
              <a:rPr lang="en-GB" sz="1800" dirty="0" smtClean="0">
                <a:solidFill>
                  <a:schemeClr val="bg1"/>
                </a:solidFill>
              </a:rPr>
              <a:t> </a:t>
            </a:r>
            <a:r>
              <a:rPr lang="en-GB" sz="1800" i="1" dirty="0" err="1">
                <a:solidFill>
                  <a:schemeClr val="bg1"/>
                </a:solidFill>
              </a:rPr>
              <a:t>Cylindroiulus</a:t>
            </a:r>
            <a:r>
              <a:rPr lang="en-GB" sz="1800" i="1" dirty="0">
                <a:solidFill>
                  <a:schemeClr val="bg1"/>
                </a:solidFill>
              </a:rPr>
              <a:t> </a:t>
            </a:r>
            <a:r>
              <a:rPr lang="en-GB" sz="1800" i="1" dirty="0" err="1">
                <a:solidFill>
                  <a:schemeClr val="bg1"/>
                </a:solidFill>
              </a:rPr>
              <a:t>punctatus</a:t>
            </a:r>
            <a:r>
              <a:rPr lang="en-GB" sz="1800" i="1" dirty="0">
                <a:solidFill>
                  <a:schemeClr val="bg1"/>
                </a:solidFill>
              </a:rPr>
              <a:t> </a:t>
            </a:r>
          </a:p>
        </p:txBody>
      </p:sp>
      <p:pic>
        <p:nvPicPr>
          <p:cNvPr id="76805" name="Picture 9" descr="C:\Users\Helen\Helen\VETree\Photographs for course material\Rogers\Dendrochernes cyrneus 2.jpg"/>
          <p:cNvPicPr>
            <a:picLocks noGrp="1" noChangeAspect="1" noChangeArrowheads="1"/>
          </p:cNvPicPr>
          <p:nvPr>
            <p:ph sz="half" idx="2"/>
          </p:nvPr>
        </p:nvPicPr>
        <p:blipFill>
          <a:blip r:embed="rId5" cstate="print">
            <a:extLst>
              <a:ext uri="{28A0092B-C50C-407E-A947-70E740481C1C}">
                <a14:useLocalDpi xmlns:a14="http://schemas.microsoft.com/office/drawing/2010/main" val="0"/>
              </a:ext>
            </a:extLst>
          </a:blip>
          <a:srcRect/>
          <a:stretch>
            <a:fillRect/>
          </a:stretch>
        </p:blipFill>
        <p:spPr>
          <a:xfrm>
            <a:off x="4787900" y="1192213"/>
            <a:ext cx="4038600" cy="3028950"/>
          </a:xfrm>
          <a:noFill/>
        </p:spPr>
      </p:pic>
      <p:sp>
        <p:nvSpPr>
          <p:cNvPr id="76806" name="Text Box 4"/>
          <p:cNvSpPr txBox="1">
            <a:spLocks noChangeArrowheads="1"/>
          </p:cNvSpPr>
          <p:nvPr/>
        </p:nvSpPr>
        <p:spPr bwMode="auto">
          <a:xfrm>
            <a:off x="684212" y="6211888"/>
            <a:ext cx="33117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dirty="0" err="1">
                <a:cs typeface="Arial" charset="0"/>
              </a:rPr>
              <a:t>Foto</a:t>
            </a:r>
            <a:r>
              <a:rPr lang="en-GB" sz="1800" dirty="0">
                <a:cs typeface="Arial" charset="0"/>
              </a:rPr>
              <a:t>: Roger Key</a:t>
            </a:r>
          </a:p>
          <a:p>
            <a:pPr eaLnBrk="1" hangingPunct="1"/>
            <a:r>
              <a:rPr lang="en-GB" sz="1800" dirty="0" err="1" smtClean="0">
                <a:cs typeface="Arial" charset="0"/>
              </a:rPr>
              <a:t>Avispa</a:t>
            </a:r>
            <a:r>
              <a:rPr lang="en-GB" sz="1800" dirty="0" smtClean="0">
                <a:cs typeface="Arial" charset="0"/>
              </a:rPr>
              <a:t> </a:t>
            </a:r>
            <a:r>
              <a:rPr lang="en-GB" sz="1800" i="1" dirty="0" err="1">
                <a:cs typeface="Arial" charset="0"/>
              </a:rPr>
              <a:t>Pemphredon</a:t>
            </a:r>
            <a:r>
              <a:rPr lang="en-GB" sz="1800" i="1" dirty="0">
                <a:cs typeface="Arial" charset="0"/>
              </a:rPr>
              <a:t>  </a:t>
            </a:r>
            <a:r>
              <a:rPr lang="en-GB" sz="1800" i="1" dirty="0" err="1">
                <a:cs typeface="Arial" charset="0"/>
              </a:rPr>
              <a:t>lugubris</a:t>
            </a:r>
            <a:endParaRPr lang="en-GB" sz="1800" i="1" dirty="0">
              <a:cs typeface="Arial" charset="0"/>
            </a:endParaRPr>
          </a:p>
        </p:txBody>
      </p:sp>
      <p:sp>
        <p:nvSpPr>
          <p:cNvPr id="76807" name="Text Box 3"/>
          <p:cNvSpPr txBox="1">
            <a:spLocks noChangeArrowheads="1"/>
          </p:cNvSpPr>
          <p:nvPr/>
        </p:nvSpPr>
        <p:spPr bwMode="auto">
          <a:xfrm>
            <a:off x="4716463" y="1204913"/>
            <a:ext cx="43561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1800">
                <a:solidFill>
                  <a:schemeClr val="bg1"/>
                </a:solidFill>
                <a:cs typeface="Arial" charset="0"/>
              </a:rPr>
              <a:t>Foto: Roger Key</a:t>
            </a:r>
            <a:r>
              <a:rPr lang="en-GB" sz="1800" i="1">
                <a:solidFill>
                  <a:schemeClr val="bg1"/>
                </a:solidFill>
                <a:cs typeface="Arial" charset="0"/>
              </a:rPr>
              <a:t>,</a:t>
            </a:r>
          </a:p>
          <a:p>
            <a:pPr eaLnBrk="1" hangingPunct="1">
              <a:spcBef>
                <a:spcPct val="50000"/>
              </a:spcBef>
            </a:pPr>
            <a:r>
              <a:rPr lang="en-GB" sz="1800" i="1">
                <a:solidFill>
                  <a:schemeClr val="bg1"/>
                </a:solidFill>
                <a:cs typeface="Arial" charset="0"/>
              </a:rPr>
              <a:t>Dendrochernes cyrneus </a:t>
            </a:r>
          </a:p>
        </p:txBody>
      </p:sp>
      <p:pic>
        <p:nvPicPr>
          <p:cNvPr id="76808" name="Picture 11" descr="C:\Users\Helen\Helen\VETree\Photographs for course material\Rogers\Moraphaga choragella.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68850" y="3829050"/>
            <a:ext cx="4075113"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9" name="TextBox 12"/>
          <p:cNvSpPr txBox="1">
            <a:spLocks noChangeArrowheads="1"/>
          </p:cNvSpPr>
          <p:nvPr/>
        </p:nvSpPr>
        <p:spPr bwMode="auto">
          <a:xfrm>
            <a:off x="5183188" y="6167438"/>
            <a:ext cx="39608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dirty="0" err="1"/>
              <a:t>Foto</a:t>
            </a:r>
            <a:r>
              <a:rPr lang="en-GB" sz="1800" dirty="0"/>
              <a:t>: Roger Key</a:t>
            </a:r>
          </a:p>
          <a:p>
            <a:pPr eaLnBrk="1" hangingPunct="1"/>
            <a:r>
              <a:rPr lang="en-GB" sz="1800" dirty="0" err="1" smtClean="0"/>
              <a:t>Polilla</a:t>
            </a:r>
            <a:r>
              <a:rPr lang="en-GB" sz="1800" dirty="0" smtClean="0"/>
              <a:t>, </a:t>
            </a:r>
            <a:r>
              <a:rPr lang="en-GB" sz="1800" i="1" dirty="0" err="1"/>
              <a:t>Moraphaga</a:t>
            </a:r>
            <a:r>
              <a:rPr lang="en-GB" sz="1800" i="1" dirty="0"/>
              <a:t> </a:t>
            </a:r>
            <a:r>
              <a:rPr lang="en-GB" sz="1800" i="1" dirty="0" err="1"/>
              <a:t>choragella</a:t>
            </a:r>
            <a:r>
              <a:rPr lang="en-GB" sz="1800" i="1" dirty="0"/>
              <a:t> </a:t>
            </a:r>
          </a:p>
        </p:txBody>
      </p:sp>
    </p:spTree>
    <p:extLst>
      <p:ext uri="{BB962C8B-B14F-4D97-AF65-F5344CB8AC3E}">
        <p14:creationId xmlns:p14="http://schemas.microsoft.com/office/powerpoint/2010/main" val="7359022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1"/>
          <p:cNvSpPr>
            <a:spLocks noGrp="1"/>
          </p:cNvSpPr>
          <p:nvPr>
            <p:ph type="title"/>
          </p:nvPr>
        </p:nvSpPr>
        <p:spPr>
          <a:xfrm>
            <a:off x="457200" y="115888"/>
            <a:ext cx="8229600" cy="1143000"/>
          </a:xfrm>
        </p:spPr>
        <p:txBody>
          <a:bodyPr/>
          <a:lstStyle/>
          <a:p>
            <a:pPr eaLnBrk="1" hangingPunct="1"/>
            <a:r>
              <a:rPr lang="sv-SE">
                <a:latin typeface="Calibri" charset="0"/>
              </a:rPr>
              <a:t>Invertebrados</a:t>
            </a:r>
            <a:endParaRPr lang="en-GB">
              <a:latin typeface="Calibri" charset="0"/>
            </a:endParaRPr>
          </a:p>
        </p:txBody>
      </p:sp>
      <p:sp>
        <p:nvSpPr>
          <p:cNvPr id="74754" name="Content Placeholder 2"/>
          <p:cNvSpPr>
            <a:spLocks noGrp="1"/>
          </p:cNvSpPr>
          <p:nvPr>
            <p:ph sz="half" idx="1"/>
          </p:nvPr>
        </p:nvSpPr>
        <p:spPr>
          <a:xfrm>
            <a:off x="179512" y="1484313"/>
            <a:ext cx="4032126" cy="2106612"/>
          </a:xfrm>
        </p:spPr>
        <p:txBody>
          <a:bodyPr/>
          <a:lstStyle/>
          <a:p>
            <a:pPr eaLnBrk="1" hangingPunct="1"/>
            <a:r>
              <a:rPr lang="sv-SE" dirty="0" smtClean="0">
                <a:latin typeface="Calibri" charset="0"/>
              </a:rPr>
              <a:t>INMENSO </a:t>
            </a:r>
            <a:r>
              <a:rPr lang="sv-SE" dirty="0" err="1" smtClean="0">
                <a:latin typeface="Calibri" charset="0"/>
              </a:rPr>
              <a:t>número</a:t>
            </a:r>
            <a:r>
              <a:rPr lang="sv-SE" dirty="0" smtClean="0">
                <a:latin typeface="Calibri" charset="0"/>
              </a:rPr>
              <a:t> </a:t>
            </a:r>
            <a:r>
              <a:rPr lang="sv-SE" dirty="0">
                <a:latin typeface="Calibri" charset="0"/>
              </a:rPr>
              <a:t>y </a:t>
            </a:r>
            <a:r>
              <a:rPr lang="sv-SE" dirty="0" err="1">
                <a:latin typeface="Calibri" charset="0"/>
              </a:rPr>
              <a:t>variedad</a:t>
            </a:r>
            <a:r>
              <a:rPr lang="sv-SE" dirty="0">
                <a:latin typeface="Calibri" charset="0"/>
              </a:rPr>
              <a:t>!</a:t>
            </a:r>
          </a:p>
          <a:p>
            <a:pPr eaLnBrk="1" hangingPunct="1"/>
            <a:r>
              <a:rPr lang="sv-SE" dirty="0" err="1">
                <a:latin typeface="Calibri" charset="0"/>
              </a:rPr>
              <a:t>Ciclo</a:t>
            </a:r>
            <a:r>
              <a:rPr lang="sv-SE" dirty="0">
                <a:latin typeface="Calibri" charset="0"/>
              </a:rPr>
              <a:t> de vida </a:t>
            </a:r>
            <a:r>
              <a:rPr lang="sv-SE" dirty="0" err="1">
                <a:latin typeface="Calibri" charset="0"/>
              </a:rPr>
              <a:t>anual</a:t>
            </a:r>
            <a:endParaRPr lang="sv-SE" dirty="0">
              <a:latin typeface="Calibri" charset="0"/>
            </a:endParaRPr>
          </a:p>
          <a:p>
            <a:pPr eaLnBrk="1" hangingPunct="1"/>
            <a:r>
              <a:rPr lang="sv-SE" dirty="0" err="1" smtClean="0">
                <a:latin typeface="Calibri" charset="0"/>
              </a:rPr>
              <a:t>Muchos</a:t>
            </a:r>
            <a:r>
              <a:rPr lang="sv-SE" dirty="0" smtClean="0">
                <a:latin typeface="Calibri" charset="0"/>
              </a:rPr>
              <a:t> </a:t>
            </a:r>
            <a:r>
              <a:rPr lang="sv-SE" dirty="0" err="1" smtClean="0">
                <a:latin typeface="Calibri" charset="0"/>
              </a:rPr>
              <a:t>especializados</a:t>
            </a:r>
            <a:endParaRPr lang="en-GB" dirty="0">
              <a:latin typeface="Calibri" charset="0"/>
            </a:endParaRPr>
          </a:p>
        </p:txBody>
      </p:sp>
      <p:sp>
        <p:nvSpPr>
          <p:cNvPr id="74755" name="TextBox 7"/>
          <p:cNvSpPr txBox="1">
            <a:spLocks noChangeArrowheads="1"/>
          </p:cNvSpPr>
          <p:nvPr/>
        </p:nvSpPr>
        <p:spPr bwMode="auto">
          <a:xfrm>
            <a:off x="395288" y="3706813"/>
            <a:ext cx="3673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solidFill>
                  <a:schemeClr val="bg1"/>
                </a:solidFill>
              </a:rPr>
              <a:t>Photo: Roger Key, </a:t>
            </a:r>
            <a:r>
              <a:rPr lang="en-GB" sz="1800" i="1">
                <a:solidFill>
                  <a:schemeClr val="bg1"/>
                </a:solidFill>
              </a:rPr>
              <a:t>Criorhina floccosa</a:t>
            </a:r>
            <a:r>
              <a:rPr lang="en-GB" sz="1800">
                <a:solidFill>
                  <a:schemeClr val="bg1"/>
                </a:solidFill>
              </a:rPr>
              <a:t>.</a:t>
            </a:r>
          </a:p>
        </p:txBody>
      </p:sp>
      <p:pic>
        <p:nvPicPr>
          <p:cNvPr id="7475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9288" y="1095375"/>
            <a:ext cx="4597400"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Box 8"/>
          <p:cNvSpPr txBox="1">
            <a:spLocks noChangeArrowheads="1"/>
          </p:cNvSpPr>
          <p:nvPr/>
        </p:nvSpPr>
        <p:spPr bwMode="auto">
          <a:xfrm>
            <a:off x="4643438" y="3573463"/>
            <a:ext cx="4248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i="1">
                <a:solidFill>
                  <a:schemeClr val="bg1"/>
                </a:solidFill>
              </a:rPr>
              <a:t>Foto: </a:t>
            </a:r>
            <a:r>
              <a:rPr lang="en-GB" sz="1800">
                <a:solidFill>
                  <a:schemeClr val="bg1"/>
                </a:solidFill>
              </a:rPr>
              <a:t>Henk-Jan de Jong, larva de</a:t>
            </a:r>
          </a:p>
          <a:p>
            <a:pPr eaLnBrk="1" hangingPunct="1"/>
            <a:r>
              <a:rPr lang="en-GB" sz="1800" i="1">
                <a:solidFill>
                  <a:schemeClr val="bg1"/>
                </a:solidFill>
              </a:rPr>
              <a:t>Ctesias serra </a:t>
            </a:r>
            <a:r>
              <a:rPr lang="en-GB" sz="1800">
                <a:solidFill>
                  <a:schemeClr val="bg1"/>
                </a:solidFill>
              </a:rPr>
              <a:t>(cobweb beetle)</a:t>
            </a:r>
          </a:p>
        </p:txBody>
      </p:sp>
      <p:sp>
        <p:nvSpPr>
          <p:cNvPr id="74758" name="Content Placeholder 2"/>
          <p:cNvSpPr txBox="1">
            <a:spLocks/>
          </p:cNvSpPr>
          <p:nvPr/>
        </p:nvSpPr>
        <p:spPr bwMode="auto">
          <a:xfrm>
            <a:off x="4983163" y="4522788"/>
            <a:ext cx="4073525"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buFont typeface="Arial" charset="0"/>
              <a:buChar char="•"/>
            </a:pPr>
            <a:r>
              <a:rPr lang="sv-SE" sz="2800" dirty="0">
                <a:latin typeface="Calibri" charset="0"/>
              </a:rPr>
              <a:t>Larva y </a:t>
            </a:r>
            <a:r>
              <a:rPr lang="sv-SE" sz="2800" dirty="0" err="1">
                <a:latin typeface="Calibri" charset="0"/>
              </a:rPr>
              <a:t>adulto</a:t>
            </a:r>
            <a:r>
              <a:rPr lang="sv-SE" sz="2800" dirty="0">
                <a:latin typeface="Calibri" charset="0"/>
              </a:rPr>
              <a:t> - </a:t>
            </a:r>
            <a:r>
              <a:rPr lang="sv-SE" sz="2800" dirty="0" err="1">
                <a:latin typeface="Calibri" charset="0"/>
              </a:rPr>
              <a:t>distintas</a:t>
            </a:r>
            <a:r>
              <a:rPr lang="sv-SE" sz="2800" dirty="0">
                <a:latin typeface="Calibri" charset="0"/>
              </a:rPr>
              <a:t> </a:t>
            </a:r>
            <a:r>
              <a:rPr lang="sv-SE" sz="2800" dirty="0" err="1">
                <a:latin typeface="Calibri" charset="0"/>
              </a:rPr>
              <a:t>necesidades</a:t>
            </a:r>
            <a:endParaRPr lang="sv-SE" sz="2800" dirty="0">
              <a:latin typeface="Calibri" charset="0"/>
            </a:endParaRPr>
          </a:p>
          <a:p>
            <a:pPr eaLnBrk="1" hangingPunct="1">
              <a:spcBef>
                <a:spcPct val="20000"/>
              </a:spcBef>
              <a:buFont typeface="Arial" charset="0"/>
              <a:buChar char="•"/>
            </a:pPr>
            <a:r>
              <a:rPr lang="sv-SE" sz="2800" dirty="0" err="1" smtClean="0">
                <a:latin typeface="Calibri" charset="0"/>
              </a:rPr>
              <a:t>Muchos</a:t>
            </a:r>
            <a:r>
              <a:rPr lang="sv-SE" sz="2800" dirty="0" smtClean="0">
                <a:latin typeface="Calibri" charset="0"/>
              </a:rPr>
              <a:t> son </a:t>
            </a:r>
            <a:r>
              <a:rPr lang="sv-SE" sz="2800" dirty="0" err="1" smtClean="0">
                <a:latin typeface="Calibri" charset="0"/>
              </a:rPr>
              <a:t>raros</a:t>
            </a:r>
            <a:r>
              <a:rPr lang="sv-SE" sz="2800" dirty="0" smtClean="0">
                <a:latin typeface="Calibri" charset="0"/>
              </a:rPr>
              <a:t>!</a:t>
            </a:r>
            <a:endParaRPr lang="en-GB" sz="2800" dirty="0">
              <a:latin typeface="Calibri" charset="0"/>
            </a:endParaRPr>
          </a:p>
        </p:txBody>
      </p:sp>
      <p:pic>
        <p:nvPicPr>
          <p:cNvPr id="74759" name="Picture 9" descr="C:\Users\Helen\Helen\VETree\Photographs for course material\Rogers\Helophilus pendulu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44888"/>
            <a:ext cx="4410075"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60" name="TextBox 10"/>
          <p:cNvSpPr txBox="1">
            <a:spLocks noChangeArrowheads="1"/>
          </p:cNvSpPr>
          <p:nvPr/>
        </p:nvSpPr>
        <p:spPr bwMode="auto">
          <a:xfrm>
            <a:off x="0" y="3573463"/>
            <a:ext cx="25923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i="1">
                <a:solidFill>
                  <a:schemeClr val="bg1"/>
                </a:solidFill>
              </a:rPr>
              <a:t>Foto: </a:t>
            </a:r>
            <a:r>
              <a:rPr lang="en-GB" sz="1800">
                <a:solidFill>
                  <a:schemeClr val="bg1"/>
                </a:solidFill>
              </a:rPr>
              <a:t>Roger Key, </a:t>
            </a:r>
            <a:r>
              <a:rPr lang="en-GB" sz="1800" i="1">
                <a:solidFill>
                  <a:schemeClr val="bg1"/>
                </a:solidFill>
              </a:rPr>
              <a:t>Helophilus pendulus</a:t>
            </a:r>
            <a:endParaRPr lang="en-GB" sz="1800">
              <a:solidFill>
                <a:schemeClr val="bg1"/>
              </a:solidFill>
            </a:endParaRPr>
          </a:p>
        </p:txBody>
      </p:sp>
    </p:spTree>
    <p:extLst>
      <p:ext uri="{BB962C8B-B14F-4D97-AF65-F5344CB8AC3E}">
        <p14:creationId xmlns:p14="http://schemas.microsoft.com/office/powerpoint/2010/main" val="19117489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7" name="Picture 6" descr="C:\Users\Helen\Helen\VETree\Photographs for course material\Rogers\Limoniscus violaceus captive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1125538"/>
            <a:ext cx="53467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8" name="Title 1"/>
          <p:cNvSpPr>
            <a:spLocks noGrp="1"/>
          </p:cNvSpPr>
          <p:nvPr>
            <p:ph type="title"/>
          </p:nvPr>
        </p:nvSpPr>
        <p:spPr>
          <a:xfrm>
            <a:off x="468313" y="0"/>
            <a:ext cx="8229600" cy="1143000"/>
          </a:xfrm>
        </p:spPr>
        <p:txBody>
          <a:bodyPr/>
          <a:lstStyle/>
          <a:p>
            <a:pPr eaLnBrk="1" hangingPunct="1"/>
            <a:r>
              <a:rPr lang="sv-SE" sz="4000" dirty="0" err="1">
                <a:latin typeface="Calibri" charset="0"/>
              </a:rPr>
              <a:t>Especies</a:t>
            </a:r>
            <a:r>
              <a:rPr lang="sv-SE" sz="4000" dirty="0">
                <a:latin typeface="Calibri" charset="0"/>
              </a:rPr>
              <a:t> raras y </a:t>
            </a:r>
            <a:r>
              <a:rPr lang="sv-SE" sz="4000" dirty="0" err="1">
                <a:latin typeface="Calibri" charset="0"/>
              </a:rPr>
              <a:t>amenazadas</a:t>
            </a:r>
            <a:endParaRPr lang="en-GB" sz="4000" dirty="0">
              <a:latin typeface="Calibri" charset="0"/>
            </a:endParaRPr>
          </a:p>
        </p:txBody>
      </p:sp>
      <p:sp>
        <p:nvSpPr>
          <p:cNvPr id="3" name="Content Placeholder 2"/>
          <p:cNvSpPr>
            <a:spLocks noGrp="1"/>
          </p:cNvSpPr>
          <p:nvPr>
            <p:ph sz="half" idx="1"/>
          </p:nvPr>
        </p:nvSpPr>
        <p:spPr>
          <a:xfrm>
            <a:off x="250825" y="1600200"/>
            <a:ext cx="2881313" cy="4525963"/>
          </a:xfrm>
        </p:spPr>
        <p:txBody>
          <a:bodyPr rtlCol="0">
            <a:normAutofit lnSpcReduction="10000"/>
          </a:bodyPr>
          <a:lstStyle/>
          <a:p>
            <a:pPr eaLnBrk="1" fontAlgn="auto" hangingPunct="1">
              <a:spcAft>
                <a:spcPts val="0"/>
              </a:spcAft>
              <a:buFont typeface="Arial" pitchFamily="34" charset="0"/>
              <a:buChar char="•"/>
              <a:defRPr/>
            </a:pPr>
            <a:r>
              <a:rPr lang="sv-SE" dirty="0" smtClean="0">
                <a:ea typeface="+mn-ea"/>
                <a:cs typeface="+mn-cs"/>
              </a:rPr>
              <a:t>El 11% de los </a:t>
            </a:r>
            <a:r>
              <a:rPr lang="sv-SE" dirty="0" err="1" smtClean="0">
                <a:ea typeface="+mn-ea"/>
                <a:cs typeface="+mn-cs"/>
              </a:rPr>
              <a:t>escarabajos</a:t>
            </a:r>
            <a:r>
              <a:rPr lang="sv-SE" dirty="0" smtClean="0">
                <a:ea typeface="+mn-ea"/>
                <a:cs typeface="+mn-cs"/>
              </a:rPr>
              <a:t> </a:t>
            </a:r>
            <a:r>
              <a:rPr lang="sv-SE" dirty="0" err="1" smtClean="0">
                <a:ea typeface="+mn-ea"/>
                <a:cs typeface="+mn-cs"/>
              </a:rPr>
              <a:t>saproxílicos</a:t>
            </a:r>
            <a:r>
              <a:rPr lang="sv-SE" dirty="0" smtClean="0">
                <a:ea typeface="+mn-ea"/>
                <a:cs typeface="+mn-cs"/>
              </a:rPr>
              <a:t> </a:t>
            </a:r>
            <a:r>
              <a:rPr lang="sv-SE" dirty="0" err="1" smtClean="0">
                <a:ea typeface="+mn-ea"/>
                <a:cs typeface="+mn-cs"/>
              </a:rPr>
              <a:t>europeos</a:t>
            </a:r>
            <a:r>
              <a:rPr lang="sv-SE" dirty="0" smtClean="0">
                <a:ea typeface="+mn-ea"/>
                <a:cs typeface="+mn-cs"/>
              </a:rPr>
              <a:t> </a:t>
            </a:r>
            <a:r>
              <a:rPr lang="sv-SE" dirty="0" err="1" smtClean="0">
                <a:ea typeface="+mn-ea"/>
                <a:cs typeface="+mn-cs"/>
              </a:rPr>
              <a:t>están</a:t>
            </a:r>
            <a:r>
              <a:rPr lang="sv-SE" dirty="0" smtClean="0">
                <a:ea typeface="+mn-ea"/>
                <a:cs typeface="+mn-cs"/>
              </a:rPr>
              <a:t> </a:t>
            </a:r>
            <a:r>
              <a:rPr lang="sv-SE" dirty="0" err="1" smtClean="0">
                <a:ea typeface="+mn-ea"/>
                <a:cs typeface="+mn-cs"/>
              </a:rPr>
              <a:t>amenazados</a:t>
            </a:r>
            <a:r>
              <a:rPr lang="sv-SE" dirty="0" smtClean="0">
                <a:ea typeface="+mn-ea"/>
                <a:cs typeface="+mn-cs"/>
              </a:rPr>
              <a:t> (UICN)</a:t>
            </a:r>
          </a:p>
          <a:p>
            <a:pPr eaLnBrk="1" fontAlgn="auto" hangingPunct="1">
              <a:spcAft>
                <a:spcPts val="0"/>
              </a:spcAft>
              <a:buFont typeface="Arial" pitchFamily="34" charset="0"/>
              <a:buChar char="•"/>
              <a:defRPr/>
            </a:pPr>
            <a:endParaRPr lang="sv-SE" dirty="0" smtClean="0">
              <a:ea typeface="+mn-ea"/>
              <a:cs typeface="+mn-cs"/>
            </a:endParaRPr>
          </a:p>
          <a:p>
            <a:pPr eaLnBrk="1" fontAlgn="auto" hangingPunct="1">
              <a:spcAft>
                <a:spcPts val="0"/>
              </a:spcAft>
              <a:buFont typeface="Arial" pitchFamily="34" charset="0"/>
              <a:buChar char="•"/>
              <a:defRPr/>
            </a:pPr>
            <a:r>
              <a:rPr lang="sv-SE" dirty="0" err="1" smtClean="0">
                <a:ea typeface="+mn-ea"/>
                <a:cs typeface="+mn-cs"/>
              </a:rPr>
              <a:t>Comunidad</a:t>
            </a:r>
            <a:r>
              <a:rPr lang="sv-SE" dirty="0" smtClean="0">
                <a:ea typeface="+mn-ea"/>
                <a:cs typeface="+mn-cs"/>
              </a:rPr>
              <a:t> de </a:t>
            </a:r>
            <a:r>
              <a:rPr lang="sv-SE" dirty="0" err="1" smtClean="0">
                <a:ea typeface="+mn-ea"/>
                <a:cs typeface="+mn-cs"/>
              </a:rPr>
              <a:t>especies</a:t>
            </a:r>
            <a:r>
              <a:rPr lang="sv-SE" dirty="0" smtClean="0">
                <a:ea typeface="+mn-ea"/>
                <a:cs typeface="+mn-cs"/>
              </a:rPr>
              <a:t> </a:t>
            </a:r>
            <a:r>
              <a:rPr lang="sv-SE" dirty="0" err="1" smtClean="0">
                <a:ea typeface="+mn-ea"/>
                <a:cs typeface="+mn-cs"/>
              </a:rPr>
              <a:t>más</a:t>
            </a:r>
            <a:r>
              <a:rPr lang="sv-SE" dirty="0" smtClean="0">
                <a:ea typeface="+mn-ea"/>
                <a:cs typeface="+mn-cs"/>
              </a:rPr>
              <a:t> </a:t>
            </a:r>
            <a:r>
              <a:rPr lang="sv-SE" dirty="0" err="1" smtClean="0">
                <a:ea typeface="+mn-ea"/>
                <a:cs typeface="+mn-cs"/>
              </a:rPr>
              <a:t>amenazadas</a:t>
            </a:r>
            <a:r>
              <a:rPr lang="sv-SE" dirty="0" smtClean="0">
                <a:ea typeface="+mn-ea"/>
                <a:cs typeface="+mn-cs"/>
              </a:rPr>
              <a:t> en Europa</a:t>
            </a:r>
          </a:p>
          <a:p>
            <a:pPr marL="0" indent="0" eaLnBrk="1" fontAlgn="auto" hangingPunct="1">
              <a:spcAft>
                <a:spcPts val="0"/>
              </a:spcAft>
              <a:buFont typeface="Wingdings" pitchFamily="2" charset="2"/>
              <a:buNone/>
              <a:defRPr/>
            </a:pPr>
            <a:endParaRPr lang="sv-SE" dirty="0" smtClean="0">
              <a:ea typeface="+mn-ea"/>
              <a:cs typeface="+mn-cs"/>
            </a:endParaRPr>
          </a:p>
        </p:txBody>
      </p:sp>
      <p:sp>
        <p:nvSpPr>
          <p:cNvPr id="80900" name="Text Box 4"/>
          <p:cNvSpPr txBox="1">
            <a:spLocks noChangeArrowheads="1"/>
          </p:cNvSpPr>
          <p:nvPr/>
        </p:nvSpPr>
        <p:spPr bwMode="auto">
          <a:xfrm>
            <a:off x="3419475" y="4868863"/>
            <a:ext cx="2881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1800" i="1">
                <a:solidFill>
                  <a:srgbClr val="000000"/>
                </a:solidFill>
                <a:cs typeface="Arial" charset="0"/>
              </a:rPr>
              <a:t>Limoniscus violaceus </a:t>
            </a:r>
            <a:r>
              <a:rPr lang="en-GB" sz="1800">
                <a:solidFill>
                  <a:srgbClr val="000000"/>
                </a:solidFill>
                <a:cs typeface="Arial" charset="0"/>
              </a:rPr>
              <a:t>adulto y larva</a:t>
            </a:r>
          </a:p>
        </p:txBody>
      </p:sp>
      <p:pic>
        <p:nvPicPr>
          <p:cNvPr id="80901" name="Picture 7" descr="C:\Users\Helen\Helen\VETree\Photographs for course material\Rogers\Limoniscus violaceus lar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644900"/>
            <a:ext cx="31686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2" name="TextBox 8"/>
          <p:cNvSpPr txBox="1">
            <a:spLocks noChangeArrowheads="1"/>
          </p:cNvSpPr>
          <p:nvPr/>
        </p:nvSpPr>
        <p:spPr bwMode="auto">
          <a:xfrm>
            <a:off x="3492500" y="4221163"/>
            <a:ext cx="2087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solidFill>
                  <a:schemeClr val="bg1"/>
                </a:solidFill>
              </a:rPr>
              <a:t>Foto: Roger Key</a:t>
            </a:r>
          </a:p>
        </p:txBody>
      </p:sp>
      <p:sp>
        <p:nvSpPr>
          <p:cNvPr id="80903" name="TextBox 9"/>
          <p:cNvSpPr txBox="1">
            <a:spLocks noChangeArrowheads="1"/>
          </p:cNvSpPr>
          <p:nvPr/>
        </p:nvSpPr>
        <p:spPr bwMode="auto">
          <a:xfrm>
            <a:off x="6804025" y="5661025"/>
            <a:ext cx="2339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solidFill>
                  <a:schemeClr val="bg1"/>
                </a:solidFill>
              </a:rPr>
              <a:t>Foto: Roger Key</a:t>
            </a:r>
          </a:p>
        </p:txBody>
      </p:sp>
    </p:spTree>
    <p:extLst>
      <p:ext uri="{BB962C8B-B14F-4D97-AF65-F5344CB8AC3E}">
        <p14:creationId xmlns:p14="http://schemas.microsoft.com/office/powerpoint/2010/main" val="606911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itle 1"/>
          <p:cNvSpPr>
            <a:spLocks noGrp="1"/>
          </p:cNvSpPr>
          <p:nvPr>
            <p:ph type="title"/>
          </p:nvPr>
        </p:nvSpPr>
        <p:spPr>
          <a:xfrm>
            <a:off x="457200" y="115888"/>
            <a:ext cx="8229600" cy="1143000"/>
          </a:xfrm>
        </p:spPr>
        <p:txBody>
          <a:bodyPr/>
          <a:lstStyle/>
          <a:p>
            <a:pPr eaLnBrk="1" hangingPunct="1"/>
            <a:r>
              <a:rPr lang="sv-SE" dirty="0" err="1">
                <a:latin typeface="Calibri" charset="0"/>
              </a:rPr>
              <a:t>Conservación</a:t>
            </a:r>
            <a:r>
              <a:rPr lang="sv-SE" dirty="0">
                <a:latin typeface="Calibri" charset="0"/>
              </a:rPr>
              <a:t> - </a:t>
            </a:r>
            <a:r>
              <a:rPr lang="sv-SE" dirty="0" err="1">
                <a:latin typeface="Calibri" charset="0"/>
              </a:rPr>
              <a:t>problemas</a:t>
            </a:r>
            <a:endParaRPr lang="en-GB" dirty="0">
              <a:latin typeface="Calibri" charset="0"/>
            </a:endParaRPr>
          </a:p>
        </p:txBody>
      </p:sp>
      <p:sp>
        <p:nvSpPr>
          <p:cNvPr id="39939" name="Content Placeholder 2"/>
          <p:cNvSpPr>
            <a:spLocks noGrp="1"/>
          </p:cNvSpPr>
          <p:nvPr>
            <p:ph sz="half" idx="1"/>
          </p:nvPr>
        </p:nvSpPr>
        <p:spPr>
          <a:xfrm>
            <a:off x="107950" y="981075"/>
            <a:ext cx="4608513" cy="4525963"/>
          </a:xfrm>
        </p:spPr>
        <p:txBody>
          <a:bodyPr/>
          <a:lstStyle/>
          <a:p>
            <a:pPr eaLnBrk="1" hangingPunct="1">
              <a:defRPr/>
            </a:pPr>
            <a:r>
              <a:rPr lang="sv-SE" sz="2700" dirty="0" smtClean="0">
                <a:ea typeface="+mn-ea"/>
                <a:cs typeface="+mn-cs"/>
              </a:rPr>
              <a:t>Las </a:t>
            </a:r>
            <a:r>
              <a:rPr lang="sv-SE" sz="2700" dirty="0" err="1" smtClean="0">
                <a:ea typeface="+mn-ea"/>
                <a:cs typeface="+mn-cs"/>
              </a:rPr>
              <a:t>especies</a:t>
            </a:r>
            <a:r>
              <a:rPr lang="sv-SE" sz="2700" dirty="0" smtClean="0">
                <a:ea typeface="+mn-ea"/>
                <a:cs typeface="+mn-cs"/>
              </a:rPr>
              <a:t> no </a:t>
            </a:r>
            <a:r>
              <a:rPr lang="sv-SE" sz="2700" dirty="0" err="1" smtClean="0">
                <a:ea typeface="+mn-ea"/>
                <a:cs typeface="+mn-cs"/>
              </a:rPr>
              <a:t>pueden</a:t>
            </a:r>
            <a:r>
              <a:rPr lang="sv-SE" sz="2700" dirty="0" smtClean="0">
                <a:ea typeface="+mn-ea"/>
                <a:cs typeface="+mn-cs"/>
              </a:rPr>
              <a:t> </a:t>
            </a:r>
            <a:r>
              <a:rPr lang="sv-SE" sz="2700" dirty="0" err="1" smtClean="0">
                <a:ea typeface="+mn-ea"/>
                <a:cs typeface="+mn-cs"/>
              </a:rPr>
              <a:t>sobrevivir</a:t>
            </a:r>
            <a:r>
              <a:rPr lang="sv-SE" sz="2700" dirty="0" smtClean="0">
                <a:ea typeface="+mn-ea"/>
                <a:cs typeface="+mn-cs"/>
              </a:rPr>
              <a:t> </a:t>
            </a:r>
            <a:r>
              <a:rPr lang="sv-SE" sz="2700" dirty="0" err="1" smtClean="0">
                <a:ea typeface="+mn-ea"/>
                <a:cs typeface="+mn-cs"/>
              </a:rPr>
              <a:t>indefinidamente</a:t>
            </a:r>
            <a:r>
              <a:rPr lang="sv-SE" sz="2700" dirty="0" smtClean="0">
                <a:ea typeface="+mn-ea"/>
                <a:cs typeface="+mn-cs"/>
              </a:rPr>
              <a:t> en </a:t>
            </a:r>
            <a:r>
              <a:rPr lang="sv-SE" sz="2700" dirty="0" err="1" smtClean="0">
                <a:ea typeface="+mn-ea"/>
                <a:cs typeface="+mn-cs"/>
              </a:rPr>
              <a:t>un</a:t>
            </a:r>
            <a:r>
              <a:rPr lang="sv-SE" sz="2700" dirty="0" smtClean="0">
                <a:ea typeface="+mn-ea"/>
                <a:cs typeface="+mn-cs"/>
              </a:rPr>
              <a:t> </a:t>
            </a:r>
            <a:r>
              <a:rPr lang="sv-SE" sz="2700" dirty="0" err="1" smtClean="0">
                <a:ea typeface="+mn-ea"/>
                <a:cs typeface="+mn-cs"/>
              </a:rPr>
              <a:t>único</a:t>
            </a:r>
            <a:r>
              <a:rPr lang="sv-SE" sz="2700" dirty="0" smtClean="0">
                <a:ea typeface="+mn-ea"/>
                <a:cs typeface="+mn-cs"/>
              </a:rPr>
              <a:t> </a:t>
            </a:r>
            <a:r>
              <a:rPr lang="sv-SE" sz="2700" dirty="0" err="1" smtClean="0">
                <a:ea typeface="+mn-ea"/>
                <a:cs typeface="+mn-cs"/>
              </a:rPr>
              <a:t>árbol</a:t>
            </a:r>
            <a:r>
              <a:rPr lang="sv-SE" sz="2700" dirty="0" smtClean="0">
                <a:ea typeface="+mn-ea"/>
                <a:cs typeface="+mn-cs"/>
              </a:rPr>
              <a:t> </a:t>
            </a:r>
          </a:p>
          <a:p>
            <a:pPr eaLnBrk="1" hangingPunct="1">
              <a:defRPr/>
            </a:pPr>
            <a:r>
              <a:rPr lang="sv-SE" sz="2700" dirty="0" smtClean="0">
                <a:ea typeface="+mn-ea"/>
                <a:cs typeface="+mn-cs"/>
              </a:rPr>
              <a:t>Se </a:t>
            </a:r>
            <a:r>
              <a:rPr lang="sv-SE" sz="2700" dirty="0" err="1" smtClean="0">
                <a:ea typeface="+mn-ea"/>
                <a:cs typeface="+mn-cs"/>
              </a:rPr>
              <a:t>necesitan</a:t>
            </a:r>
            <a:r>
              <a:rPr lang="sv-SE" sz="2700" dirty="0" smtClean="0">
                <a:ea typeface="+mn-ea"/>
                <a:cs typeface="+mn-cs"/>
              </a:rPr>
              <a:t> </a:t>
            </a:r>
            <a:r>
              <a:rPr lang="sv-SE" sz="2700" dirty="0" err="1" smtClean="0">
                <a:ea typeface="+mn-ea"/>
                <a:cs typeface="+mn-cs"/>
              </a:rPr>
              <a:t>grandes</a:t>
            </a:r>
            <a:r>
              <a:rPr lang="sv-SE" sz="2700" dirty="0" smtClean="0">
                <a:ea typeface="+mn-ea"/>
                <a:cs typeface="+mn-cs"/>
              </a:rPr>
              <a:t> </a:t>
            </a:r>
            <a:r>
              <a:rPr lang="sv-SE" sz="2700" dirty="0" err="1" smtClean="0">
                <a:ea typeface="+mn-ea"/>
                <a:cs typeface="+mn-cs"/>
              </a:rPr>
              <a:t>poblaciones</a:t>
            </a:r>
            <a:r>
              <a:rPr lang="sv-SE" sz="2700" dirty="0" smtClean="0">
                <a:ea typeface="+mn-ea"/>
                <a:cs typeface="+mn-cs"/>
              </a:rPr>
              <a:t> de </a:t>
            </a:r>
            <a:r>
              <a:rPr lang="sv-SE" sz="2700" dirty="0" err="1" smtClean="0">
                <a:ea typeface="+mn-ea"/>
                <a:cs typeface="+mn-cs"/>
              </a:rPr>
              <a:t>árboles</a:t>
            </a:r>
            <a:r>
              <a:rPr lang="sv-SE" sz="2700" dirty="0" smtClean="0">
                <a:ea typeface="+mn-ea"/>
                <a:cs typeface="+mn-cs"/>
              </a:rPr>
              <a:t> </a:t>
            </a:r>
            <a:r>
              <a:rPr lang="sv-SE" sz="2700" dirty="0" err="1" smtClean="0">
                <a:ea typeface="+mn-ea"/>
                <a:cs typeface="+mn-cs"/>
              </a:rPr>
              <a:t>viejos</a:t>
            </a:r>
            <a:endParaRPr lang="sv-SE" sz="2700" dirty="0" smtClean="0">
              <a:ea typeface="+mn-ea"/>
              <a:cs typeface="+mn-cs"/>
            </a:endParaRPr>
          </a:p>
          <a:p>
            <a:pPr eaLnBrk="1" hangingPunct="1">
              <a:defRPr/>
            </a:pPr>
            <a:r>
              <a:rPr lang="sv-SE" sz="2700" dirty="0" smtClean="0">
                <a:ea typeface="+mn-ea"/>
                <a:cs typeface="+mn-cs"/>
              </a:rPr>
              <a:t>Se </a:t>
            </a:r>
            <a:r>
              <a:rPr lang="sv-SE" sz="2700" dirty="0" err="1" smtClean="0">
                <a:ea typeface="+mn-ea"/>
                <a:cs typeface="+mn-cs"/>
              </a:rPr>
              <a:t>necesita</a:t>
            </a:r>
            <a:r>
              <a:rPr lang="sv-SE" sz="2700" dirty="0" smtClean="0">
                <a:ea typeface="+mn-ea"/>
                <a:cs typeface="+mn-cs"/>
              </a:rPr>
              <a:t> </a:t>
            </a:r>
            <a:r>
              <a:rPr lang="sv-SE" sz="2700" dirty="0" err="1" smtClean="0">
                <a:ea typeface="+mn-ea"/>
                <a:cs typeface="+mn-cs"/>
              </a:rPr>
              <a:t>diversidad</a:t>
            </a:r>
            <a:r>
              <a:rPr lang="sv-SE" sz="2700" dirty="0" smtClean="0">
                <a:ea typeface="+mn-ea"/>
                <a:cs typeface="+mn-cs"/>
              </a:rPr>
              <a:t> de </a:t>
            </a:r>
            <a:r>
              <a:rPr lang="sv-SE" sz="2700" dirty="0" err="1" smtClean="0">
                <a:ea typeface="+mn-ea"/>
                <a:cs typeface="+mn-cs"/>
              </a:rPr>
              <a:t>nichos</a:t>
            </a:r>
            <a:endParaRPr lang="sv-SE" sz="2700" dirty="0" smtClean="0">
              <a:ea typeface="+mn-ea"/>
              <a:cs typeface="+mn-cs"/>
            </a:endParaRPr>
          </a:p>
          <a:p>
            <a:pPr eaLnBrk="1" hangingPunct="1">
              <a:defRPr/>
            </a:pPr>
            <a:r>
              <a:rPr lang="sv-SE" sz="2700" dirty="0" err="1" smtClean="0">
                <a:ea typeface="+mn-ea"/>
                <a:cs typeface="+mn-cs"/>
              </a:rPr>
              <a:t>Puede</a:t>
            </a:r>
            <a:r>
              <a:rPr lang="sv-SE" sz="2700" dirty="0" smtClean="0">
                <a:ea typeface="+mn-ea"/>
                <a:cs typeface="+mn-cs"/>
              </a:rPr>
              <a:t> </a:t>
            </a:r>
            <a:r>
              <a:rPr lang="sv-SE" sz="2700" dirty="0" err="1" smtClean="0">
                <a:ea typeface="+mn-ea"/>
                <a:cs typeface="+mn-cs"/>
              </a:rPr>
              <a:t>que</a:t>
            </a:r>
            <a:r>
              <a:rPr lang="sv-SE" sz="2700" dirty="0" smtClean="0">
                <a:ea typeface="+mn-ea"/>
                <a:cs typeface="+mn-cs"/>
              </a:rPr>
              <a:t> en la </a:t>
            </a:r>
            <a:r>
              <a:rPr lang="sv-SE" sz="2700" dirty="0" err="1" smtClean="0">
                <a:ea typeface="+mn-ea"/>
                <a:cs typeface="+mn-cs"/>
              </a:rPr>
              <a:t>población</a:t>
            </a:r>
            <a:r>
              <a:rPr lang="sv-SE" sz="2700" dirty="0" smtClean="0">
                <a:ea typeface="+mn-ea"/>
                <a:cs typeface="+mn-cs"/>
              </a:rPr>
              <a:t> de </a:t>
            </a:r>
            <a:r>
              <a:rPr lang="sv-SE" sz="2700" dirty="0" err="1" smtClean="0">
                <a:ea typeface="+mn-ea"/>
                <a:cs typeface="+mn-cs"/>
              </a:rPr>
              <a:t>árboles</a:t>
            </a:r>
            <a:r>
              <a:rPr lang="sv-SE" sz="2700" dirty="0" smtClean="0">
                <a:ea typeface="+mn-ea"/>
                <a:cs typeface="+mn-cs"/>
              </a:rPr>
              <a:t> </a:t>
            </a:r>
            <a:r>
              <a:rPr lang="sv-SE" sz="2700" dirty="0" err="1" smtClean="0">
                <a:ea typeface="+mn-ea"/>
                <a:cs typeface="+mn-cs"/>
              </a:rPr>
              <a:t>haya</a:t>
            </a:r>
            <a:r>
              <a:rPr lang="sv-SE" sz="2700" dirty="0" smtClean="0">
                <a:ea typeface="+mn-ea"/>
                <a:cs typeface="+mn-cs"/>
              </a:rPr>
              <a:t> </a:t>
            </a:r>
            <a:r>
              <a:rPr lang="sv-SE" sz="2700" dirty="0" err="1" smtClean="0">
                <a:ea typeface="+mn-ea"/>
                <a:cs typeface="+mn-cs"/>
              </a:rPr>
              <a:t>una</a:t>
            </a:r>
            <a:r>
              <a:rPr lang="sv-SE" sz="2700" dirty="0" smtClean="0">
                <a:ea typeface="+mn-ea"/>
                <a:cs typeface="+mn-cs"/>
              </a:rPr>
              <a:t> </a:t>
            </a:r>
            <a:r>
              <a:rPr lang="sv-SE" sz="2700" dirty="0" err="1" smtClean="0">
                <a:ea typeface="+mn-ea"/>
                <a:cs typeface="+mn-cs"/>
              </a:rPr>
              <a:t>brecha</a:t>
            </a:r>
            <a:r>
              <a:rPr lang="sv-SE" sz="2700" dirty="0" smtClean="0">
                <a:ea typeface="+mn-ea"/>
                <a:cs typeface="+mn-cs"/>
              </a:rPr>
              <a:t> </a:t>
            </a:r>
            <a:r>
              <a:rPr lang="sv-SE" sz="2700" dirty="0" err="1" smtClean="0">
                <a:ea typeface="+mn-ea"/>
                <a:cs typeface="+mn-cs"/>
              </a:rPr>
              <a:t>generacional</a:t>
            </a:r>
            <a:r>
              <a:rPr lang="sv-SE" sz="2700" dirty="0" smtClean="0">
                <a:ea typeface="+mn-ea"/>
                <a:cs typeface="+mn-cs"/>
              </a:rPr>
              <a:t> </a:t>
            </a:r>
          </a:p>
          <a:p>
            <a:pPr eaLnBrk="1" hangingPunct="1">
              <a:defRPr/>
            </a:pPr>
            <a:r>
              <a:rPr lang="sv-SE" sz="2700" b="1" dirty="0" err="1" smtClean="0">
                <a:ea typeface="+mn-ea"/>
                <a:cs typeface="+mn-cs"/>
              </a:rPr>
              <a:t>Pensar</a:t>
            </a:r>
            <a:r>
              <a:rPr lang="sv-SE" sz="2700" b="1" dirty="0" smtClean="0">
                <a:ea typeface="+mn-ea"/>
                <a:cs typeface="+mn-cs"/>
              </a:rPr>
              <a:t> en </a:t>
            </a:r>
            <a:r>
              <a:rPr lang="sv-SE" sz="2700" b="1" dirty="0" err="1" smtClean="0">
                <a:ea typeface="+mn-ea"/>
                <a:cs typeface="+mn-cs"/>
              </a:rPr>
              <a:t>las</a:t>
            </a:r>
            <a:r>
              <a:rPr lang="sv-SE" sz="2700" b="1" dirty="0" smtClean="0">
                <a:ea typeface="+mn-ea"/>
                <a:cs typeface="+mn-cs"/>
              </a:rPr>
              <a:t> </a:t>
            </a:r>
            <a:r>
              <a:rPr lang="sv-SE" sz="2700" b="1" dirty="0" err="1" smtClean="0">
                <a:ea typeface="+mn-ea"/>
                <a:cs typeface="+mn-cs"/>
              </a:rPr>
              <a:t>futuras</a:t>
            </a:r>
            <a:r>
              <a:rPr lang="sv-SE" sz="2700" b="1" dirty="0" smtClean="0">
                <a:ea typeface="+mn-ea"/>
                <a:cs typeface="+mn-cs"/>
              </a:rPr>
              <a:t> </a:t>
            </a:r>
            <a:r>
              <a:rPr lang="sv-SE" sz="2700" b="1" dirty="0" err="1" smtClean="0">
                <a:ea typeface="+mn-ea"/>
                <a:cs typeface="+mn-cs"/>
              </a:rPr>
              <a:t>generaciones</a:t>
            </a:r>
            <a:r>
              <a:rPr lang="sv-SE" sz="2700" b="1" dirty="0" smtClean="0">
                <a:ea typeface="+mn-ea"/>
                <a:cs typeface="+mn-cs"/>
              </a:rPr>
              <a:t> de </a:t>
            </a:r>
            <a:r>
              <a:rPr lang="sv-SE" sz="2700" b="1" dirty="0" err="1" smtClean="0">
                <a:ea typeface="+mn-ea"/>
                <a:cs typeface="+mn-cs"/>
              </a:rPr>
              <a:t>árboles</a:t>
            </a:r>
            <a:r>
              <a:rPr lang="sv-SE" sz="2700" b="1" dirty="0" smtClean="0">
                <a:ea typeface="+mn-ea"/>
                <a:cs typeface="+mn-cs"/>
              </a:rPr>
              <a:t> </a:t>
            </a:r>
            <a:r>
              <a:rPr lang="sv-SE" sz="2700" b="1" dirty="0" err="1" smtClean="0">
                <a:ea typeface="+mn-ea"/>
                <a:cs typeface="+mn-cs"/>
              </a:rPr>
              <a:t>veteranos</a:t>
            </a:r>
            <a:endParaRPr lang="en-GB" sz="2700" b="1" dirty="0" smtClean="0">
              <a:ea typeface="+mn-ea"/>
              <a:cs typeface="+mn-cs"/>
            </a:endParaRPr>
          </a:p>
        </p:txBody>
      </p:sp>
      <p:pic>
        <p:nvPicPr>
          <p:cNvPr id="84995" name="Picture 5" descr="C:\Users\Helen\Photographs\Trees\Trees - spain\Photos for Spanish book\Cerambyx\146 Village &amp; oaks with Lucanus cervus 2009 (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196975"/>
            <a:ext cx="3887787" cy="5183188"/>
          </a:xfrm>
          <a:noFill/>
        </p:spPr>
      </p:pic>
      <p:sp>
        <p:nvSpPr>
          <p:cNvPr id="84996" name="TextBox 1"/>
          <p:cNvSpPr txBox="1">
            <a:spLocks noChangeArrowheads="1"/>
          </p:cNvSpPr>
          <p:nvPr/>
        </p:nvSpPr>
        <p:spPr bwMode="auto">
          <a:xfrm>
            <a:off x="4932363" y="6021388"/>
            <a:ext cx="338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Helen Read, España </a:t>
            </a:r>
            <a:endParaRPr lang="en-GB" sz="1800">
              <a:solidFill>
                <a:schemeClr val="bg1"/>
              </a:solidFill>
            </a:endParaRPr>
          </a:p>
        </p:txBody>
      </p:sp>
    </p:spTree>
    <p:extLst>
      <p:ext uri="{BB962C8B-B14F-4D97-AF65-F5344CB8AC3E}">
        <p14:creationId xmlns:p14="http://schemas.microsoft.com/office/powerpoint/2010/main" val="359725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7488" y="1081732"/>
            <a:ext cx="8818562" cy="623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1" name="Title 4"/>
          <p:cNvSpPr>
            <a:spLocks noGrp="1"/>
          </p:cNvSpPr>
          <p:nvPr>
            <p:ph type="title"/>
          </p:nvPr>
        </p:nvSpPr>
        <p:spPr>
          <a:xfrm>
            <a:off x="457200" y="115888"/>
            <a:ext cx="8229600" cy="1143000"/>
          </a:xfrm>
        </p:spPr>
        <p:txBody>
          <a:bodyPr/>
          <a:lstStyle/>
          <a:p>
            <a:pPr eaLnBrk="1" hangingPunct="1"/>
            <a:r>
              <a:rPr lang="sv-SE" dirty="0">
                <a:latin typeface="Calibri" charset="0"/>
              </a:rPr>
              <a:t>Crear el </a:t>
            </a:r>
            <a:r>
              <a:rPr lang="sv-SE" dirty="0" err="1">
                <a:latin typeface="Calibri" charset="0"/>
              </a:rPr>
              <a:t>hábitat</a:t>
            </a:r>
            <a:r>
              <a:rPr lang="sv-SE" dirty="0">
                <a:latin typeface="Calibri" charset="0"/>
              </a:rPr>
              <a:t>!</a:t>
            </a:r>
            <a:endParaRPr lang="en-GB" dirty="0">
              <a:latin typeface="Calibri" charset="0"/>
            </a:endParaRPr>
          </a:p>
        </p:txBody>
      </p:sp>
      <p:sp>
        <p:nvSpPr>
          <p:cNvPr id="87043" name="TextBox 3"/>
          <p:cNvSpPr txBox="1">
            <a:spLocks noChangeArrowheads="1"/>
          </p:cNvSpPr>
          <p:nvPr/>
        </p:nvSpPr>
        <p:spPr bwMode="auto">
          <a:xfrm>
            <a:off x="251520" y="1052736"/>
            <a:ext cx="37449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smtClean="0"/>
              <a:t>llustración</a:t>
            </a:r>
            <a:r>
              <a:rPr lang="sv-SE" sz="1800" dirty="0"/>
              <a:t>: Per </a:t>
            </a:r>
            <a:r>
              <a:rPr lang="sv-SE" sz="1800" dirty="0" smtClean="0"/>
              <a:t>Axell</a:t>
            </a:r>
          </a:p>
          <a:p>
            <a:pPr eaLnBrk="1" hangingPunct="1"/>
            <a:r>
              <a:rPr lang="sv-SE" sz="1800" dirty="0"/>
              <a:t>F</a:t>
            </a:r>
            <a:r>
              <a:rPr lang="sv-SE" sz="1800" dirty="0" smtClean="0"/>
              <a:t>otos</a:t>
            </a:r>
            <a:r>
              <a:rPr lang="sv-SE" sz="1800" dirty="0"/>
              <a:t>: </a:t>
            </a:r>
            <a:r>
              <a:rPr lang="sv-SE" sz="1800" dirty="0" err="1"/>
              <a:t>Vikki</a:t>
            </a:r>
            <a:r>
              <a:rPr lang="sv-SE" sz="1800" dirty="0"/>
              <a:t> Bengtsson, Roger </a:t>
            </a:r>
            <a:r>
              <a:rPr lang="sv-SE" sz="1800" dirty="0" err="1"/>
              <a:t>Key</a:t>
            </a:r>
            <a:r>
              <a:rPr lang="sv-SE" sz="1800" dirty="0"/>
              <a:t>, Ola </a:t>
            </a:r>
            <a:r>
              <a:rPr lang="sv-SE" sz="1800" dirty="0" smtClean="0"/>
              <a:t>Bengtsson</a:t>
            </a:r>
            <a:endParaRPr lang="en-GB" sz="1800" dirty="0"/>
          </a:p>
        </p:txBody>
      </p:sp>
      <p:sp>
        <p:nvSpPr>
          <p:cNvPr id="87044" name="TextBox 4"/>
          <p:cNvSpPr txBox="1">
            <a:spLocks noChangeArrowheads="1"/>
          </p:cNvSpPr>
          <p:nvPr/>
        </p:nvSpPr>
        <p:spPr bwMode="auto">
          <a:xfrm>
            <a:off x="250825" y="5949950"/>
            <a:ext cx="8893175" cy="892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2600" dirty="0" err="1" smtClean="0"/>
              <a:t>Cuando</a:t>
            </a:r>
            <a:r>
              <a:rPr lang="en-GB" sz="2600" dirty="0" smtClean="0"/>
              <a:t> </a:t>
            </a:r>
            <a:r>
              <a:rPr lang="en-GB" sz="2600" dirty="0"/>
              <a:t>no hay "</a:t>
            </a:r>
            <a:r>
              <a:rPr lang="en-GB" sz="2600" dirty="0" err="1"/>
              <a:t>futuros</a:t>
            </a:r>
            <a:r>
              <a:rPr lang="en-GB" sz="2600" dirty="0"/>
              <a:t>" </a:t>
            </a:r>
            <a:r>
              <a:rPr lang="en-GB" sz="2600" dirty="0" err="1"/>
              <a:t>árboles</a:t>
            </a:r>
            <a:r>
              <a:rPr lang="en-GB" sz="2600" dirty="0"/>
              <a:t> </a:t>
            </a:r>
            <a:r>
              <a:rPr lang="en-GB" sz="2600" dirty="0" err="1"/>
              <a:t>veteranos</a:t>
            </a:r>
            <a:r>
              <a:rPr lang="en-GB" sz="2600" dirty="0"/>
              <a:t> </a:t>
            </a:r>
            <a:r>
              <a:rPr lang="en-GB" sz="2600" dirty="0" err="1"/>
              <a:t>para</a:t>
            </a:r>
            <a:r>
              <a:rPr lang="en-GB" sz="2600" dirty="0"/>
              <a:t> </a:t>
            </a:r>
            <a:r>
              <a:rPr lang="en-GB" sz="2600" dirty="0" err="1"/>
              <a:t>cerrar</a:t>
            </a:r>
            <a:r>
              <a:rPr lang="en-GB" sz="2600" dirty="0"/>
              <a:t> la </a:t>
            </a:r>
            <a:r>
              <a:rPr lang="en-GB" sz="2600" dirty="0" err="1"/>
              <a:t>brecha</a:t>
            </a:r>
            <a:r>
              <a:rPr lang="en-GB" sz="2600" dirty="0"/>
              <a:t> </a:t>
            </a:r>
            <a:r>
              <a:rPr lang="en-GB" sz="2600" dirty="0" err="1"/>
              <a:t>generacional</a:t>
            </a:r>
            <a:r>
              <a:rPr lang="en-GB" sz="2600" dirty="0"/>
              <a:t>, </a:t>
            </a:r>
            <a:r>
              <a:rPr lang="en-GB" sz="2600" dirty="0" err="1"/>
              <a:t>puede</a:t>
            </a:r>
            <a:r>
              <a:rPr lang="en-GB" sz="2600" dirty="0"/>
              <a:t> </a:t>
            </a:r>
            <a:r>
              <a:rPr lang="en-GB" sz="2600" dirty="0" err="1"/>
              <a:t>ser</a:t>
            </a:r>
            <a:r>
              <a:rPr lang="en-GB" sz="2600" dirty="0"/>
              <a:t> </a:t>
            </a:r>
            <a:r>
              <a:rPr lang="en-GB" sz="2600" dirty="0" err="1"/>
              <a:t>conveniente</a:t>
            </a:r>
            <a:r>
              <a:rPr lang="en-GB" sz="2600" dirty="0"/>
              <a:t> </a:t>
            </a:r>
            <a:r>
              <a:rPr lang="en-GB" sz="2600" dirty="0" err="1"/>
              <a:t>crear</a:t>
            </a:r>
            <a:r>
              <a:rPr lang="en-GB" sz="2600" dirty="0"/>
              <a:t> </a:t>
            </a:r>
            <a:r>
              <a:rPr lang="en-GB" sz="2600" dirty="0" err="1"/>
              <a:t>alguno</a:t>
            </a:r>
            <a:r>
              <a:rPr lang="en-GB" sz="2600" dirty="0"/>
              <a:t>! </a:t>
            </a:r>
          </a:p>
        </p:txBody>
      </p:sp>
      <p:pic>
        <p:nvPicPr>
          <p:cNvPr id="6" name="Picture 2"/>
          <p:cNvPicPr>
            <a:picLocks noChangeAspect="1"/>
          </p:cNvPicPr>
          <p:nvPr/>
        </p:nvPicPr>
        <p:blipFill>
          <a:blip r:embed="rId4" cstate="print">
            <a:extLst/>
          </a:blip>
          <a:srcRect/>
          <a:stretch>
            <a:fillRect/>
          </a:stretch>
        </p:blipFill>
        <p:spPr bwMode="auto">
          <a:xfrm>
            <a:off x="467544" y="4509120"/>
            <a:ext cx="1262063" cy="944562"/>
          </a:xfrm>
          <a:prstGeom prst="rect">
            <a:avLst/>
          </a:prstGeom>
          <a:ln>
            <a:noFill/>
          </a:ln>
          <a:effectLst>
            <a:softEdge rad="112500"/>
          </a:effectLst>
          <a:extLst/>
        </p:spPr>
      </p:pic>
      <p:pic>
        <p:nvPicPr>
          <p:cNvPr id="9" name="Picture 9" descr="C:\Users\Helen\Helen\VETree\Photographs for course material\Rogers\Dendrochernes cyrneus 2.jpg"/>
          <p:cNvPicPr>
            <a:picLocks noChangeAspect="1" noChangeArrowheads="1"/>
          </p:cNvPicPr>
          <p:nvPr/>
        </p:nvPicPr>
        <p:blipFill>
          <a:blip r:embed="rId5" cstate="print">
            <a:extLst/>
          </a:blip>
          <a:srcRect r="19891"/>
          <a:stretch>
            <a:fillRect/>
          </a:stretch>
        </p:blipFill>
        <p:spPr bwMode="auto">
          <a:xfrm>
            <a:off x="3132138" y="1751013"/>
            <a:ext cx="1154112" cy="1079500"/>
          </a:xfrm>
          <a:prstGeom prst="rect">
            <a:avLst/>
          </a:prstGeom>
          <a:ln>
            <a:noFill/>
          </a:ln>
          <a:effectLst>
            <a:softEdge rad="112500"/>
          </a:effectLst>
          <a:extLst/>
        </p:spPr>
      </p:pic>
      <p:pic>
        <p:nvPicPr>
          <p:cNvPr id="10" name="Picture 1"/>
          <p:cNvPicPr>
            <a:picLocks noChangeAspect="1"/>
          </p:cNvPicPr>
          <p:nvPr/>
        </p:nvPicPr>
        <p:blipFill>
          <a:blip r:embed="rId6" cstate="print">
            <a:extLst/>
          </a:blip>
          <a:srcRect l="10378" t="8994" r="16640" b="10921"/>
          <a:stretch>
            <a:fillRect/>
          </a:stretch>
        </p:blipFill>
        <p:spPr bwMode="auto">
          <a:xfrm>
            <a:off x="5508600" y="4725144"/>
            <a:ext cx="863600" cy="1106488"/>
          </a:xfrm>
          <a:prstGeom prst="rect">
            <a:avLst/>
          </a:prstGeom>
          <a:ln>
            <a:noFill/>
          </a:ln>
          <a:effectLst>
            <a:softEdge rad="112500"/>
          </a:effectLst>
          <a:extLst/>
        </p:spPr>
      </p:pic>
      <p:pic>
        <p:nvPicPr>
          <p:cNvPr id="11" name="Picture 1"/>
          <p:cNvPicPr>
            <a:picLocks noChangeAspect="1"/>
          </p:cNvPicPr>
          <p:nvPr/>
        </p:nvPicPr>
        <p:blipFill>
          <a:blip r:embed="rId7" cstate="print">
            <a:extLst/>
          </a:blip>
          <a:srcRect t="7828" r="43756"/>
          <a:stretch>
            <a:fillRect/>
          </a:stretch>
        </p:blipFill>
        <p:spPr bwMode="auto">
          <a:xfrm>
            <a:off x="6283325" y="1335088"/>
            <a:ext cx="1184275" cy="1384300"/>
          </a:xfrm>
          <a:prstGeom prst="rect">
            <a:avLst/>
          </a:prstGeom>
          <a:ln>
            <a:noFill/>
          </a:ln>
          <a:effectLst>
            <a:softEdge rad="112500"/>
          </a:effectLst>
          <a:extLst/>
        </p:spPr>
      </p:pic>
    </p:spTree>
    <p:extLst>
      <p:ext uri="{BB962C8B-B14F-4D97-AF65-F5344CB8AC3E}">
        <p14:creationId xmlns:p14="http://schemas.microsoft.com/office/powerpoint/2010/main" val="2279925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Title 1"/>
          <p:cNvSpPr>
            <a:spLocks noGrp="1"/>
          </p:cNvSpPr>
          <p:nvPr>
            <p:ph type="title"/>
          </p:nvPr>
        </p:nvSpPr>
        <p:spPr/>
        <p:txBody>
          <a:bodyPr/>
          <a:lstStyle/>
          <a:p>
            <a:pPr eaLnBrk="1" hangingPunct="1"/>
            <a:r>
              <a:rPr lang="sv-SE" dirty="0" err="1">
                <a:latin typeface="Calibri" charset="0"/>
              </a:rPr>
              <a:t>Escenario</a:t>
            </a:r>
            <a:r>
              <a:rPr lang="sv-SE" dirty="0">
                <a:latin typeface="Calibri" charset="0"/>
              </a:rPr>
              <a:t> ideal</a:t>
            </a:r>
            <a:endParaRPr lang="en-GB" dirty="0">
              <a:latin typeface="Calibri" charset="0"/>
            </a:endParaRPr>
          </a:p>
        </p:txBody>
      </p:sp>
      <p:sp>
        <p:nvSpPr>
          <p:cNvPr id="39939" name="Content Placeholder 2"/>
          <p:cNvSpPr>
            <a:spLocks noGrp="1"/>
          </p:cNvSpPr>
          <p:nvPr>
            <p:ph sz="half" idx="1"/>
          </p:nvPr>
        </p:nvSpPr>
        <p:spPr>
          <a:xfrm>
            <a:off x="395288" y="1412875"/>
            <a:ext cx="3313112" cy="4824413"/>
          </a:xfrm>
        </p:spPr>
        <p:txBody>
          <a:bodyPr>
            <a:normAutofit fontScale="85000" lnSpcReduction="20000"/>
          </a:bodyPr>
          <a:lstStyle/>
          <a:p>
            <a:pPr eaLnBrk="1" hangingPunct="1">
              <a:defRPr/>
            </a:pPr>
            <a:r>
              <a:rPr lang="sv-SE" altLang="en-US" dirty="0" err="1" smtClean="0">
                <a:ea typeface="+mn-ea"/>
                <a:cs typeface="+mn-cs"/>
              </a:rPr>
              <a:t>Muchos</a:t>
            </a:r>
            <a:r>
              <a:rPr lang="sv-SE" altLang="en-US" dirty="0" smtClean="0">
                <a:ea typeface="+mn-ea"/>
                <a:cs typeface="+mn-cs"/>
              </a:rPr>
              <a:t> </a:t>
            </a:r>
            <a:r>
              <a:rPr lang="sv-SE" altLang="en-US" dirty="0" err="1" smtClean="0">
                <a:ea typeface="+mn-ea"/>
                <a:cs typeface="+mn-cs"/>
              </a:rPr>
              <a:t>árboles</a:t>
            </a:r>
            <a:r>
              <a:rPr lang="sv-SE" altLang="en-US" dirty="0" smtClean="0">
                <a:ea typeface="+mn-ea"/>
                <a:cs typeface="+mn-cs"/>
              </a:rPr>
              <a:t> </a:t>
            </a:r>
            <a:r>
              <a:rPr lang="sv-SE" altLang="en-US" dirty="0" err="1" smtClean="0">
                <a:ea typeface="+mn-ea"/>
                <a:cs typeface="+mn-cs"/>
              </a:rPr>
              <a:t>veteranos</a:t>
            </a:r>
            <a:r>
              <a:rPr lang="sv-SE" altLang="en-US" dirty="0" smtClean="0">
                <a:ea typeface="+mn-ea"/>
                <a:cs typeface="+mn-cs"/>
              </a:rPr>
              <a:t>, </a:t>
            </a:r>
            <a:r>
              <a:rPr lang="sv-SE" altLang="en-US" dirty="0" err="1" smtClean="0">
                <a:ea typeface="+mn-ea"/>
                <a:cs typeface="+mn-cs"/>
              </a:rPr>
              <a:t>relativamente</a:t>
            </a:r>
            <a:r>
              <a:rPr lang="sv-SE" altLang="en-US" dirty="0" smtClean="0">
                <a:ea typeface="+mn-ea"/>
                <a:cs typeface="+mn-cs"/>
              </a:rPr>
              <a:t> </a:t>
            </a:r>
            <a:r>
              <a:rPr lang="sv-SE" altLang="en-US" dirty="0" err="1" smtClean="0">
                <a:ea typeface="+mn-ea"/>
                <a:cs typeface="+mn-cs"/>
              </a:rPr>
              <a:t>cerca</a:t>
            </a:r>
            <a:r>
              <a:rPr lang="sv-SE" altLang="en-US" dirty="0" smtClean="0">
                <a:ea typeface="+mn-ea"/>
                <a:cs typeface="+mn-cs"/>
              </a:rPr>
              <a:t> </a:t>
            </a:r>
            <a:r>
              <a:rPr lang="sv-SE" altLang="en-US" dirty="0" err="1" smtClean="0">
                <a:ea typeface="+mn-ea"/>
                <a:cs typeface="+mn-cs"/>
              </a:rPr>
              <a:t>entre</a:t>
            </a:r>
            <a:r>
              <a:rPr lang="sv-SE" altLang="en-US" dirty="0" smtClean="0">
                <a:ea typeface="+mn-ea"/>
                <a:cs typeface="+mn-cs"/>
              </a:rPr>
              <a:t> </a:t>
            </a:r>
            <a:r>
              <a:rPr lang="sv-SE" altLang="en-US" dirty="0" err="1" smtClean="0">
                <a:ea typeface="+mn-ea"/>
                <a:cs typeface="+mn-cs"/>
              </a:rPr>
              <a:t>ellos</a:t>
            </a:r>
            <a:endParaRPr lang="sv-SE" altLang="en-US" dirty="0" smtClean="0">
              <a:ea typeface="+mn-ea"/>
              <a:cs typeface="+mn-cs"/>
            </a:endParaRPr>
          </a:p>
          <a:p>
            <a:pPr eaLnBrk="1" hangingPunct="1">
              <a:defRPr/>
            </a:pPr>
            <a:r>
              <a:rPr lang="sv-SE" altLang="en-US" dirty="0" err="1" smtClean="0">
                <a:ea typeface="+mn-ea"/>
                <a:cs typeface="+mn-cs"/>
              </a:rPr>
              <a:t>Buena</a:t>
            </a:r>
            <a:r>
              <a:rPr lang="sv-SE" altLang="en-US" dirty="0" smtClean="0">
                <a:ea typeface="+mn-ea"/>
                <a:cs typeface="+mn-cs"/>
              </a:rPr>
              <a:t> </a:t>
            </a:r>
            <a:r>
              <a:rPr lang="sv-SE" altLang="en-US" dirty="0" err="1" smtClean="0">
                <a:ea typeface="+mn-ea"/>
                <a:cs typeface="+mn-cs"/>
              </a:rPr>
              <a:t>estructura</a:t>
            </a:r>
            <a:r>
              <a:rPr lang="sv-SE" altLang="en-US" dirty="0" smtClean="0">
                <a:ea typeface="+mn-ea"/>
                <a:cs typeface="+mn-cs"/>
              </a:rPr>
              <a:t> de </a:t>
            </a:r>
            <a:r>
              <a:rPr lang="sv-SE" altLang="en-US" dirty="0" err="1" smtClean="0">
                <a:ea typeface="+mn-ea"/>
                <a:cs typeface="+mn-cs"/>
              </a:rPr>
              <a:t>edad</a:t>
            </a:r>
            <a:r>
              <a:rPr lang="sv-SE" altLang="en-US" dirty="0" smtClean="0">
                <a:ea typeface="+mn-ea"/>
                <a:cs typeface="+mn-cs"/>
              </a:rPr>
              <a:t> en la </a:t>
            </a:r>
            <a:r>
              <a:rPr lang="sv-SE" altLang="en-US" dirty="0" err="1" smtClean="0">
                <a:ea typeface="+mn-ea"/>
                <a:cs typeface="+mn-cs"/>
              </a:rPr>
              <a:t>población</a:t>
            </a:r>
            <a:r>
              <a:rPr lang="sv-SE" altLang="en-US" dirty="0" smtClean="0">
                <a:ea typeface="+mn-ea"/>
                <a:cs typeface="+mn-cs"/>
              </a:rPr>
              <a:t> de </a:t>
            </a:r>
            <a:r>
              <a:rPr lang="sv-SE" altLang="en-US" dirty="0" err="1" smtClean="0">
                <a:ea typeface="+mn-ea"/>
                <a:cs typeface="+mn-cs"/>
              </a:rPr>
              <a:t>árboles</a:t>
            </a:r>
            <a:endParaRPr lang="sv-SE" altLang="en-US" dirty="0" smtClean="0">
              <a:ea typeface="+mn-ea"/>
              <a:cs typeface="+mn-cs"/>
            </a:endParaRPr>
          </a:p>
          <a:p>
            <a:pPr eaLnBrk="1" hangingPunct="1">
              <a:defRPr/>
            </a:pPr>
            <a:r>
              <a:rPr lang="sv-SE" altLang="en-US" dirty="0" err="1" smtClean="0">
                <a:ea typeface="+mn-ea"/>
                <a:cs typeface="+mn-cs"/>
              </a:rPr>
              <a:t>Arbustos</a:t>
            </a:r>
            <a:r>
              <a:rPr lang="sv-SE" altLang="en-US" dirty="0" smtClean="0">
                <a:ea typeface="+mn-ea"/>
                <a:cs typeface="+mn-cs"/>
              </a:rPr>
              <a:t> y plantas de flor</a:t>
            </a:r>
          </a:p>
          <a:p>
            <a:pPr eaLnBrk="1" hangingPunct="1">
              <a:defRPr/>
            </a:pPr>
            <a:r>
              <a:rPr lang="sv-SE" altLang="en-US" dirty="0" err="1" smtClean="0">
                <a:ea typeface="+mn-ea"/>
                <a:cs typeface="+mn-cs"/>
              </a:rPr>
              <a:t>Espacios</a:t>
            </a:r>
            <a:r>
              <a:rPr lang="sv-SE" altLang="en-US" dirty="0" smtClean="0">
                <a:ea typeface="+mn-ea"/>
                <a:cs typeface="+mn-cs"/>
              </a:rPr>
              <a:t> </a:t>
            </a:r>
            <a:r>
              <a:rPr lang="sv-SE" altLang="en-US" dirty="0" err="1" smtClean="0">
                <a:ea typeface="+mn-ea"/>
                <a:cs typeface="+mn-cs"/>
              </a:rPr>
              <a:t>abiertos</a:t>
            </a:r>
            <a:r>
              <a:rPr lang="sv-SE" altLang="en-US" dirty="0" smtClean="0">
                <a:ea typeface="+mn-ea"/>
                <a:cs typeface="+mn-cs"/>
              </a:rPr>
              <a:t> </a:t>
            </a:r>
            <a:r>
              <a:rPr lang="sv-SE" altLang="en-US" dirty="0" err="1" smtClean="0">
                <a:ea typeface="+mn-ea"/>
                <a:cs typeface="+mn-cs"/>
              </a:rPr>
              <a:t>protegidos</a:t>
            </a:r>
            <a:r>
              <a:rPr lang="sv-SE" altLang="en-US" dirty="0" smtClean="0">
                <a:ea typeface="+mn-ea"/>
                <a:cs typeface="+mn-cs"/>
              </a:rPr>
              <a:t> y </a:t>
            </a:r>
            <a:r>
              <a:rPr lang="sv-SE" altLang="en-US" dirty="0" err="1" smtClean="0">
                <a:ea typeface="+mn-ea"/>
                <a:cs typeface="+mn-cs"/>
              </a:rPr>
              <a:t>soleados</a:t>
            </a:r>
            <a:r>
              <a:rPr lang="sv-SE" altLang="en-US" dirty="0" smtClean="0">
                <a:ea typeface="+mn-ea"/>
                <a:cs typeface="+mn-cs"/>
              </a:rPr>
              <a:t> </a:t>
            </a:r>
            <a:endParaRPr lang="sv-SE" altLang="en-US" dirty="0">
              <a:ea typeface="+mn-ea"/>
              <a:cs typeface="+mn-cs"/>
            </a:endParaRPr>
          </a:p>
          <a:p>
            <a:pPr eaLnBrk="1" hangingPunct="1">
              <a:defRPr/>
            </a:pPr>
            <a:r>
              <a:rPr lang="sv-SE" altLang="en-US" dirty="0" err="1" smtClean="0">
                <a:ea typeface="+mn-ea"/>
                <a:cs typeface="+mn-cs"/>
              </a:rPr>
              <a:t>Madera</a:t>
            </a:r>
            <a:r>
              <a:rPr lang="sv-SE" altLang="en-US" dirty="0" smtClean="0">
                <a:ea typeface="+mn-ea"/>
                <a:cs typeface="+mn-cs"/>
              </a:rPr>
              <a:t> en </a:t>
            </a:r>
            <a:r>
              <a:rPr lang="sv-SE" altLang="en-US" dirty="0" err="1" smtClean="0">
                <a:ea typeface="+mn-ea"/>
                <a:cs typeface="+mn-cs"/>
              </a:rPr>
              <a:t>descomposición</a:t>
            </a:r>
            <a:r>
              <a:rPr lang="sv-SE" altLang="en-US" dirty="0" smtClean="0">
                <a:ea typeface="+mn-ea"/>
                <a:cs typeface="+mn-cs"/>
              </a:rPr>
              <a:t> de </a:t>
            </a:r>
            <a:r>
              <a:rPr lang="sv-SE" altLang="en-US" dirty="0" err="1" smtClean="0">
                <a:ea typeface="+mn-ea"/>
                <a:cs typeface="+mn-cs"/>
              </a:rPr>
              <a:t>todas</a:t>
            </a:r>
            <a:r>
              <a:rPr lang="sv-SE" altLang="en-US" dirty="0" smtClean="0">
                <a:ea typeface="+mn-ea"/>
                <a:cs typeface="+mn-cs"/>
              </a:rPr>
              <a:t> </a:t>
            </a:r>
            <a:r>
              <a:rPr lang="sv-SE" altLang="en-US" dirty="0" err="1" smtClean="0">
                <a:ea typeface="+mn-ea"/>
                <a:cs typeface="+mn-cs"/>
              </a:rPr>
              <a:t>las</a:t>
            </a:r>
            <a:r>
              <a:rPr lang="sv-SE" altLang="en-US" dirty="0" smtClean="0">
                <a:ea typeface="+mn-ea"/>
                <a:cs typeface="+mn-cs"/>
              </a:rPr>
              <a:t> formas, </a:t>
            </a:r>
            <a:r>
              <a:rPr lang="sv-SE" altLang="en-US" dirty="0" err="1" smtClean="0">
                <a:ea typeface="+mn-ea"/>
                <a:cs typeface="+mn-cs"/>
              </a:rPr>
              <a:t>tamaños</a:t>
            </a:r>
            <a:r>
              <a:rPr lang="sv-SE" altLang="en-US" dirty="0" smtClean="0">
                <a:ea typeface="+mn-ea"/>
                <a:cs typeface="+mn-cs"/>
              </a:rPr>
              <a:t> y </a:t>
            </a:r>
            <a:r>
              <a:rPr lang="sv-SE" altLang="en-US" dirty="0" err="1" smtClean="0">
                <a:ea typeface="+mn-ea"/>
                <a:cs typeface="+mn-cs"/>
              </a:rPr>
              <a:t>lugares</a:t>
            </a:r>
            <a:r>
              <a:rPr lang="sv-SE" altLang="en-US" dirty="0" smtClean="0">
                <a:ea typeface="+mn-ea"/>
                <a:cs typeface="+mn-cs"/>
              </a:rPr>
              <a:t>!</a:t>
            </a:r>
          </a:p>
        </p:txBody>
      </p:sp>
      <p:pic>
        <p:nvPicPr>
          <p:cNvPr id="8909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75" y="1557338"/>
            <a:ext cx="5184775"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2" name="TextBox 4"/>
          <p:cNvSpPr txBox="1">
            <a:spLocks noChangeArrowheads="1"/>
          </p:cNvSpPr>
          <p:nvPr/>
        </p:nvSpPr>
        <p:spPr bwMode="auto">
          <a:xfrm>
            <a:off x="6302375" y="1557338"/>
            <a:ext cx="27717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t>Foto: Vikki Bengtsson, Suecia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39552" y="404664"/>
            <a:ext cx="8229600" cy="1143000"/>
          </a:xfrm>
        </p:spPr>
        <p:txBody>
          <a:bodyPr/>
          <a:lstStyle/>
          <a:p>
            <a:r>
              <a:rPr lang="en-GB" sz="4000" dirty="0" err="1" smtClean="0">
                <a:latin typeface="Calibri" charset="0"/>
              </a:rPr>
              <a:t>Valor</a:t>
            </a:r>
            <a:r>
              <a:rPr lang="en-GB" sz="4000" dirty="0" smtClean="0">
                <a:latin typeface="Calibri" charset="0"/>
              </a:rPr>
              <a:t> cultural y patrimonial </a:t>
            </a:r>
            <a:br>
              <a:rPr lang="en-GB" sz="4000" dirty="0" smtClean="0">
                <a:latin typeface="Calibri" charset="0"/>
              </a:rPr>
            </a:br>
            <a:r>
              <a:rPr lang="en-GB" sz="4000" dirty="0" smtClean="0">
                <a:latin typeface="Calibri" charset="0"/>
              </a:rPr>
              <a:t>de los </a:t>
            </a:r>
            <a:r>
              <a:rPr lang="en-GB" sz="4000" dirty="0" err="1" smtClean="0">
                <a:latin typeface="Calibri" charset="0"/>
              </a:rPr>
              <a:t>árboles</a:t>
            </a:r>
            <a:r>
              <a:rPr lang="en-GB" sz="4000" dirty="0" smtClean="0">
                <a:latin typeface="Calibri" charset="0"/>
              </a:rPr>
              <a:t> </a:t>
            </a:r>
            <a:r>
              <a:rPr lang="en-GB" sz="4000" dirty="0" err="1" smtClean="0">
                <a:latin typeface="Calibri" charset="0"/>
              </a:rPr>
              <a:t>veteranos</a:t>
            </a:r>
            <a:endParaRPr lang="en-GB" sz="4000" dirty="0">
              <a:latin typeface="Calibri" charset="0"/>
            </a:endParaRPr>
          </a:p>
        </p:txBody>
      </p:sp>
      <p:pic>
        <p:nvPicPr>
          <p:cNvPr id="33795" name="Picture 2" descr="E:\Recovered Data\Study Tour\Aland2\Aland2 04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28800" y="1804988"/>
            <a:ext cx="6003925" cy="4503737"/>
          </a:xfrm>
          <a:noFill/>
        </p:spPr>
      </p:pic>
      <p:sp>
        <p:nvSpPr>
          <p:cNvPr id="33796" name="TextBox 4"/>
          <p:cNvSpPr txBox="1">
            <a:spLocks noChangeArrowheads="1"/>
          </p:cNvSpPr>
          <p:nvPr/>
        </p:nvSpPr>
        <p:spPr bwMode="auto">
          <a:xfrm>
            <a:off x="3276600" y="6281738"/>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800" dirty="0" err="1">
                <a:latin typeface="Arial" charset="0"/>
              </a:rPr>
              <a:t>F</a:t>
            </a:r>
            <a:r>
              <a:rPr lang="en-GB" sz="1800" dirty="0" err="1" smtClean="0">
                <a:latin typeface="Arial" charset="0"/>
              </a:rPr>
              <a:t>oto</a:t>
            </a:r>
            <a:r>
              <a:rPr lang="en-GB" sz="1800" dirty="0">
                <a:latin typeface="Arial" charset="0"/>
              </a:rPr>
              <a:t>: Helen Read</a:t>
            </a:r>
          </a:p>
        </p:txBody>
      </p:sp>
    </p:spTree>
    <p:extLst>
      <p:ext uri="{BB962C8B-B14F-4D97-AF65-F5344CB8AC3E}">
        <p14:creationId xmlns:p14="http://schemas.microsoft.com/office/powerpoint/2010/main" val="2673102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108" y="-31204"/>
            <a:ext cx="9183904" cy="6889204"/>
          </a:xfrm>
        </p:spPr>
      </p:pic>
      <p:sp>
        <p:nvSpPr>
          <p:cNvPr id="34819" name="Title 1"/>
          <p:cNvSpPr>
            <a:spLocks noGrp="1"/>
          </p:cNvSpPr>
          <p:nvPr>
            <p:ph type="title"/>
          </p:nvPr>
        </p:nvSpPr>
        <p:spPr>
          <a:xfrm>
            <a:off x="474663" y="5715000"/>
            <a:ext cx="8229600" cy="1143000"/>
          </a:xfrm>
        </p:spPr>
        <p:txBody>
          <a:bodyPr/>
          <a:lstStyle/>
          <a:p>
            <a:r>
              <a:rPr lang="sv-SE" dirty="0" smtClean="0">
                <a:solidFill>
                  <a:schemeClr val="bg1"/>
                </a:solidFill>
                <a:latin typeface="Calibri" charset="0"/>
              </a:rPr>
              <a:t>Avenidas</a:t>
            </a:r>
            <a:endParaRPr lang="en-GB" dirty="0">
              <a:solidFill>
                <a:schemeClr val="bg1"/>
              </a:solidFill>
              <a:latin typeface="Calibri" charset="0"/>
            </a:endParaRPr>
          </a:p>
        </p:txBody>
      </p:sp>
      <p:sp>
        <p:nvSpPr>
          <p:cNvPr id="58372" name="TextBox 4"/>
          <p:cNvSpPr txBox="1">
            <a:spLocks noChangeArrowheads="1"/>
          </p:cNvSpPr>
          <p:nvPr/>
        </p:nvSpPr>
        <p:spPr bwMode="auto">
          <a:xfrm>
            <a:off x="6012160" y="6093296"/>
            <a:ext cx="2771775" cy="584775"/>
          </a:xfrm>
          <a:prstGeom prst="rect">
            <a:avLst/>
          </a:prstGeom>
          <a:no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r>
              <a:rPr lang="en-GB" altLang="en-US" sz="1600" dirty="0" err="1">
                <a:solidFill>
                  <a:schemeClr val="bg1"/>
                </a:solidFill>
                <a:ea typeface="+mn-ea"/>
              </a:rPr>
              <a:t>F</a:t>
            </a:r>
            <a:r>
              <a:rPr lang="en-GB" altLang="en-US" sz="1600" dirty="0" err="1" smtClean="0">
                <a:solidFill>
                  <a:schemeClr val="bg1"/>
                </a:solidFill>
                <a:ea typeface="+mn-ea"/>
              </a:rPr>
              <a:t>oto</a:t>
            </a:r>
            <a:r>
              <a:rPr lang="en-GB" altLang="en-US" sz="1600" dirty="0" smtClean="0">
                <a:solidFill>
                  <a:schemeClr val="bg1"/>
                </a:solidFill>
                <a:ea typeface="+mn-ea"/>
              </a:rPr>
              <a:t>: Vikki Bengtsson, </a:t>
            </a:r>
            <a:r>
              <a:rPr lang="en-GB" altLang="en-US" sz="1600" dirty="0" err="1" smtClean="0">
                <a:solidFill>
                  <a:schemeClr val="bg1"/>
                </a:solidFill>
                <a:ea typeface="+mn-ea"/>
              </a:rPr>
              <a:t>Suecia</a:t>
            </a:r>
            <a:endParaRPr lang="en-GB" altLang="en-US" sz="1600" dirty="0" smtClean="0">
              <a:solidFill>
                <a:schemeClr val="bg1"/>
              </a:solidFill>
              <a:ea typeface="+mn-ea"/>
            </a:endParaRPr>
          </a:p>
        </p:txBody>
      </p:sp>
    </p:spTree>
    <p:extLst>
      <p:ext uri="{BB962C8B-B14F-4D97-AF65-F5344CB8AC3E}">
        <p14:creationId xmlns:p14="http://schemas.microsoft.com/office/powerpoint/2010/main" val="12084157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s-ES_tradnl" dirty="0" smtClean="0">
                <a:latin typeface="Calibri" charset="0"/>
              </a:rPr>
              <a:t>Importancia cultural </a:t>
            </a:r>
            <a:br>
              <a:rPr lang="es-ES_tradnl" dirty="0" smtClean="0">
                <a:latin typeface="Calibri" charset="0"/>
              </a:rPr>
            </a:br>
            <a:r>
              <a:rPr lang="es-ES_tradnl" dirty="0" smtClean="0">
                <a:latin typeface="Calibri" charset="0"/>
              </a:rPr>
              <a:t>de los árboles veteranos</a:t>
            </a:r>
            <a:endParaRPr lang="es-ES_tradnl" dirty="0">
              <a:latin typeface="Calibri" charset="0"/>
            </a:endParaRPr>
          </a:p>
        </p:txBody>
      </p:sp>
      <p:sp>
        <p:nvSpPr>
          <p:cNvPr id="35843" name="Content Placeholder 2"/>
          <p:cNvSpPr>
            <a:spLocks noGrp="1"/>
          </p:cNvSpPr>
          <p:nvPr>
            <p:ph sz="half" idx="1"/>
          </p:nvPr>
        </p:nvSpPr>
        <p:spPr>
          <a:xfrm>
            <a:off x="0" y="1600200"/>
            <a:ext cx="4788024" cy="4525963"/>
          </a:xfrm>
        </p:spPr>
        <p:txBody>
          <a:bodyPr/>
          <a:lstStyle/>
          <a:p>
            <a:pPr eaLnBrk="1" hangingPunct="1"/>
            <a:r>
              <a:rPr lang="es-ES" smtClean="0">
                <a:latin typeface="Calibri" charset="0"/>
              </a:rPr>
              <a:t>Vínculo histórico con personas o acontecimientos</a:t>
            </a:r>
          </a:p>
          <a:p>
            <a:pPr eaLnBrk="1" hangingPunct="1"/>
            <a:r>
              <a:rPr lang="es-ES" smtClean="0">
                <a:latin typeface="Calibri" charset="0"/>
              </a:rPr>
              <a:t>Ilustran el uso del terreno en el pasado</a:t>
            </a:r>
          </a:p>
          <a:p>
            <a:pPr eaLnBrk="1" hangingPunct="1"/>
            <a:r>
              <a:rPr lang="es-ES" smtClean="0">
                <a:latin typeface="Calibri" charset="0"/>
              </a:rPr>
              <a:t>Parte de un paisaje diseñado</a:t>
            </a:r>
          </a:p>
          <a:p>
            <a:pPr eaLnBrk="1" hangingPunct="1"/>
            <a:r>
              <a:rPr lang="es-ES" smtClean="0">
                <a:latin typeface="Calibri" charset="0"/>
              </a:rPr>
              <a:t>Anillos – registro histórico de acontecimientos pasados</a:t>
            </a:r>
          </a:p>
          <a:p>
            <a:pPr eaLnBrk="1" hangingPunct="1"/>
            <a:r>
              <a:rPr lang="es-ES" smtClean="0">
                <a:latin typeface="Calibri" charset="0"/>
              </a:rPr>
              <a:t>Fuente de educación / investigación</a:t>
            </a:r>
          </a:p>
          <a:p>
            <a:endParaRPr lang="es-ES">
              <a:latin typeface="Calibri" charset="0"/>
            </a:endParaRPr>
          </a:p>
        </p:txBody>
      </p:sp>
      <p:pic>
        <p:nvPicPr>
          <p:cNvPr id="35844"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0438" y="1955800"/>
            <a:ext cx="4657725"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800" dirty="0" err="1">
                <a:latin typeface="Arial" charset="0"/>
              </a:rPr>
              <a:t>F</a:t>
            </a:r>
            <a:r>
              <a:rPr lang="en-GB" sz="1800" dirty="0" err="1" smtClean="0">
                <a:latin typeface="Arial" charset="0"/>
              </a:rPr>
              <a:t>oto</a:t>
            </a:r>
            <a:r>
              <a:rPr lang="en-GB" sz="1800" dirty="0">
                <a:latin typeface="Arial" charset="0"/>
              </a:rPr>
              <a:t>: Vikki </a:t>
            </a:r>
            <a:r>
              <a:rPr lang="en-GB" sz="1800" dirty="0" err="1">
                <a:latin typeface="Arial" charset="0"/>
              </a:rPr>
              <a:t>Bengtsson</a:t>
            </a:r>
            <a:endParaRPr lang="en-GB" sz="1800" dirty="0">
              <a:latin typeface="Arial" charset="0"/>
            </a:endParaRPr>
          </a:p>
        </p:txBody>
      </p:sp>
    </p:spTree>
    <p:extLst>
      <p:ext uri="{BB962C8B-B14F-4D97-AF65-F5344CB8AC3E}">
        <p14:creationId xmlns:p14="http://schemas.microsoft.com/office/powerpoint/2010/main" val="34983034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 y="-29944"/>
            <a:ext cx="9183925" cy="6887944"/>
          </a:xfrm>
        </p:spPr>
      </p:pic>
      <p:sp>
        <p:nvSpPr>
          <p:cNvPr id="36867" name="Title 1"/>
          <p:cNvSpPr>
            <a:spLocks noGrp="1"/>
          </p:cNvSpPr>
          <p:nvPr>
            <p:ph type="title"/>
          </p:nvPr>
        </p:nvSpPr>
        <p:spPr/>
        <p:txBody>
          <a:bodyPr/>
          <a:lstStyle/>
          <a:p>
            <a:r>
              <a:rPr lang="sv-SE" dirty="0" err="1" smtClean="0">
                <a:latin typeface="Calibri" charset="0"/>
              </a:rPr>
              <a:t>Parques</a:t>
            </a:r>
            <a:endParaRPr lang="en-GB" dirty="0">
              <a:latin typeface="Calibri" charset="0"/>
            </a:endParaRPr>
          </a:p>
        </p:txBody>
      </p:sp>
      <p:sp>
        <p:nvSpPr>
          <p:cNvPr id="36868" name="TextBox 4"/>
          <p:cNvSpPr txBox="1">
            <a:spLocks noChangeArrowheads="1"/>
          </p:cNvSpPr>
          <p:nvPr/>
        </p:nvSpPr>
        <p:spPr bwMode="auto">
          <a:xfrm>
            <a:off x="6372225" y="6200090"/>
            <a:ext cx="2771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r"/>
            <a:r>
              <a:rPr lang="en-GB" sz="1800" dirty="0" err="1">
                <a:solidFill>
                  <a:schemeClr val="bg1"/>
                </a:solidFill>
                <a:latin typeface="Arial" charset="0"/>
              </a:rPr>
              <a:t>F</a:t>
            </a:r>
            <a:r>
              <a:rPr lang="en-GB" sz="1800" dirty="0" err="1" smtClean="0">
                <a:solidFill>
                  <a:schemeClr val="bg1"/>
                </a:solidFill>
                <a:latin typeface="Arial" charset="0"/>
              </a:rPr>
              <a:t>oto</a:t>
            </a:r>
            <a:r>
              <a:rPr lang="en-GB" sz="1800" dirty="0">
                <a:solidFill>
                  <a:schemeClr val="bg1"/>
                </a:solidFill>
                <a:latin typeface="Arial" charset="0"/>
              </a:rPr>
              <a:t>: Vikki </a:t>
            </a:r>
            <a:r>
              <a:rPr lang="en-GB" sz="1800" dirty="0" err="1">
                <a:solidFill>
                  <a:schemeClr val="bg1"/>
                </a:solidFill>
                <a:latin typeface="Arial" charset="0"/>
              </a:rPr>
              <a:t>Bengtsson</a:t>
            </a:r>
            <a:r>
              <a:rPr lang="en-GB" sz="1800" dirty="0">
                <a:solidFill>
                  <a:schemeClr val="bg1"/>
                </a:solidFill>
                <a:latin typeface="Arial" charset="0"/>
              </a:rPr>
              <a:t>, </a:t>
            </a:r>
            <a:r>
              <a:rPr lang="en-GB" sz="1800" dirty="0" err="1" smtClean="0">
                <a:solidFill>
                  <a:schemeClr val="bg1"/>
                </a:solidFill>
                <a:latin typeface="Arial" charset="0"/>
              </a:rPr>
              <a:t>Inglaterra</a:t>
            </a:r>
            <a:endParaRPr lang="en-GB" sz="1800" dirty="0">
              <a:solidFill>
                <a:schemeClr val="bg1"/>
              </a:solidFill>
              <a:latin typeface="Arial" charset="0"/>
            </a:endParaRPr>
          </a:p>
        </p:txBody>
      </p:sp>
    </p:spTree>
    <p:extLst>
      <p:ext uri="{BB962C8B-B14F-4D97-AF65-F5344CB8AC3E}">
        <p14:creationId xmlns:p14="http://schemas.microsoft.com/office/powerpoint/2010/main" val="40730809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s-ES_tradnl" sz="4000" dirty="0" smtClean="0">
                <a:latin typeface="Calibri" charset="0"/>
              </a:rPr>
              <a:t>Importancia estética </a:t>
            </a:r>
            <a:br>
              <a:rPr lang="es-ES_tradnl" sz="4000" dirty="0" smtClean="0">
                <a:latin typeface="Calibri" charset="0"/>
              </a:rPr>
            </a:br>
            <a:r>
              <a:rPr lang="es-ES_tradnl" sz="4000" dirty="0" smtClean="0">
                <a:latin typeface="Calibri" charset="0"/>
              </a:rPr>
              <a:t>de los árboles veteranos</a:t>
            </a:r>
            <a:endParaRPr lang="es-ES_tradnl" sz="4000" dirty="0">
              <a:latin typeface="Calibri" charset="0"/>
            </a:endParaRPr>
          </a:p>
        </p:txBody>
      </p:sp>
      <p:sp>
        <p:nvSpPr>
          <p:cNvPr id="37891" name="Content Placeholder 2"/>
          <p:cNvSpPr>
            <a:spLocks noGrp="1"/>
          </p:cNvSpPr>
          <p:nvPr>
            <p:ph idx="1"/>
          </p:nvPr>
        </p:nvSpPr>
        <p:spPr>
          <a:xfrm>
            <a:off x="250825" y="1557338"/>
            <a:ext cx="5267325" cy="4525962"/>
          </a:xfrm>
        </p:spPr>
        <p:txBody>
          <a:bodyPr/>
          <a:lstStyle/>
          <a:p>
            <a:pPr eaLnBrk="1" hangingPunct="1">
              <a:lnSpc>
                <a:spcPct val="90000"/>
              </a:lnSpc>
            </a:pPr>
            <a:r>
              <a:rPr lang="es-ES" dirty="0" smtClean="0">
                <a:latin typeface="Calibri" charset="0"/>
              </a:rPr>
              <a:t>Fuente de inspiración</a:t>
            </a:r>
          </a:p>
          <a:p>
            <a:pPr eaLnBrk="1" hangingPunct="1">
              <a:lnSpc>
                <a:spcPct val="90000"/>
              </a:lnSpc>
            </a:pPr>
            <a:r>
              <a:rPr lang="es-ES" dirty="0" smtClean="0">
                <a:latin typeface="Calibri" charset="0"/>
              </a:rPr>
              <a:t>Estimulan la creatividad</a:t>
            </a:r>
          </a:p>
          <a:p>
            <a:pPr eaLnBrk="1" hangingPunct="1">
              <a:lnSpc>
                <a:spcPct val="90000"/>
              </a:lnSpc>
            </a:pPr>
            <a:r>
              <a:rPr lang="es-ES" dirty="0" smtClean="0">
                <a:latin typeface="Calibri" charset="0"/>
              </a:rPr>
              <a:t>Proporcionan sensación de estabilidad</a:t>
            </a:r>
          </a:p>
          <a:p>
            <a:pPr eaLnBrk="1" hangingPunct="1">
              <a:lnSpc>
                <a:spcPct val="90000"/>
              </a:lnSpc>
            </a:pPr>
            <a:r>
              <a:rPr lang="es-ES" dirty="0" smtClean="0">
                <a:latin typeface="Calibri" charset="0"/>
              </a:rPr>
              <a:t>Se incorporaron en antiguos paisajes diseñados para dar sensación de </a:t>
            </a:r>
            <a:r>
              <a:rPr lang="es-ES" dirty="0" err="1" smtClean="0">
                <a:latin typeface="Calibri" charset="0"/>
              </a:rPr>
              <a:t>antiguedad</a:t>
            </a:r>
            <a:endParaRPr lang="es-ES" dirty="0" smtClean="0">
              <a:latin typeface="Calibri" charset="0"/>
            </a:endParaRPr>
          </a:p>
          <a:p>
            <a:pPr eaLnBrk="1" hangingPunct="1">
              <a:lnSpc>
                <a:spcPct val="90000"/>
              </a:lnSpc>
            </a:pPr>
            <a:r>
              <a:rPr lang="es-ES" dirty="0" smtClean="0">
                <a:latin typeface="Calibri" charset="0"/>
              </a:rPr>
              <a:t>Hay gente que piensa que son feos – fomenta el debate!</a:t>
            </a:r>
          </a:p>
          <a:p>
            <a:endParaRPr lang="es-ES" dirty="0">
              <a:latin typeface="Calibri" charset="0"/>
            </a:endParaRPr>
          </a:p>
        </p:txBody>
      </p:sp>
      <p:pic>
        <p:nvPicPr>
          <p:cNvPr id="37892" name="Picture 2" descr="E:\Recovered Data\Study Tour\France3\France3 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557338"/>
            <a:ext cx="3294062"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800" dirty="0" err="1">
                <a:latin typeface="Arial" charset="0"/>
              </a:rPr>
              <a:t>F</a:t>
            </a:r>
            <a:r>
              <a:rPr lang="en-GB" sz="1800" dirty="0" err="1" smtClean="0">
                <a:latin typeface="Arial" charset="0"/>
              </a:rPr>
              <a:t>oto</a:t>
            </a:r>
            <a:r>
              <a:rPr lang="en-GB" sz="1800" dirty="0">
                <a:latin typeface="Arial" charset="0"/>
              </a:rPr>
              <a:t>: Helen Read</a:t>
            </a:r>
          </a:p>
        </p:txBody>
      </p:sp>
    </p:spTree>
    <p:extLst>
      <p:ext uri="{BB962C8B-B14F-4D97-AF65-F5344CB8AC3E}">
        <p14:creationId xmlns:p14="http://schemas.microsoft.com/office/powerpoint/2010/main" val="22728471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dirty="0" err="1" smtClean="0">
                <a:latin typeface="Calibri" charset="0"/>
              </a:rPr>
              <a:t>Otros</a:t>
            </a:r>
            <a:r>
              <a:rPr lang="en-GB" dirty="0" smtClean="0">
                <a:latin typeface="Calibri" charset="0"/>
              </a:rPr>
              <a:t> </a:t>
            </a:r>
            <a:r>
              <a:rPr lang="en-GB" dirty="0" err="1" smtClean="0">
                <a:latin typeface="Calibri" charset="0"/>
              </a:rPr>
              <a:t>valores</a:t>
            </a:r>
            <a:endParaRPr lang="en-GB" dirty="0">
              <a:latin typeface="Calibri" charset="0"/>
            </a:endParaRPr>
          </a:p>
        </p:txBody>
      </p:sp>
      <p:sp>
        <p:nvSpPr>
          <p:cNvPr id="38915" name="Content Placeholder 2"/>
          <p:cNvSpPr>
            <a:spLocks noGrp="1"/>
          </p:cNvSpPr>
          <p:nvPr>
            <p:ph idx="1"/>
          </p:nvPr>
        </p:nvSpPr>
        <p:spPr>
          <a:xfrm>
            <a:off x="0" y="1412776"/>
            <a:ext cx="4246563" cy="4525963"/>
          </a:xfrm>
        </p:spPr>
        <p:txBody>
          <a:bodyPr/>
          <a:lstStyle/>
          <a:p>
            <a:pPr eaLnBrk="1" hangingPunct="1"/>
            <a:r>
              <a:rPr lang="en-GB" sz="3000" dirty="0" err="1" smtClean="0">
                <a:latin typeface="Calibri" charset="0"/>
              </a:rPr>
              <a:t>Valores</a:t>
            </a:r>
            <a:r>
              <a:rPr lang="en-GB" sz="3000" dirty="0" smtClean="0">
                <a:latin typeface="Calibri" charset="0"/>
              </a:rPr>
              <a:t> </a:t>
            </a:r>
            <a:r>
              <a:rPr lang="en-GB" sz="3000" dirty="0" err="1" smtClean="0">
                <a:latin typeface="Calibri" charset="0"/>
              </a:rPr>
              <a:t>paisajísticos</a:t>
            </a:r>
            <a:endParaRPr lang="en-GB" sz="3000" dirty="0">
              <a:latin typeface="Calibri" charset="0"/>
            </a:endParaRPr>
          </a:p>
          <a:p>
            <a:pPr eaLnBrk="1" hangingPunct="1"/>
            <a:r>
              <a:rPr lang="en-GB" sz="3000" dirty="0" err="1" smtClean="0">
                <a:latin typeface="Calibri" charset="0"/>
              </a:rPr>
              <a:t>Servicios</a:t>
            </a:r>
            <a:r>
              <a:rPr lang="en-GB" sz="3000" dirty="0" smtClean="0">
                <a:latin typeface="Calibri" charset="0"/>
              </a:rPr>
              <a:t> al </a:t>
            </a:r>
            <a:r>
              <a:rPr lang="en-GB" sz="3000" dirty="0" err="1" smtClean="0">
                <a:latin typeface="Calibri" charset="0"/>
              </a:rPr>
              <a:t>ecosistema</a:t>
            </a:r>
            <a:r>
              <a:rPr lang="en-GB" sz="3000" dirty="0" smtClean="0">
                <a:latin typeface="Calibri" charset="0"/>
              </a:rPr>
              <a:t> </a:t>
            </a:r>
            <a:r>
              <a:rPr lang="en-GB" sz="3000" dirty="0" err="1" smtClean="0">
                <a:latin typeface="Calibri" charset="0"/>
              </a:rPr>
              <a:t>como</a:t>
            </a:r>
            <a:r>
              <a:rPr lang="en-GB" sz="3000" dirty="0" smtClean="0">
                <a:latin typeface="Calibri" charset="0"/>
              </a:rPr>
              <a:t> la </a:t>
            </a:r>
            <a:r>
              <a:rPr lang="en-GB" sz="3000" dirty="0" err="1" smtClean="0">
                <a:latin typeface="Calibri" charset="0"/>
              </a:rPr>
              <a:t>sombra</a:t>
            </a:r>
            <a:r>
              <a:rPr lang="en-GB" sz="3000" dirty="0" smtClean="0">
                <a:latin typeface="Calibri" charset="0"/>
              </a:rPr>
              <a:t>.</a:t>
            </a:r>
            <a:r>
              <a:rPr lang="en-GB" sz="3000" dirty="0">
                <a:latin typeface="Calibri" charset="0"/>
              </a:rPr>
              <a:t>..</a:t>
            </a:r>
          </a:p>
          <a:p>
            <a:pPr eaLnBrk="1" hangingPunct="1"/>
            <a:r>
              <a:rPr lang="en-GB" sz="3000" dirty="0" err="1" smtClean="0">
                <a:latin typeface="Calibri" charset="0"/>
              </a:rPr>
              <a:t>Importante</a:t>
            </a:r>
            <a:r>
              <a:rPr lang="en-GB" sz="3000" dirty="0" smtClean="0">
                <a:latin typeface="Calibri" charset="0"/>
              </a:rPr>
              <a:t> </a:t>
            </a:r>
            <a:r>
              <a:rPr lang="en-GB" sz="3000" dirty="0" err="1" smtClean="0">
                <a:latin typeface="Calibri" charset="0"/>
              </a:rPr>
              <a:t>reserva</a:t>
            </a:r>
            <a:r>
              <a:rPr lang="en-GB" sz="3000" dirty="0" smtClean="0">
                <a:latin typeface="Calibri" charset="0"/>
              </a:rPr>
              <a:t> </a:t>
            </a:r>
            <a:r>
              <a:rPr lang="en-GB" sz="3000" dirty="0" err="1" smtClean="0">
                <a:latin typeface="Calibri" charset="0"/>
              </a:rPr>
              <a:t>genética</a:t>
            </a:r>
            <a:r>
              <a:rPr lang="en-GB" sz="3000" dirty="0" smtClean="0">
                <a:latin typeface="Calibri" charset="0"/>
              </a:rPr>
              <a:t> (</a:t>
            </a:r>
            <a:r>
              <a:rPr lang="en-GB" sz="3000" dirty="0" err="1" smtClean="0">
                <a:latin typeface="Calibri" charset="0"/>
              </a:rPr>
              <a:t>por</a:t>
            </a:r>
            <a:r>
              <a:rPr lang="en-GB" sz="3000" dirty="0" smtClean="0">
                <a:latin typeface="Calibri" charset="0"/>
              </a:rPr>
              <a:t> </a:t>
            </a:r>
            <a:r>
              <a:rPr lang="en-GB" sz="3000" dirty="0" err="1" smtClean="0">
                <a:latin typeface="Calibri" charset="0"/>
              </a:rPr>
              <a:t>ejemplo</a:t>
            </a:r>
            <a:r>
              <a:rPr lang="en-GB" sz="3000" dirty="0" smtClean="0">
                <a:latin typeface="Calibri" charset="0"/>
              </a:rPr>
              <a:t>, </a:t>
            </a:r>
            <a:r>
              <a:rPr lang="en-GB" sz="3000" dirty="0" err="1" smtClean="0">
                <a:latin typeface="Calibri" charset="0"/>
              </a:rPr>
              <a:t>más</a:t>
            </a:r>
            <a:r>
              <a:rPr lang="en-GB" sz="3000" dirty="0" smtClean="0">
                <a:latin typeface="Calibri" charset="0"/>
              </a:rPr>
              <a:t> </a:t>
            </a:r>
            <a:r>
              <a:rPr lang="en-GB" sz="3000" dirty="0" err="1" smtClean="0">
                <a:latin typeface="Calibri" charset="0"/>
              </a:rPr>
              <a:t>variación</a:t>
            </a:r>
            <a:r>
              <a:rPr lang="en-GB" sz="3000" dirty="0" smtClean="0">
                <a:latin typeface="Calibri" charset="0"/>
              </a:rPr>
              <a:t>, </a:t>
            </a:r>
            <a:r>
              <a:rPr lang="en-GB" sz="3000" dirty="0" err="1" smtClean="0">
                <a:latin typeface="Calibri" charset="0"/>
              </a:rPr>
              <a:t>útil</a:t>
            </a:r>
            <a:r>
              <a:rPr lang="en-GB" sz="3000" dirty="0" smtClean="0">
                <a:latin typeface="Calibri" charset="0"/>
              </a:rPr>
              <a:t> </a:t>
            </a:r>
            <a:r>
              <a:rPr lang="en-GB" sz="3000" dirty="0" err="1" smtClean="0">
                <a:latin typeface="Calibri" charset="0"/>
              </a:rPr>
              <a:t>para</a:t>
            </a:r>
            <a:r>
              <a:rPr lang="en-GB" sz="3000" dirty="0" smtClean="0">
                <a:latin typeface="Calibri" charset="0"/>
              </a:rPr>
              <a:t> </a:t>
            </a:r>
            <a:r>
              <a:rPr lang="en-GB" sz="3000" dirty="0" err="1" smtClean="0">
                <a:latin typeface="Calibri" charset="0"/>
              </a:rPr>
              <a:t>resistencia</a:t>
            </a:r>
            <a:r>
              <a:rPr lang="en-GB" sz="3000" dirty="0" smtClean="0">
                <a:latin typeface="Calibri" charset="0"/>
              </a:rPr>
              <a:t> a </a:t>
            </a:r>
            <a:r>
              <a:rPr lang="en-GB" sz="3000" dirty="0" err="1" smtClean="0">
                <a:latin typeface="Calibri" charset="0"/>
              </a:rPr>
              <a:t>enfermedades</a:t>
            </a:r>
            <a:r>
              <a:rPr lang="en-GB" sz="3000" dirty="0" smtClean="0">
                <a:latin typeface="Calibri" charset="0"/>
              </a:rPr>
              <a:t>, </a:t>
            </a:r>
            <a:r>
              <a:rPr lang="en-GB" sz="3000" dirty="0" err="1" smtClean="0">
                <a:latin typeface="Calibri" charset="0"/>
              </a:rPr>
              <a:t>cambio</a:t>
            </a:r>
            <a:r>
              <a:rPr lang="en-GB" sz="3000" dirty="0" smtClean="0">
                <a:latin typeface="Calibri" charset="0"/>
              </a:rPr>
              <a:t> </a:t>
            </a:r>
            <a:r>
              <a:rPr lang="en-GB" sz="3000" dirty="0" err="1" smtClean="0">
                <a:latin typeface="Calibri" charset="0"/>
              </a:rPr>
              <a:t>climático</a:t>
            </a:r>
            <a:r>
              <a:rPr lang="en-GB" sz="3000" dirty="0" smtClean="0">
                <a:latin typeface="Calibri" charset="0"/>
              </a:rPr>
              <a:t>, </a:t>
            </a:r>
            <a:r>
              <a:rPr lang="en-GB" sz="3000" dirty="0" err="1" smtClean="0">
                <a:latin typeface="Calibri" charset="0"/>
              </a:rPr>
              <a:t>etc</a:t>
            </a:r>
            <a:r>
              <a:rPr lang="en-GB" sz="3000" dirty="0">
                <a:latin typeface="Calibri" charset="0"/>
              </a:rPr>
              <a:t>)</a:t>
            </a:r>
          </a:p>
          <a:p>
            <a:endParaRPr lang="en-GB" sz="3000" dirty="0">
              <a:latin typeface="Calibri" charset="0"/>
            </a:endParaRPr>
          </a:p>
        </p:txBody>
      </p:sp>
      <p:pic>
        <p:nvPicPr>
          <p:cNvPr id="38916" name="Picture 2"/>
          <p:cNvPicPr>
            <a:picLocks noChangeAspect="1" noChangeArrowheads="1"/>
          </p:cNvPicPr>
          <p:nvPr/>
        </p:nvPicPr>
        <p:blipFill>
          <a:blip r:embed="rId3">
            <a:extLst>
              <a:ext uri="{28A0092B-C50C-407E-A947-70E740481C1C}">
                <a14:useLocalDpi xmlns:a14="http://schemas.microsoft.com/office/drawing/2010/main" val="0"/>
              </a:ext>
            </a:extLst>
          </a:blip>
          <a:srcRect r="5592"/>
          <a:stretch>
            <a:fillRect/>
          </a:stretch>
        </p:blipFill>
        <p:spPr bwMode="auto">
          <a:xfrm>
            <a:off x="4067175" y="1887538"/>
            <a:ext cx="507682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Box 4"/>
          <p:cNvSpPr txBox="1">
            <a:spLocks noChangeArrowheads="1"/>
          </p:cNvSpPr>
          <p:nvPr/>
        </p:nvSpPr>
        <p:spPr bwMode="auto">
          <a:xfrm>
            <a:off x="4500563" y="6237288"/>
            <a:ext cx="46434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a:latin typeface="Arial" charset="0"/>
              </a:rPr>
              <a:t>F</a:t>
            </a:r>
            <a:r>
              <a:rPr lang="sv-SE" sz="1800" dirty="0" smtClean="0">
                <a:latin typeface="Arial" charset="0"/>
              </a:rPr>
              <a:t>oto</a:t>
            </a:r>
            <a:r>
              <a:rPr lang="sv-SE" sz="1800" dirty="0">
                <a:latin typeface="Arial" charset="0"/>
              </a:rPr>
              <a:t>: </a:t>
            </a:r>
            <a:r>
              <a:rPr lang="sv-SE" sz="1800" dirty="0" err="1">
                <a:latin typeface="Arial" charset="0"/>
              </a:rPr>
              <a:t>Vikki</a:t>
            </a:r>
            <a:r>
              <a:rPr lang="sv-SE" sz="1800" dirty="0">
                <a:latin typeface="Arial" charset="0"/>
              </a:rPr>
              <a:t> Bengtsson, </a:t>
            </a:r>
            <a:r>
              <a:rPr lang="sv-SE" sz="1800" dirty="0" err="1">
                <a:latin typeface="Arial" charset="0"/>
              </a:rPr>
              <a:t>Epping</a:t>
            </a:r>
            <a:r>
              <a:rPr lang="sv-SE" sz="1800" dirty="0">
                <a:latin typeface="Arial" charset="0"/>
              </a:rPr>
              <a:t> Forest</a:t>
            </a:r>
            <a:endParaRPr lang="en-GB" sz="1800" dirty="0">
              <a:latin typeface="Arial" charset="0"/>
            </a:endParaRPr>
          </a:p>
        </p:txBody>
      </p:sp>
    </p:spTree>
    <p:extLst>
      <p:ext uri="{BB962C8B-B14F-4D97-AF65-F5344CB8AC3E}">
        <p14:creationId xmlns:p14="http://schemas.microsoft.com/office/powerpoint/2010/main" val="31967892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sv-SE" dirty="0" err="1" smtClean="0">
                <a:latin typeface="Calibri" charset="0"/>
                <a:cs typeface="ＭＳ Ｐゴシック" charset="0"/>
              </a:rPr>
              <a:t>Ejemplos</a:t>
            </a:r>
            <a:r>
              <a:rPr lang="sv-SE" dirty="0" smtClean="0">
                <a:latin typeface="Calibri" charset="0"/>
                <a:cs typeface="ＭＳ Ｐゴシック" charset="0"/>
              </a:rPr>
              <a:t> de </a:t>
            </a:r>
            <a:r>
              <a:rPr lang="sv-SE" dirty="0" err="1" smtClean="0">
                <a:latin typeface="Calibri" charset="0"/>
                <a:cs typeface="ＭＳ Ｐゴシック" charset="0"/>
              </a:rPr>
              <a:t>definiciones</a:t>
            </a:r>
            <a:endParaRPr lang="sv-SE" sz="2400" dirty="0">
              <a:latin typeface="Calibri" charset="0"/>
              <a:cs typeface="ＭＳ Ｐゴシック" charset="0"/>
            </a:endParaRPr>
          </a:p>
        </p:txBody>
      </p:sp>
      <p:sp>
        <p:nvSpPr>
          <p:cNvPr id="39939" name="Rectangle 3"/>
          <p:cNvSpPr>
            <a:spLocks noGrp="1" noChangeArrowheads="1"/>
          </p:cNvSpPr>
          <p:nvPr>
            <p:ph type="body" sz="half" idx="1"/>
          </p:nvPr>
        </p:nvSpPr>
        <p:spPr/>
        <p:txBody>
          <a:bodyPr/>
          <a:lstStyle/>
          <a:p>
            <a:pPr eaLnBrk="1" hangingPunct="1"/>
            <a:r>
              <a:rPr lang="sv-SE" sz="2800" dirty="0" err="1" smtClean="0">
                <a:latin typeface="Calibri" charset="0"/>
              </a:rPr>
              <a:t>Un</a:t>
            </a:r>
            <a:r>
              <a:rPr lang="sv-SE" sz="2800" dirty="0" smtClean="0">
                <a:latin typeface="Calibri" charset="0"/>
              </a:rPr>
              <a:t> </a:t>
            </a:r>
            <a:r>
              <a:rPr lang="sv-SE" sz="2800" dirty="0" err="1" smtClean="0">
                <a:latin typeface="Calibri" charset="0"/>
              </a:rPr>
              <a:t>árbol</a:t>
            </a:r>
            <a:r>
              <a:rPr lang="sv-SE" sz="2800" dirty="0" smtClean="0">
                <a:latin typeface="Calibri" charset="0"/>
              </a:rPr>
              <a:t> </a:t>
            </a:r>
            <a:r>
              <a:rPr lang="sv-SE" sz="2800" dirty="0" err="1" smtClean="0">
                <a:latin typeface="Calibri" charset="0"/>
              </a:rPr>
              <a:t>que</a:t>
            </a:r>
            <a:r>
              <a:rPr lang="sv-SE" sz="2800" dirty="0" smtClean="0">
                <a:latin typeface="Calibri" charset="0"/>
              </a:rPr>
              <a:t> </a:t>
            </a:r>
            <a:r>
              <a:rPr lang="sv-SE" sz="2800" dirty="0" err="1" smtClean="0">
                <a:latin typeface="Calibri" charset="0"/>
              </a:rPr>
              <a:t>es</a:t>
            </a:r>
            <a:r>
              <a:rPr lang="sv-SE" sz="2800" dirty="0" smtClean="0">
                <a:latin typeface="Calibri" charset="0"/>
              </a:rPr>
              <a:t> </a:t>
            </a:r>
            <a:r>
              <a:rPr lang="sv-SE" sz="2800" dirty="0" err="1" smtClean="0">
                <a:latin typeface="Calibri" charset="0"/>
              </a:rPr>
              <a:t>muy</a:t>
            </a:r>
            <a:r>
              <a:rPr lang="sv-SE" sz="2800" dirty="0" smtClean="0">
                <a:latin typeface="Calibri" charset="0"/>
              </a:rPr>
              <a:t> </a:t>
            </a:r>
            <a:r>
              <a:rPr lang="sv-SE" sz="2800" dirty="0" err="1" smtClean="0">
                <a:latin typeface="Calibri" charset="0"/>
              </a:rPr>
              <a:t>viejo</a:t>
            </a:r>
            <a:r>
              <a:rPr lang="sv-SE" sz="2800" dirty="0" smtClean="0">
                <a:latin typeface="Calibri" charset="0"/>
              </a:rPr>
              <a:t>, </a:t>
            </a:r>
            <a:r>
              <a:rPr lang="sv-SE" sz="2800" dirty="0" err="1" smtClean="0">
                <a:latin typeface="Calibri" charset="0"/>
              </a:rPr>
              <a:t>con</a:t>
            </a:r>
            <a:r>
              <a:rPr lang="sv-SE" sz="2800" dirty="0" smtClean="0">
                <a:latin typeface="Calibri" charset="0"/>
              </a:rPr>
              <a:t> </a:t>
            </a:r>
            <a:r>
              <a:rPr lang="sv-SE" sz="2800" dirty="0" err="1" smtClean="0">
                <a:latin typeface="Calibri" charset="0"/>
              </a:rPr>
              <a:t>más</a:t>
            </a:r>
            <a:r>
              <a:rPr lang="sv-SE" sz="2800" dirty="0" smtClean="0">
                <a:latin typeface="Calibri" charset="0"/>
              </a:rPr>
              <a:t> de 1 m de DAP o </a:t>
            </a:r>
            <a:r>
              <a:rPr lang="sv-SE" sz="2800" dirty="0" err="1" smtClean="0">
                <a:latin typeface="Calibri" charset="0"/>
              </a:rPr>
              <a:t>hueco</a:t>
            </a:r>
            <a:endParaRPr lang="sv-SE" sz="2800" dirty="0">
              <a:latin typeface="Calibri" charset="0"/>
            </a:endParaRPr>
          </a:p>
          <a:p>
            <a:pPr eaLnBrk="1" hangingPunct="1"/>
            <a:r>
              <a:rPr lang="en-GB" sz="2800" dirty="0" smtClean="0">
                <a:latin typeface="Calibri" charset="0"/>
              </a:rPr>
              <a:t>Un </a:t>
            </a:r>
            <a:r>
              <a:rPr lang="en-GB" sz="2800" dirty="0" err="1" smtClean="0">
                <a:latin typeface="Calibri" charset="0"/>
              </a:rPr>
              <a:t>árbol</a:t>
            </a:r>
            <a:r>
              <a:rPr lang="en-GB" sz="2800" dirty="0" smtClean="0">
                <a:latin typeface="Calibri" charset="0"/>
              </a:rPr>
              <a:t> con </a:t>
            </a:r>
            <a:r>
              <a:rPr lang="en-GB" sz="2800" dirty="0" err="1" smtClean="0">
                <a:latin typeface="Calibri" charset="0"/>
              </a:rPr>
              <a:t>interés</a:t>
            </a:r>
            <a:r>
              <a:rPr lang="en-GB" sz="2800" dirty="0" smtClean="0">
                <a:latin typeface="Calibri" charset="0"/>
              </a:rPr>
              <a:t> </a:t>
            </a:r>
            <a:r>
              <a:rPr lang="en-GB" sz="2800" dirty="0" err="1" smtClean="0">
                <a:latin typeface="Calibri" charset="0"/>
              </a:rPr>
              <a:t>biológico</a:t>
            </a:r>
            <a:r>
              <a:rPr lang="en-GB" sz="2800" dirty="0" smtClean="0">
                <a:latin typeface="Calibri" charset="0"/>
              </a:rPr>
              <a:t>, cultural o </a:t>
            </a:r>
            <a:r>
              <a:rPr lang="en-GB" sz="2800" dirty="0" err="1" smtClean="0">
                <a:latin typeface="Calibri" charset="0"/>
              </a:rPr>
              <a:t>estético</a:t>
            </a:r>
            <a:r>
              <a:rPr lang="en-GB" sz="2800" dirty="0" smtClean="0">
                <a:latin typeface="Calibri" charset="0"/>
              </a:rPr>
              <a:t> </a:t>
            </a:r>
            <a:r>
              <a:rPr lang="en-GB" sz="2800" dirty="0" err="1" smtClean="0">
                <a:latin typeface="Calibri" charset="0"/>
              </a:rPr>
              <a:t>por</a:t>
            </a:r>
            <a:r>
              <a:rPr lang="en-GB" sz="2800" dirty="0" smtClean="0">
                <a:latin typeface="Calibri" charset="0"/>
              </a:rPr>
              <a:t> </a:t>
            </a:r>
            <a:r>
              <a:rPr lang="en-GB" sz="2800" dirty="0" err="1" smtClean="0">
                <a:latin typeface="Calibri" charset="0"/>
              </a:rPr>
              <a:t>su</a:t>
            </a:r>
            <a:r>
              <a:rPr lang="en-GB" sz="2800" dirty="0" smtClean="0">
                <a:latin typeface="Calibri" charset="0"/>
              </a:rPr>
              <a:t> </a:t>
            </a:r>
            <a:r>
              <a:rPr lang="en-GB" sz="2800" dirty="0" err="1" smtClean="0">
                <a:latin typeface="Calibri" charset="0"/>
              </a:rPr>
              <a:t>edad</a:t>
            </a:r>
            <a:r>
              <a:rPr lang="en-GB" sz="2800" dirty="0" smtClean="0">
                <a:latin typeface="Calibri" charset="0"/>
              </a:rPr>
              <a:t>, </a:t>
            </a:r>
            <a:r>
              <a:rPr lang="en-GB" sz="2800" dirty="0" err="1" smtClean="0">
                <a:latin typeface="Calibri" charset="0"/>
              </a:rPr>
              <a:t>tamaño</a:t>
            </a:r>
            <a:r>
              <a:rPr lang="en-GB" sz="2800" dirty="0" smtClean="0">
                <a:latin typeface="Calibri" charset="0"/>
              </a:rPr>
              <a:t> o </a:t>
            </a:r>
            <a:r>
              <a:rPr lang="en-GB" sz="2800" dirty="0" err="1" smtClean="0">
                <a:latin typeface="Calibri" charset="0"/>
              </a:rPr>
              <a:t>estado</a:t>
            </a:r>
            <a:r>
              <a:rPr lang="en-GB" sz="2800" dirty="0" smtClean="0">
                <a:latin typeface="Calibri" charset="0"/>
              </a:rPr>
              <a:t>.</a:t>
            </a:r>
          </a:p>
          <a:p>
            <a:pPr eaLnBrk="1" hangingPunct="1"/>
            <a:endParaRPr lang="sv-SE" sz="2800" dirty="0">
              <a:latin typeface="Calibri" charset="0"/>
              <a:cs typeface="ＭＳ Ｐゴシック" charset="0"/>
            </a:endParaRPr>
          </a:p>
          <a:p>
            <a:pPr eaLnBrk="1" hangingPunct="1"/>
            <a:endParaRPr lang="sv-SE" sz="2800" dirty="0">
              <a:latin typeface="Calibri" charset="0"/>
              <a:cs typeface="ＭＳ Ｐゴシック" charset="0"/>
            </a:endParaRPr>
          </a:p>
        </p:txBody>
      </p:sp>
      <p:pic>
        <p:nvPicPr>
          <p:cNvPr id="39940" name="Picture 5" descr="DSCN27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681163"/>
            <a:ext cx="415448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Box 6"/>
          <p:cNvSpPr txBox="1">
            <a:spLocks noChangeArrowheads="1"/>
          </p:cNvSpPr>
          <p:nvPr/>
        </p:nvSpPr>
        <p:spPr bwMode="auto">
          <a:xfrm>
            <a:off x="4500563" y="5735638"/>
            <a:ext cx="41036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en-GB" sz="1800" dirty="0" err="1">
                <a:solidFill>
                  <a:schemeClr val="bg1"/>
                </a:solidFill>
                <a:latin typeface="Arial" charset="0"/>
              </a:rPr>
              <a:t>F</a:t>
            </a:r>
            <a:r>
              <a:rPr lang="en-GB" sz="1800" dirty="0" err="1" smtClean="0">
                <a:solidFill>
                  <a:schemeClr val="bg1"/>
                </a:solidFill>
                <a:latin typeface="Arial" charset="0"/>
              </a:rPr>
              <a:t>oto</a:t>
            </a:r>
            <a:r>
              <a:rPr lang="en-GB" sz="1800" dirty="0">
                <a:solidFill>
                  <a:schemeClr val="bg1"/>
                </a:solidFill>
                <a:latin typeface="Arial" charset="0"/>
              </a:rPr>
              <a:t>: Vikki </a:t>
            </a:r>
            <a:r>
              <a:rPr lang="en-GB" sz="1800" dirty="0" err="1">
                <a:solidFill>
                  <a:schemeClr val="bg1"/>
                </a:solidFill>
                <a:latin typeface="Arial" charset="0"/>
              </a:rPr>
              <a:t>Bengtsson</a:t>
            </a:r>
            <a:r>
              <a:rPr lang="en-GB" sz="1800" dirty="0">
                <a:solidFill>
                  <a:schemeClr val="bg1"/>
                </a:solidFill>
                <a:latin typeface="Arial" charset="0"/>
              </a:rPr>
              <a:t>, </a:t>
            </a:r>
            <a:r>
              <a:rPr lang="en-GB" sz="1800" dirty="0" err="1">
                <a:solidFill>
                  <a:schemeClr val="bg1"/>
                </a:solidFill>
                <a:latin typeface="Arial" charset="0"/>
              </a:rPr>
              <a:t>Hallstad</a:t>
            </a:r>
            <a:r>
              <a:rPr lang="en-GB" sz="1800" dirty="0">
                <a:solidFill>
                  <a:schemeClr val="bg1"/>
                </a:solidFill>
                <a:latin typeface="Arial" charset="0"/>
              </a:rPr>
              <a:t> </a:t>
            </a:r>
            <a:r>
              <a:rPr lang="en-GB" sz="1800" dirty="0" err="1">
                <a:solidFill>
                  <a:schemeClr val="bg1"/>
                </a:solidFill>
                <a:latin typeface="Arial" charset="0"/>
              </a:rPr>
              <a:t>Ängar</a:t>
            </a:r>
            <a:r>
              <a:rPr lang="en-GB" sz="1800" dirty="0">
                <a:solidFill>
                  <a:schemeClr val="bg1"/>
                </a:solidFill>
                <a:latin typeface="Arial" charset="0"/>
              </a:rPr>
              <a:t>, </a:t>
            </a:r>
            <a:r>
              <a:rPr lang="en-GB" sz="1800" dirty="0" err="1" smtClean="0">
                <a:solidFill>
                  <a:schemeClr val="bg1"/>
                </a:solidFill>
                <a:latin typeface="Arial" charset="0"/>
              </a:rPr>
              <a:t>Suecia</a:t>
            </a:r>
            <a:endParaRPr lang="en-GB" sz="1800" dirty="0">
              <a:solidFill>
                <a:schemeClr val="bg1"/>
              </a:solidFill>
              <a:latin typeface="Arial" charset="0"/>
            </a:endParaRPr>
          </a:p>
        </p:txBody>
      </p:sp>
    </p:spTree>
    <p:extLst>
      <p:ext uri="{BB962C8B-B14F-4D97-AF65-F5344CB8AC3E}">
        <p14:creationId xmlns:p14="http://schemas.microsoft.com/office/powerpoint/2010/main" val="26067784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7"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00400" y="1724025"/>
            <a:ext cx="5835650" cy="3875088"/>
          </a:xfrm>
          <a:noFill/>
        </p:spPr>
      </p:pic>
      <p:sp>
        <p:nvSpPr>
          <p:cNvPr id="91138" name="Title 1"/>
          <p:cNvSpPr>
            <a:spLocks noGrp="1"/>
          </p:cNvSpPr>
          <p:nvPr>
            <p:ph type="title"/>
          </p:nvPr>
        </p:nvSpPr>
        <p:spPr/>
        <p:txBody>
          <a:bodyPr/>
          <a:lstStyle/>
          <a:p>
            <a:pPr eaLnBrk="1" hangingPunct="1"/>
            <a:r>
              <a:rPr lang="sv-SE">
                <a:latin typeface="Calibri" charset="0"/>
              </a:rPr>
              <a:t>Conclusión</a:t>
            </a:r>
            <a:endParaRPr lang="en-GB">
              <a:latin typeface="Calibri" charset="0"/>
            </a:endParaRPr>
          </a:p>
        </p:txBody>
      </p:sp>
      <p:sp>
        <p:nvSpPr>
          <p:cNvPr id="91139" name="Content Placeholder 2"/>
          <p:cNvSpPr>
            <a:spLocks noGrp="1"/>
          </p:cNvSpPr>
          <p:nvPr>
            <p:ph sz="half" idx="1"/>
          </p:nvPr>
        </p:nvSpPr>
        <p:spPr>
          <a:xfrm>
            <a:off x="107950" y="981075"/>
            <a:ext cx="3240088" cy="5400675"/>
          </a:xfrm>
        </p:spPr>
        <p:txBody>
          <a:bodyPr/>
          <a:lstStyle/>
          <a:p>
            <a:pPr eaLnBrk="1" hangingPunct="1"/>
            <a:r>
              <a:rPr lang="sv-SE" dirty="0" err="1">
                <a:latin typeface="Calibri" charset="0"/>
              </a:rPr>
              <a:t>Comunidades</a:t>
            </a:r>
            <a:r>
              <a:rPr lang="sv-SE" dirty="0">
                <a:latin typeface="Calibri" charset="0"/>
              </a:rPr>
              <a:t> </a:t>
            </a:r>
            <a:r>
              <a:rPr lang="sv-SE" dirty="0" err="1">
                <a:latin typeface="Calibri" charset="0"/>
              </a:rPr>
              <a:t>diversas</a:t>
            </a:r>
            <a:r>
              <a:rPr lang="sv-SE" dirty="0">
                <a:latin typeface="Calibri" charset="0"/>
              </a:rPr>
              <a:t> y </a:t>
            </a:r>
            <a:r>
              <a:rPr lang="sv-SE" dirty="0" err="1">
                <a:latin typeface="Calibri" charset="0"/>
              </a:rPr>
              <a:t>ricas</a:t>
            </a:r>
            <a:r>
              <a:rPr lang="sv-SE" dirty="0">
                <a:latin typeface="Calibri" charset="0"/>
              </a:rPr>
              <a:t> en </a:t>
            </a:r>
            <a:r>
              <a:rPr lang="sv-SE" dirty="0" err="1">
                <a:latin typeface="Calibri" charset="0"/>
              </a:rPr>
              <a:t>especies</a:t>
            </a:r>
            <a:endParaRPr lang="sv-SE" dirty="0">
              <a:latin typeface="Calibri" charset="0"/>
            </a:endParaRPr>
          </a:p>
          <a:p>
            <a:pPr eaLnBrk="1" hangingPunct="1"/>
            <a:r>
              <a:rPr lang="sv-SE" dirty="0" smtClean="0">
                <a:latin typeface="Calibri" charset="0"/>
              </a:rPr>
              <a:t>Raras </a:t>
            </a:r>
            <a:r>
              <a:rPr lang="sv-SE" dirty="0">
                <a:latin typeface="Calibri" charset="0"/>
              </a:rPr>
              <a:t>y </a:t>
            </a:r>
            <a:r>
              <a:rPr lang="sv-SE" dirty="0" err="1">
                <a:latin typeface="Calibri" charset="0"/>
              </a:rPr>
              <a:t>especializadas</a:t>
            </a:r>
            <a:endParaRPr lang="sv-SE" dirty="0">
              <a:latin typeface="Calibri" charset="0"/>
            </a:endParaRPr>
          </a:p>
          <a:p>
            <a:pPr eaLnBrk="1" hangingPunct="1"/>
            <a:r>
              <a:rPr lang="sv-SE" dirty="0" err="1">
                <a:latin typeface="Calibri" charset="0"/>
              </a:rPr>
              <a:t>Hongos</a:t>
            </a:r>
            <a:r>
              <a:rPr lang="sv-SE" dirty="0">
                <a:latin typeface="Calibri" charset="0"/>
              </a:rPr>
              <a:t> </a:t>
            </a:r>
            <a:r>
              <a:rPr lang="sv-SE" dirty="0" err="1">
                <a:latin typeface="Calibri" charset="0"/>
              </a:rPr>
              <a:t>cruciales</a:t>
            </a:r>
            <a:endParaRPr lang="sv-SE" dirty="0">
              <a:latin typeface="Calibri" charset="0"/>
            </a:endParaRPr>
          </a:p>
          <a:p>
            <a:pPr eaLnBrk="1" hangingPunct="1"/>
            <a:r>
              <a:rPr lang="sv-SE" dirty="0" err="1" smtClean="0">
                <a:latin typeface="Calibri" charset="0"/>
              </a:rPr>
              <a:t>Poblaciones</a:t>
            </a:r>
            <a:r>
              <a:rPr lang="sv-SE" dirty="0" smtClean="0">
                <a:latin typeface="Calibri" charset="0"/>
              </a:rPr>
              <a:t> </a:t>
            </a:r>
            <a:r>
              <a:rPr lang="sv-SE" dirty="0">
                <a:latin typeface="Calibri" charset="0"/>
              </a:rPr>
              <a:t>de </a:t>
            </a:r>
            <a:r>
              <a:rPr lang="sv-SE" dirty="0" err="1">
                <a:latin typeface="Calibri" charset="0"/>
              </a:rPr>
              <a:t>árboles</a:t>
            </a:r>
            <a:r>
              <a:rPr lang="sv-SE" dirty="0">
                <a:latin typeface="Calibri" charset="0"/>
              </a:rPr>
              <a:t> </a:t>
            </a:r>
            <a:r>
              <a:rPr lang="sv-SE" dirty="0" err="1">
                <a:latin typeface="Calibri" charset="0"/>
              </a:rPr>
              <a:t>sostenibles</a:t>
            </a:r>
            <a:r>
              <a:rPr lang="sv-SE" dirty="0">
                <a:latin typeface="Calibri" charset="0"/>
              </a:rPr>
              <a:t>, </a:t>
            </a:r>
            <a:r>
              <a:rPr lang="sv-SE" dirty="0" err="1" smtClean="0">
                <a:latin typeface="Calibri" charset="0"/>
              </a:rPr>
              <a:t>esenciales</a:t>
            </a:r>
            <a:endParaRPr lang="sv-SE" dirty="0" smtClean="0">
              <a:latin typeface="Calibri" charset="0"/>
            </a:endParaRPr>
          </a:p>
          <a:p>
            <a:pPr eaLnBrk="1" hangingPunct="1"/>
            <a:r>
              <a:rPr lang="sv-SE" dirty="0" err="1" smtClean="0">
                <a:latin typeface="Calibri" charset="0"/>
              </a:rPr>
              <a:t>Amplio</a:t>
            </a:r>
            <a:r>
              <a:rPr lang="sv-SE" dirty="0" smtClean="0">
                <a:latin typeface="Calibri" charset="0"/>
              </a:rPr>
              <a:t> </a:t>
            </a:r>
            <a:r>
              <a:rPr lang="sv-SE" dirty="0" err="1" smtClean="0">
                <a:latin typeface="Calibri" charset="0"/>
              </a:rPr>
              <a:t>rango</a:t>
            </a:r>
            <a:r>
              <a:rPr lang="sv-SE" dirty="0" smtClean="0">
                <a:latin typeface="Calibri" charset="0"/>
              </a:rPr>
              <a:t> de </a:t>
            </a:r>
            <a:r>
              <a:rPr lang="sv-SE" dirty="0" err="1" smtClean="0">
                <a:latin typeface="Calibri" charset="0"/>
              </a:rPr>
              <a:t>valores</a:t>
            </a:r>
            <a:endParaRPr lang="sv-SE" dirty="0">
              <a:latin typeface="Calibri" charset="0"/>
            </a:endParaRPr>
          </a:p>
        </p:txBody>
      </p:sp>
      <p:sp>
        <p:nvSpPr>
          <p:cNvPr id="91140" name="TextBox 4"/>
          <p:cNvSpPr txBox="1">
            <a:spLocks noChangeArrowheads="1"/>
          </p:cNvSpPr>
          <p:nvPr/>
        </p:nvSpPr>
        <p:spPr bwMode="auto">
          <a:xfrm>
            <a:off x="4356100" y="5229225"/>
            <a:ext cx="478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Rumanía </a:t>
            </a:r>
            <a:endParaRPr lang="en-GB" sz="1800">
              <a:solidFill>
                <a:schemeClr val="bg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Title 1"/>
          <p:cNvSpPr>
            <a:spLocks noGrp="1"/>
          </p:cNvSpPr>
          <p:nvPr>
            <p:ph type="title"/>
          </p:nvPr>
        </p:nvSpPr>
        <p:spPr/>
        <p:txBody>
          <a:bodyPr/>
          <a:lstStyle/>
          <a:p>
            <a:pPr eaLnBrk="1" hangingPunct="1"/>
            <a:r>
              <a:rPr lang="sv-SE" dirty="0" err="1">
                <a:latin typeface="Calibri" charset="0"/>
              </a:rPr>
              <a:t>Ejercicio</a:t>
            </a:r>
            <a:r>
              <a:rPr lang="sv-SE" dirty="0">
                <a:latin typeface="Calibri" charset="0"/>
              </a:rPr>
              <a:t> 3: </a:t>
            </a:r>
            <a:r>
              <a:rPr lang="sv-SE" dirty="0" smtClean="0">
                <a:latin typeface="Calibri" charset="0"/>
              </a:rPr>
              <a:t>Al </a:t>
            </a:r>
            <a:r>
              <a:rPr lang="sv-SE" dirty="0" err="1" smtClean="0">
                <a:latin typeface="Calibri" charset="0"/>
              </a:rPr>
              <a:t>aire</a:t>
            </a:r>
            <a:r>
              <a:rPr lang="sv-SE" dirty="0" smtClean="0">
                <a:latin typeface="Calibri" charset="0"/>
              </a:rPr>
              <a:t> </a:t>
            </a:r>
            <a:r>
              <a:rPr lang="sv-SE" dirty="0" err="1" smtClean="0">
                <a:latin typeface="Calibri" charset="0"/>
              </a:rPr>
              <a:t>libre</a:t>
            </a:r>
            <a:endParaRPr lang="en-GB" dirty="0">
              <a:latin typeface="Calibri" charset="0"/>
            </a:endParaRPr>
          </a:p>
        </p:txBody>
      </p:sp>
      <p:sp>
        <p:nvSpPr>
          <p:cNvPr id="3" name="Content Placeholder 2"/>
          <p:cNvSpPr>
            <a:spLocks noGrp="1"/>
          </p:cNvSpPr>
          <p:nvPr>
            <p:ph idx="1"/>
          </p:nvPr>
        </p:nvSpPr>
        <p:spPr>
          <a:xfrm>
            <a:off x="457200" y="1844675"/>
            <a:ext cx="8229600" cy="4281488"/>
          </a:xfrm>
        </p:spPr>
        <p:txBody>
          <a:bodyPr rtlCol="0">
            <a:normAutofit/>
          </a:bodyPr>
          <a:lstStyle/>
          <a:p>
            <a:pPr eaLnBrk="1" fontAlgn="auto" hangingPunct="1">
              <a:spcAft>
                <a:spcPts val="0"/>
              </a:spcAft>
              <a:buFont typeface="Arial" pitchFamily="34" charset="0"/>
              <a:buChar char="•"/>
              <a:defRPr/>
            </a:pPr>
            <a:r>
              <a:rPr lang="sv-SE" dirty="0" err="1" smtClean="0">
                <a:ea typeface="+mn-ea"/>
                <a:cs typeface="+mn-cs"/>
              </a:rPr>
              <a:t>Carpetas</a:t>
            </a:r>
            <a:endParaRPr lang="sv-SE" dirty="0" smtClean="0">
              <a:ea typeface="+mn-ea"/>
              <a:cs typeface="+mn-cs"/>
            </a:endParaRPr>
          </a:p>
          <a:p>
            <a:pPr eaLnBrk="1" fontAlgn="auto" hangingPunct="1">
              <a:spcAft>
                <a:spcPts val="0"/>
              </a:spcAft>
              <a:buFont typeface="Arial" pitchFamily="34" charset="0"/>
              <a:buChar char="•"/>
              <a:defRPr/>
            </a:pPr>
            <a:r>
              <a:rPr lang="sv-SE" dirty="0" err="1" smtClean="0">
                <a:ea typeface="+mn-ea"/>
                <a:cs typeface="+mn-cs"/>
              </a:rPr>
              <a:t>Bolígrafos</a:t>
            </a:r>
            <a:endParaRPr lang="sv-SE" dirty="0" smtClean="0">
              <a:ea typeface="+mn-ea"/>
              <a:cs typeface="+mn-cs"/>
            </a:endParaRPr>
          </a:p>
          <a:p>
            <a:pPr eaLnBrk="1" fontAlgn="auto" hangingPunct="1">
              <a:spcAft>
                <a:spcPts val="0"/>
              </a:spcAft>
              <a:buFont typeface="Arial" pitchFamily="34" charset="0"/>
              <a:buChar char="•"/>
              <a:defRPr/>
            </a:pPr>
            <a:r>
              <a:rPr lang="sv-SE" dirty="0" err="1" smtClean="0">
                <a:ea typeface="+mn-ea"/>
                <a:cs typeface="+mn-cs"/>
              </a:rPr>
              <a:t>Fichas</a:t>
            </a:r>
            <a:r>
              <a:rPr lang="sv-SE" dirty="0" smtClean="0">
                <a:ea typeface="+mn-ea"/>
                <a:cs typeface="+mn-cs"/>
              </a:rPr>
              <a:t> de </a:t>
            </a:r>
            <a:r>
              <a:rPr lang="sv-SE" dirty="0" err="1" smtClean="0">
                <a:ea typeface="+mn-ea"/>
                <a:cs typeface="+mn-cs"/>
              </a:rPr>
              <a:t>campo</a:t>
            </a:r>
            <a:endParaRPr lang="sv-SE" dirty="0" smtClean="0">
              <a:ea typeface="+mn-ea"/>
              <a:cs typeface="+mn-cs"/>
            </a:endParaRPr>
          </a:p>
          <a:p>
            <a:pPr eaLnBrk="1" fontAlgn="auto" hangingPunct="1">
              <a:spcAft>
                <a:spcPts val="0"/>
              </a:spcAft>
              <a:buFont typeface="Arial" pitchFamily="34" charset="0"/>
              <a:buChar char="•"/>
              <a:defRPr/>
            </a:pPr>
            <a:r>
              <a:rPr lang="sv-SE" dirty="0" smtClean="0">
                <a:ea typeface="+mn-ea"/>
                <a:cs typeface="+mn-cs"/>
              </a:rPr>
              <a:t>Botas/impermeable</a:t>
            </a:r>
          </a:p>
          <a:p>
            <a:pPr eaLnBrk="1" fontAlgn="auto" hangingPunct="1">
              <a:spcAft>
                <a:spcPts val="0"/>
              </a:spcAft>
              <a:buFont typeface="Arial" pitchFamily="34" charset="0"/>
              <a:buChar char="•"/>
              <a:defRPr/>
            </a:pPr>
            <a:r>
              <a:rPr lang="sv-SE" dirty="0" err="1" smtClean="0">
                <a:ea typeface="+mn-ea"/>
                <a:cs typeface="+mn-cs"/>
              </a:rPr>
              <a:t>Agua</a:t>
            </a:r>
            <a:endParaRPr lang="sv-SE" dirty="0" smtClean="0">
              <a:ea typeface="+mn-ea"/>
              <a:cs typeface="+mn-cs"/>
            </a:endParaRPr>
          </a:p>
          <a:p>
            <a:pPr eaLnBrk="1" fontAlgn="auto" hangingPunct="1">
              <a:spcAft>
                <a:spcPts val="0"/>
              </a:spcAft>
              <a:buFont typeface="Arial" pitchFamily="34" charset="0"/>
              <a:buChar char="•"/>
              <a:defRPr/>
            </a:pPr>
            <a:endParaRPr lang="sv-SE" dirty="0">
              <a:ea typeface="+mn-ea"/>
              <a:cs typeface="+mn-cs"/>
            </a:endParaRPr>
          </a:p>
          <a:p>
            <a:pPr eaLnBrk="1" fontAlgn="auto" hangingPunct="1">
              <a:spcAft>
                <a:spcPts val="0"/>
              </a:spcAft>
              <a:buFont typeface="Arial" pitchFamily="34" charset="0"/>
              <a:buChar char="•"/>
              <a:defRPr/>
            </a:pPr>
            <a:endParaRPr lang="sv-SE" dirty="0" smtClean="0">
              <a:ea typeface="+mn-ea"/>
              <a:cs typeface="+mn-cs"/>
            </a:endParaRPr>
          </a:p>
          <a:p>
            <a:pPr eaLnBrk="1" fontAlgn="auto" hangingPunct="1">
              <a:spcAft>
                <a:spcPts val="0"/>
              </a:spcAft>
              <a:buFont typeface="Arial" pitchFamily="34" charset="0"/>
              <a:buChar char="•"/>
              <a:defRPr/>
            </a:pPr>
            <a:endParaRPr lang="sv-SE" dirty="0" smtClean="0">
              <a:ea typeface="+mn-ea"/>
              <a:cs typeface="+mn-cs"/>
            </a:endParaRPr>
          </a:p>
          <a:p>
            <a:pPr marL="0" indent="0" eaLnBrk="1" fontAlgn="auto" hangingPunct="1">
              <a:spcAft>
                <a:spcPts val="0"/>
              </a:spcAft>
              <a:buFont typeface="Wingdings" pitchFamily="2" charset="2"/>
              <a:buNone/>
              <a:defRPr/>
            </a:pPr>
            <a:endParaRPr lang="en-GB" dirty="0" smtClean="0">
              <a:ea typeface="+mn-ea"/>
              <a:cs typeface="+mn-cs"/>
            </a:endParaRPr>
          </a:p>
        </p:txBody>
      </p:sp>
    </p:spTree>
    <p:extLst>
      <p:ext uri="{BB962C8B-B14F-4D97-AF65-F5344CB8AC3E}">
        <p14:creationId xmlns:p14="http://schemas.microsoft.com/office/powerpoint/2010/main" val="2694605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Title 4"/>
          <p:cNvSpPr>
            <a:spLocks noGrp="1"/>
          </p:cNvSpPr>
          <p:nvPr>
            <p:ph type="title"/>
          </p:nvPr>
        </p:nvSpPr>
        <p:spPr/>
        <p:txBody>
          <a:bodyPr/>
          <a:lstStyle/>
          <a:p>
            <a:pPr eaLnBrk="1" hangingPunct="1"/>
            <a:r>
              <a:rPr lang="sv-SE">
                <a:latin typeface="Calibri" charset="0"/>
              </a:rPr>
              <a:t>Ficha de campo</a:t>
            </a:r>
            <a:endParaRPr lang="en-GB">
              <a:latin typeface="Calibri" charset="0"/>
            </a:endParaRPr>
          </a:p>
        </p:txBody>
      </p:sp>
      <p:pic>
        <p:nvPicPr>
          <p:cNvPr id="5" name="Marcador de contenido 4" descr="Field form_VETree_final_140206_SP.pdf"/>
          <p:cNvPicPr>
            <a:picLocks noGrp="1" noChangeAspect="1"/>
          </p:cNvPicPr>
          <p:nvPr>
            <p:ph idx="1"/>
          </p:nvPr>
        </p:nvPicPr>
        <p:blipFill>
          <a:blip r:embed="rId3">
            <a:extLst>
              <a:ext uri="{28A0092B-C50C-407E-A947-70E740481C1C}">
                <a14:useLocalDpi xmlns:a14="http://schemas.microsoft.com/office/drawing/2010/main" val="0"/>
              </a:ext>
            </a:extLst>
          </a:blip>
          <a:srcRect t="11087" b="11087"/>
          <a:stretch>
            <a:fillRect/>
          </a:stretch>
        </p:blipFill>
        <p:spPr>
          <a:xfrm>
            <a:off x="240569" y="1412776"/>
            <a:ext cx="8903431" cy="4968552"/>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Title 1"/>
          <p:cNvSpPr>
            <a:spLocks noGrp="1"/>
          </p:cNvSpPr>
          <p:nvPr>
            <p:ph type="title"/>
          </p:nvPr>
        </p:nvSpPr>
        <p:spPr/>
        <p:txBody>
          <a:bodyPr/>
          <a:lstStyle/>
          <a:p>
            <a:pPr eaLnBrk="1" hangingPunct="1"/>
            <a:r>
              <a:rPr lang="sv-SE">
                <a:latin typeface="Calibri" charset="0"/>
              </a:rPr>
              <a:t>Gestión de árboles veteranos</a:t>
            </a:r>
            <a:endParaRPr lang="en-GB">
              <a:latin typeface="Calibri" charset="0"/>
            </a:endParaRPr>
          </a:p>
        </p:txBody>
      </p:sp>
      <p:sp>
        <p:nvSpPr>
          <p:cNvPr id="102402" name="Content Placeholder 2"/>
          <p:cNvSpPr>
            <a:spLocks noGrp="1"/>
          </p:cNvSpPr>
          <p:nvPr>
            <p:ph idx="1"/>
          </p:nvPr>
        </p:nvSpPr>
        <p:spPr/>
        <p:txBody>
          <a:bodyPr/>
          <a:lstStyle/>
          <a:p>
            <a:pPr eaLnBrk="1" hangingPunct="1">
              <a:buFont typeface="Wingdings" charset="0"/>
              <a:buNone/>
            </a:pPr>
            <a:r>
              <a:rPr lang="sv-SE">
                <a:latin typeface="Calibri" charset="0"/>
              </a:rPr>
              <a:t>Objetivos:</a:t>
            </a:r>
          </a:p>
          <a:p>
            <a:pPr eaLnBrk="1" hangingPunct="1"/>
            <a:r>
              <a:rPr lang="sv-SE">
                <a:latin typeface="Calibri" charset="0"/>
              </a:rPr>
              <a:t>Decidir cuándo y donde es adecuada la gestión para los árboles viejos y su entorno. </a:t>
            </a:r>
          </a:p>
          <a:p>
            <a:pPr eaLnBrk="1" hangingPunct="1"/>
            <a:r>
              <a:rPr lang="sv-SE">
                <a:latin typeface="Calibri" charset="0"/>
              </a:rPr>
              <a:t>Dar directrices sencillas para la gestión adecuada de árboles viejos</a:t>
            </a:r>
          </a:p>
          <a:p>
            <a:pPr eaLnBrk="1" hangingPunct="1"/>
            <a:r>
              <a:rPr lang="sv-SE">
                <a:latin typeface="Calibri" charset="0"/>
              </a:rPr>
              <a:t>Describir tres estrategias naturales con las que los árboles responden a los daños</a:t>
            </a:r>
            <a:endParaRPr lang="en-GB">
              <a:latin typeface="Calibri"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Title 1"/>
          <p:cNvSpPr>
            <a:spLocks noGrp="1"/>
          </p:cNvSpPr>
          <p:nvPr>
            <p:ph type="title"/>
          </p:nvPr>
        </p:nvSpPr>
        <p:spPr/>
        <p:txBody>
          <a:bodyPr/>
          <a:lstStyle/>
          <a:p>
            <a:pPr eaLnBrk="1" hangingPunct="1"/>
            <a:r>
              <a:rPr lang="sv-SE">
                <a:latin typeface="Calibri" charset="0"/>
              </a:rPr>
              <a:t>Ejercicio 4: Raíces</a:t>
            </a:r>
            <a:endParaRPr lang="en-GB">
              <a:latin typeface="Calibri" charset="0"/>
            </a:endParaRPr>
          </a:p>
        </p:txBody>
      </p:sp>
      <p:sp>
        <p:nvSpPr>
          <p:cNvPr id="104450" name="Content Placeholder 2"/>
          <p:cNvSpPr>
            <a:spLocks noGrp="1"/>
          </p:cNvSpPr>
          <p:nvPr>
            <p:ph idx="1"/>
          </p:nvPr>
        </p:nvSpPr>
        <p:spPr/>
        <p:txBody>
          <a:bodyPr/>
          <a:lstStyle/>
          <a:p>
            <a:pPr eaLnBrk="1" hangingPunct="1"/>
            <a:r>
              <a:rPr lang="sv-SE" dirty="0" err="1">
                <a:latin typeface="Calibri" charset="0"/>
              </a:rPr>
              <a:t>Sesión</a:t>
            </a:r>
            <a:r>
              <a:rPr lang="sv-SE" dirty="0">
                <a:latin typeface="Calibri" charset="0"/>
              </a:rPr>
              <a:t> </a:t>
            </a:r>
            <a:r>
              <a:rPr lang="sv-SE" dirty="0" smtClean="0">
                <a:latin typeface="Calibri" charset="0"/>
              </a:rPr>
              <a:t>de </a:t>
            </a:r>
            <a:r>
              <a:rPr lang="sv-SE" dirty="0" err="1" smtClean="0">
                <a:latin typeface="Calibri" charset="0"/>
              </a:rPr>
              <a:t>Verdadero</a:t>
            </a:r>
            <a:r>
              <a:rPr lang="sv-SE" dirty="0" smtClean="0">
                <a:latin typeface="Calibri" charset="0"/>
              </a:rPr>
              <a:t> </a:t>
            </a:r>
            <a:r>
              <a:rPr lang="sv-SE" dirty="0">
                <a:latin typeface="Calibri" charset="0"/>
              </a:rPr>
              <a:t>/ </a:t>
            </a:r>
            <a:r>
              <a:rPr lang="sv-SE" dirty="0" err="1">
                <a:latin typeface="Calibri" charset="0"/>
              </a:rPr>
              <a:t>Falso</a:t>
            </a:r>
            <a:endParaRPr lang="sv-SE" dirty="0">
              <a:latin typeface="Calibri" charset="0"/>
            </a:endParaRPr>
          </a:p>
          <a:p>
            <a:pPr eaLnBrk="1" hangingPunct="1"/>
            <a:endParaRPr lang="en-GB" dirty="0">
              <a:latin typeface="Calibri"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Title 5"/>
          <p:cNvSpPr>
            <a:spLocks noGrp="1"/>
          </p:cNvSpPr>
          <p:nvPr>
            <p:ph type="title"/>
          </p:nvPr>
        </p:nvSpPr>
        <p:spPr/>
        <p:txBody>
          <a:bodyPr/>
          <a:lstStyle/>
          <a:p>
            <a:pPr eaLnBrk="1" hangingPunct="1"/>
            <a:r>
              <a:rPr lang="sv-SE">
                <a:latin typeface="Calibri" charset="0"/>
              </a:rPr>
              <a:t>Los árboles necesitan espacio!</a:t>
            </a:r>
            <a:endParaRPr lang="en-GB">
              <a:latin typeface="Calibri" charset="0"/>
            </a:endParaRPr>
          </a:p>
        </p:txBody>
      </p:sp>
      <p:pic>
        <p:nvPicPr>
          <p:cNvPr id="106498"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268413"/>
            <a:ext cx="8429625" cy="5589587"/>
          </a:xfrm>
        </p:spPr>
      </p:pic>
      <p:sp>
        <p:nvSpPr>
          <p:cNvPr id="106499" name="TextBox 6"/>
          <p:cNvSpPr txBox="1">
            <a:spLocks noChangeArrowheads="1"/>
          </p:cNvSpPr>
          <p:nvPr/>
        </p:nvSpPr>
        <p:spPr bwMode="auto">
          <a:xfrm>
            <a:off x="5292725" y="1268413"/>
            <a:ext cx="3419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t>Foto: Vikki Bengtsson, Suffolk, Inglaterra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395288" y="333375"/>
            <a:ext cx="8229600" cy="1143000"/>
          </a:xfrm>
          <a:prstGeom prst="rect">
            <a:avLst/>
          </a:prstGeom>
          <a:noFill/>
          <a:ln w="9525">
            <a:noFill/>
            <a:miter lim="800000"/>
            <a:headEnd/>
            <a:tailEnd/>
          </a:ln>
        </p:spPr>
        <p:txBody>
          <a:bodyPr anchor="ctr"/>
          <a:lstStyle/>
          <a:p>
            <a:pPr algn="ctr">
              <a:defRPr/>
            </a:pPr>
            <a:r>
              <a:rPr lang="sv-SE" sz="4400" dirty="0" err="1">
                <a:latin typeface="+mj-lt"/>
                <a:ea typeface="+mj-ea"/>
                <a:cs typeface="+mj-cs"/>
              </a:rPr>
              <a:t>Área</a:t>
            </a:r>
            <a:r>
              <a:rPr lang="sv-SE" sz="4400" dirty="0">
                <a:latin typeface="+mj-lt"/>
                <a:ea typeface="+mj-ea"/>
                <a:cs typeface="+mj-cs"/>
              </a:rPr>
              <a:t> de </a:t>
            </a:r>
            <a:r>
              <a:rPr lang="sv-SE" sz="4400" dirty="0" err="1">
                <a:latin typeface="+mj-lt"/>
                <a:ea typeface="+mj-ea"/>
                <a:cs typeface="+mj-cs"/>
              </a:rPr>
              <a:t>protección</a:t>
            </a:r>
            <a:r>
              <a:rPr lang="sv-SE" sz="4400" dirty="0">
                <a:latin typeface="+mj-lt"/>
                <a:ea typeface="+mj-ea"/>
                <a:cs typeface="+mj-cs"/>
              </a:rPr>
              <a:t> </a:t>
            </a:r>
            <a:r>
              <a:rPr lang="sv-SE" sz="4400" dirty="0" err="1">
                <a:latin typeface="+mj-lt"/>
                <a:ea typeface="+mj-ea"/>
                <a:cs typeface="+mj-cs"/>
              </a:rPr>
              <a:t>radicular</a:t>
            </a:r>
            <a:endParaRPr lang="sv-SE" sz="4400" dirty="0">
              <a:latin typeface="+mj-lt"/>
              <a:ea typeface="+mj-ea"/>
              <a:cs typeface="+mj-cs"/>
            </a:endParaRPr>
          </a:p>
        </p:txBody>
      </p:sp>
      <p:pic>
        <p:nvPicPr>
          <p:cNvPr id="108546" name="Picture 3"/>
          <p:cNvPicPr>
            <a:picLocks noChangeAspect="1" noChangeArrowheads="1"/>
          </p:cNvPicPr>
          <p:nvPr/>
        </p:nvPicPr>
        <p:blipFill>
          <a:blip r:embed="rId3">
            <a:extLst>
              <a:ext uri="{28A0092B-C50C-407E-A947-70E740481C1C}">
                <a14:useLocalDpi xmlns:a14="http://schemas.microsoft.com/office/drawing/2010/main" val="0"/>
              </a:ext>
            </a:extLst>
          </a:blip>
          <a:srcRect r="10059"/>
          <a:stretch>
            <a:fillRect/>
          </a:stretch>
        </p:blipFill>
        <p:spPr bwMode="auto">
          <a:xfrm>
            <a:off x="1258888" y="1325563"/>
            <a:ext cx="6194425" cy="457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åge 9"/>
          <p:cNvSpPr/>
          <p:nvPr/>
        </p:nvSpPr>
        <p:spPr>
          <a:xfrm>
            <a:off x="323850" y="1714500"/>
            <a:ext cx="8001000" cy="7715250"/>
          </a:xfrm>
          <a:prstGeom prst="arc">
            <a:avLst>
              <a:gd name="adj1" fmla="val 10803111"/>
              <a:gd name="adj2" fmla="val 0"/>
            </a:avLst>
          </a:prstGeom>
          <a:ln w="22225">
            <a:solidFill>
              <a:srgbClr val="00B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sv-SE"/>
          </a:p>
        </p:txBody>
      </p:sp>
      <p:cxnSp>
        <p:nvCxnSpPr>
          <p:cNvPr id="12" name="Rak pil 11"/>
          <p:cNvCxnSpPr/>
          <p:nvPr/>
        </p:nvCxnSpPr>
        <p:spPr>
          <a:xfrm>
            <a:off x="4500563" y="5500688"/>
            <a:ext cx="3786187" cy="1587"/>
          </a:xfrm>
          <a:prstGeom prst="straightConnector1">
            <a:avLst/>
          </a:prstGeom>
          <a:ln w="2222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68313" y="5899150"/>
            <a:ext cx="7713662" cy="954088"/>
          </a:xfrm>
          <a:prstGeom prst="rect">
            <a:avLst/>
          </a:prstGeom>
          <a:noFill/>
        </p:spPr>
        <p:txBody>
          <a:bodyPr>
            <a:spAutoFit/>
          </a:bodyPr>
          <a:lstStyle/>
          <a:p>
            <a:pPr algn="ctr">
              <a:defRPr/>
            </a:pPr>
            <a:r>
              <a:rPr lang="sv-SE" sz="2800" dirty="0">
                <a:latin typeface="+mj-lt"/>
                <a:ea typeface="+mj-ea"/>
                <a:cs typeface="+mj-cs"/>
              </a:rPr>
              <a:t>15 x </a:t>
            </a:r>
            <a:r>
              <a:rPr lang="sv-SE" sz="2800" dirty="0" err="1">
                <a:latin typeface="+mj-lt"/>
                <a:ea typeface="+mj-ea"/>
                <a:cs typeface="+mj-cs"/>
              </a:rPr>
              <a:t>diámetro</a:t>
            </a:r>
            <a:r>
              <a:rPr lang="sv-SE" sz="2800" dirty="0">
                <a:latin typeface="+mj-lt"/>
                <a:ea typeface="+mj-ea"/>
                <a:cs typeface="+mj-cs"/>
              </a:rPr>
              <a:t> del </a:t>
            </a:r>
            <a:r>
              <a:rPr lang="sv-SE" sz="2800" dirty="0" err="1">
                <a:latin typeface="+mj-lt"/>
                <a:ea typeface="+mj-ea"/>
                <a:cs typeface="+mj-cs"/>
              </a:rPr>
              <a:t>tronco</a:t>
            </a:r>
            <a:r>
              <a:rPr lang="sv-SE" sz="2800" dirty="0">
                <a:latin typeface="+mj-lt"/>
                <a:ea typeface="+mj-ea"/>
                <a:cs typeface="+mj-cs"/>
              </a:rPr>
              <a:t> o 5m </a:t>
            </a:r>
            <a:r>
              <a:rPr lang="sv-SE" sz="2800" dirty="0" err="1">
                <a:latin typeface="+mj-lt"/>
                <a:ea typeface="+mj-ea"/>
                <a:cs typeface="+mj-cs"/>
              </a:rPr>
              <a:t>más</a:t>
            </a:r>
            <a:r>
              <a:rPr lang="sv-SE" sz="2800" dirty="0">
                <a:latin typeface="+mj-lt"/>
                <a:ea typeface="+mj-ea"/>
                <a:cs typeface="+mj-cs"/>
              </a:rPr>
              <a:t> </a:t>
            </a:r>
            <a:r>
              <a:rPr lang="sv-SE" sz="2800" dirty="0" err="1">
                <a:latin typeface="+mj-lt"/>
                <a:ea typeface="+mj-ea"/>
                <a:cs typeface="+mj-cs"/>
              </a:rPr>
              <a:t>allá</a:t>
            </a:r>
            <a:r>
              <a:rPr lang="sv-SE" sz="2800" dirty="0">
                <a:latin typeface="+mj-lt"/>
                <a:ea typeface="+mj-ea"/>
                <a:cs typeface="+mj-cs"/>
              </a:rPr>
              <a:t> del </a:t>
            </a:r>
            <a:r>
              <a:rPr lang="sv-SE" sz="2800" dirty="0" err="1">
                <a:latin typeface="+mj-lt"/>
                <a:ea typeface="+mj-ea"/>
                <a:cs typeface="+mj-cs"/>
              </a:rPr>
              <a:t>límite</a:t>
            </a:r>
            <a:r>
              <a:rPr lang="sv-SE" sz="2800" dirty="0">
                <a:latin typeface="+mj-lt"/>
                <a:ea typeface="+mj-ea"/>
                <a:cs typeface="+mj-cs"/>
              </a:rPr>
              <a:t> de la </a:t>
            </a:r>
            <a:r>
              <a:rPr lang="sv-SE" sz="2800" dirty="0" err="1">
                <a:latin typeface="+mj-lt"/>
                <a:ea typeface="+mj-ea"/>
                <a:cs typeface="+mj-cs"/>
              </a:rPr>
              <a:t>proyección</a:t>
            </a:r>
            <a:r>
              <a:rPr lang="sv-SE" sz="2800" dirty="0">
                <a:latin typeface="+mj-lt"/>
                <a:ea typeface="+mj-ea"/>
                <a:cs typeface="+mj-cs"/>
              </a:rPr>
              <a:t> de </a:t>
            </a:r>
            <a:r>
              <a:rPr lang="sv-SE" sz="2800" dirty="0" err="1">
                <a:latin typeface="+mj-lt"/>
                <a:ea typeface="+mj-ea"/>
                <a:cs typeface="+mj-cs"/>
              </a:rPr>
              <a:t>copa</a:t>
            </a:r>
            <a:r>
              <a:rPr lang="sv-SE" sz="2800" dirty="0">
                <a:latin typeface="+mj-lt"/>
                <a:ea typeface="+mj-ea"/>
                <a:cs typeface="+mj-cs"/>
              </a:rPr>
              <a:t>  - el </a:t>
            </a:r>
            <a:r>
              <a:rPr lang="sv-SE" sz="2800" dirty="0" err="1">
                <a:latin typeface="+mj-lt"/>
                <a:ea typeface="+mj-ea"/>
                <a:cs typeface="+mj-cs"/>
              </a:rPr>
              <a:t>que</a:t>
            </a:r>
            <a:r>
              <a:rPr lang="sv-SE" sz="2800" dirty="0">
                <a:latin typeface="+mj-lt"/>
                <a:ea typeface="+mj-ea"/>
                <a:cs typeface="+mj-cs"/>
              </a:rPr>
              <a:t> </a:t>
            </a:r>
            <a:r>
              <a:rPr lang="sv-SE" sz="2800" dirty="0" err="1">
                <a:latin typeface="+mj-lt"/>
                <a:ea typeface="+mj-ea"/>
                <a:cs typeface="+mj-cs"/>
              </a:rPr>
              <a:t>sea</a:t>
            </a:r>
            <a:r>
              <a:rPr lang="sv-SE" sz="2800" dirty="0">
                <a:latin typeface="+mj-lt"/>
                <a:ea typeface="+mj-ea"/>
                <a:cs typeface="+mj-cs"/>
              </a:rPr>
              <a:t> </a:t>
            </a:r>
            <a:r>
              <a:rPr lang="sv-SE" sz="2800" dirty="0" err="1">
                <a:latin typeface="+mj-lt"/>
                <a:ea typeface="+mj-ea"/>
                <a:cs typeface="+mj-cs"/>
              </a:rPr>
              <a:t>mayor</a:t>
            </a:r>
            <a:r>
              <a:rPr lang="sv-SE" sz="2800" dirty="0">
                <a:latin typeface="+mj-lt"/>
                <a:ea typeface="+mj-ea"/>
                <a:cs typeface="+mj-cs"/>
              </a:rPr>
              <a:t>! </a:t>
            </a:r>
            <a:endParaRPr lang="en-GB" sz="2800" dirty="0">
              <a:latin typeface="+mj-lt"/>
              <a:ea typeface="+mj-ea"/>
              <a:cs typeface="+mj-cs"/>
            </a:endParaRPr>
          </a:p>
        </p:txBody>
      </p:sp>
      <p:sp>
        <p:nvSpPr>
          <p:cNvPr id="108550" name="TextBox 6"/>
          <p:cNvSpPr txBox="1">
            <a:spLocks noChangeArrowheads="1"/>
          </p:cNvSpPr>
          <p:nvPr/>
        </p:nvSpPr>
        <p:spPr bwMode="auto">
          <a:xfrm>
            <a:off x="1258888" y="1390650"/>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t>Foto: Vikki Bengtsson, Suffolk, Inglaterra</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2"/>
          <p:cNvSpPr>
            <a:spLocks noGrp="1" noChangeArrowheads="1"/>
          </p:cNvSpPr>
          <p:nvPr>
            <p:ph type="title"/>
          </p:nvPr>
        </p:nvSpPr>
        <p:spPr/>
        <p:txBody>
          <a:bodyPr/>
          <a:lstStyle/>
          <a:p>
            <a:pPr eaLnBrk="1" hangingPunct="1"/>
            <a:r>
              <a:rPr lang="en-GB" sz="4000" dirty="0" smtClean="0">
                <a:latin typeface="Calibri" charset="0"/>
              </a:rPr>
              <a:t>¿De </a:t>
            </a:r>
            <a:r>
              <a:rPr lang="en-GB" sz="4000" dirty="0" err="1" smtClean="0">
                <a:latin typeface="Calibri" charset="0"/>
              </a:rPr>
              <a:t>dónde</a:t>
            </a:r>
            <a:r>
              <a:rPr lang="en-GB" sz="4000" dirty="0" smtClean="0">
                <a:latin typeface="Calibri" charset="0"/>
              </a:rPr>
              <a:t> </a:t>
            </a:r>
            <a:r>
              <a:rPr lang="en-GB" sz="4000" dirty="0" err="1" smtClean="0">
                <a:latin typeface="Calibri" charset="0"/>
              </a:rPr>
              <a:t>vienen</a:t>
            </a:r>
            <a:r>
              <a:rPr lang="en-GB" sz="4000" dirty="0" smtClean="0">
                <a:latin typeface="Calibri" charset="0"/>
              </a:rPr>
              <a:t> los </a:t>
            </a:r>
            <a:r>
              <a:rPr lang="en-GB" sz="4000" dirty="0" err="1" smtClean="0">
                <a:latin typeface="Calibri" charset="0"/>
              </a:rPr>
              <a:t>árboles</a:t>
            </a:r>
            <a:r>
              <a:rPr lang="en-GB" sz="4000" dirty="0" smtClean="0">
                <a:latin typeface="Calibri" charset="0"/>
              </a:rPr>
              <a:t> </a:t>
            </a:r>
            <a:r>
              <a:rPr lang="en-GB" sz="4000" dirty="0" err="1" smtClean="0">
                <a:latin typeface="Calibri" charset="0"/>
              </a:rPr>
              <a:t>viejos</a:t>
            </a:r>
            <a:r>
              <a:rPr lang="en-GB" sz="4000" dirty="0">
                <a:latin typeface="Calibri" charset="0"/>
              </a:rPr>
              <a:t>?</a:t>
            </a:r>
          </a:p>
        </p:txBody>
      </p:sp>
      <p:pic>
        <p:nvPicPr>
          <p:cNvPr id="110594" name="Picture 4"/>
          <p:cNvPicPr>
            <a:picLocks noGrp="1" noChangeAspect="1" noChangeArrowheads="1"/>
          </p:cNvPicPr>
          <p:nvPr>
            <p:ph sz="half" idx="1"/>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a:xfrm>
            <a:off x="330200" y="1341438"/>
            <a:ext cx="8489950" cy="5430837"/>
          </a:xfrm>
          <a:noFill/>
        </p:spPr>
      </p:pic>
      <p:sp>
        <p:nvSpPr>
          <p:cNvPr id="110595" name="TextBox 6"/>
          <p:cNvSpPr txBox="1">
            <a:spLocks noChangeArrowheads="1"/>
          </p:cNvSpPr>
          <p:nvPr/>
        </p:nvSpPr>
        <p:spPr bwMode="auto">
          <a:xfrm>
            <a:off x="4716463" y="61880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dirty="0" err="1">
                <a:solidFill>
                  <a:schemeClr val="bg1"/>
                </a:solidFill>
              </a:rPr>
              <a:t>Foto</a:t>
            </a:r>
            <a:r>
              <a:rPr lang="en-GB" sz="1800" dirty="0">
                <a:solidFill>
                  <a:schemeClr val="bg1"/>
                </a:solidFill>
              </a:rPr>
              <a:t>: Vikki </a:t>
            </a:r>
            <a:r>
              <a:rPr lang="en-GB" sz="1800" dirty="0" err="1">
                <a:solidFill>
                  <a:schemeClr val="bg1"/>
                </a:solidFill>
              </a:rPr>
              <a:t>Bengtsson</a:t>
            </a:r>
            <a:r>
              <a:rPr lang="en-GB" sz="1800" dirty="0">
                <a:solidFill>
                  <a:schemeClr val="bg1"/>
                </a:solidFill>
              </a:rPr>
              <a:t>, Windsor, </a:t>
            </a:r>
            <a:r>
              <a:rPr lang="en-GB" sz="1800" dirty="0" err="1" smtClean="0">
                <a:solidFill>
                  <a:schemeClr val="bg1"/>
                </a:solidFill>
              </a:rPr>
              <a:t>Inglaterra</a:t>
            </a:r>
            <a:endParaRPr lang="en-GB" sz="1800" dirty="0">
              <a:solidFill>
                <a:schemeClr val="bg1"/>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Title 1"/>
          <p:cNvSpPr>
            <a:spLocks noGrp="1"/>
          </p:cNvSpPr>
          <p:nvPr>
            <p:ph type="title"/>
          </p:nvPr>
        </p:nvSpPr>
        <p:spPr>
          <a:xfrm>
            <a:off x="-107950" y="260350"/>
            <a:ext cx="9467850" cy="1143000"/>
          </a:xfrm>
        </p:spPr>
        <p:txBody>
          <a:bodyPr/>
          <a:lstStyle/>
          <a:p>
            <a:pPr eaLnBrk="1" hangingPunct="1"/>
            <a:r>
              <a:rPr lang="sv-SE" sz="4200">
                <a:latin typeface="Calibri" charset="0"/>
              </a:rPr>
              <a:t>¿Ramoneadores o desastres naturales?</a:t>
            </a:r>
            <a:endParaRPr lang="en-GB" sz="4200">
              <a:latin typeface="Calibri" charset="0"/>
            </a:endParaRPr>
          </a:p>
        </p:txBody>
      </p:sp>
      <p:pic>
        <p:nvPicPr>
          <p:cNvPr id="112642" name="Content Placeholder 1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1188" y="1196975"/>
            <a:ext cx="3889375" cy="5854700"/>
          </a:xfrm>
        </p:spPr>
      </p:pic>
      <p:pic>
        <p:nvPicPr>
          <p:cNvPr id="112643" name="Picture 9" descr="C:\Users\Vikki\Pictures\Basque Country Oct2011\Bariabar_Aralar (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1196975"/>
            <a:ext cx="4327525"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TextBox 2"/>
          <p:cNvSpPr txBox="1">
            <a:spLocks noChangeArrowheads="1"/>
          </p:cNvSpPr>
          <p:nvPr/>
        </p:nvSpPr>
        <p:spPr bwMode="auto">
          <a:xfrm>
            <a:off x="900113" y="1187450"/>
            <a:ext cx="7415212" cy="369888"/>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a:solidFill>
                  <a:schemeClr val="bg1"/>
                </a:solidFill>
                <a:latin typeface="Arial" charset="0"/>
                <a:ea typeface="+mn-ea"/>
                <a:cs typeface="+mn-cs"/>
              </a:rPr>
              <a:t>F</a:t>
            </a:r>
            <a:r>
              <a:rPr lang="sv-SE" altLang="en-US" sz="1800" dirty="0" smtClean="0">
                <a:solidFill>
                  <a:schemeClr val="bg1"/>
                </a:solidFill>
                <a:latin typeface="Arial" charset="0"/>
                <a:ea typeface="+mn-ea"/>
                <a:cs typeface="+mn-cs"/>
              </a:rPr>
              <a:t>otos: Vikki Bengtsson, Luminita Holban; Suecia, España, </a:t>
            </a:r>
            <a:r>
              <a:rPr lang="sv-SE" altLang="en-US" sz="1800" dirty="0" err="1" smtClean="0">
                <a:solidFill>
                  <a:schemeClr val="bg1"/>
                </a:solidFill>
                <a:latin typeface="Arial" charset="0"/>
                <a:ea typeface="+mn-ea"/>
                <a:cs typeface="+mn-cs"/>
              </a:rPr>
              <a:t>Rumanía</a:t>
            </a:r>
            <a:endParaRPr lang="en-GB" altLang="en-US" sz="1800" dirty="0" smtClean="0">
              <a:solidFill>
                <a:schemeClr val="bg1"/>
              </a:solidFill>
              <a:latin typeface="Arial" charset="0"/>
              <a:ea typeface="+mn-ea"/>
              <a:cs typeface="+mn-cs"/>
            </a:endParaRPr>
          </a:p>
        </p:txBody>
      </p:sp>
      <p:pic>
        <p:nvPicPr>
          <p:cNvPr id="112645" name="Picture 8" descr="C:\Users\Vikki\Dropbox\Photos Romania Luminita\Slide 52, browsers\Sheep eating hornbea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0563" y="4070350"/>
            <a:ext cx="4057650" cy="294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74638"/>
            <a:ext cx="8686800" cy="1143000"/>
          </a:xfrm>
        </p:spPr>
        <p:txBody>
          <a:bodyPr rtlCol="0">
            <a:normAutofit fontScale="90000"/>
          </a:bodyPr>
          <a:lstStyle/>
          <a:p>
            <a:pPr eaLnBrk="1" fontAlgn="auto" hangingPunct="1">
              <a:spcAft>
                <a:spcPts val="0"/>
              </a:spcAft>
              <a:defRPr/>
            </a:pPr>
            <a:r>
              <a:rPr lang="sv-SE" dirty="0" err="1" smtClean="0">
                <a:ea typeface="+mj-ea"/>
                <a:cs typeface="+mj-cs"/>
              </a:rPr>
              <a:t>Ejercicio</a:t>
            </a:r>
            <a:r>
              <a:rPr lang="sv-SE" dirty="0" smtClean="0">
                <a:ea typeface="+mj-ea"/>
                <a:cs typeface="+mj-cs"/>
              </a:rPr>
              <a:t> 5:</a:t>
            </a:r>
            <a:br>
              <a:rPr lang="sv-SE" dirty="0" smtClean="0">
                <a:ea typeface="+mj-ea"/>
                <a:cs typeface="+mj-cs"/>
              </a:rPr>
            </a:br>
            <a:r>
              <a:rPr lang="sv-SE" dirty="0" smtClean="0">
                <a:ea typeface="+mj-ea"/>
                <a:cs typeface="+mj-cs"/>
              </a:rPr>
              <a:t>¿</a:t>
            </a:r>
            <a:r>
              <a:rPr lang="sv-SE" dirty="0" err="1" smtClean="0">
                <a:ea typeface="+mj-ea"/>
                <a:cs typeface="+mj-cs"/>
              </a:rPr>
              <a:t>Ramoneadores</a:t>
            </a:r>
            <a:r>
              <a:rPr lang="sv-SE" dirty="0" smtClean="0">
                <a:ea typeface="+mj-ea"/>
                <a:cs typeface="+mj-cs"/>
              </a:rPr>
              <a:t> o </a:t>
            </a:r>
            <a:r>
              <a:rPr lang="sv-SE" dirty="0" err="1" smtClean="0">
                <a:ea typeface="+mj-ea"/>
                <a:cs typeface="+mj-cs"/>
              </a:rPr>
              <a:t>Desastres</a:t>
            </a:r>
            <a:r>
              <a:rPr lang="sv-SE" dirty="0" smtClean="0">
                <a:ea typeface="+mj-ea"/>
                <a:cs typeface="+mj-cs"/>
              </a:rPr>
              <a:t> Naturales?</a:t>
            </a:r>
            <a:endParaRPr lang="en-GB" dirty="0">
              <a:ea typeface="+mj-ea"/>
              <a:cs typeface="+mj-cs"/>
            </a:endParaRPr>
          </a:p>
        </p:txBody>
      </p:sp>
      <p:sp>
        <p:nvSpPr>
          <p:cNvPr id="114690" name="Content Placeholder 7"/>
          <p:cNvSpPr>
            <a:spLocks noGrp="1"/>
          </p:cNvSpPr>
          <p:nvPr>
            <p:ph idx="1"/>
          </p:nvPr>
        </p:nvSpPr>
        <p:spPr>
          <a:xfrm>
            <a:off x="468313" y="1916113"/>
            <a:ext cx="8229600" cy="4525962"/>
          </a:xfrm>
        </p:spPr>
        <p:txBody>
          <a:bodyPr/>
          <a:lstStyle/>
          <a:p>
            <a:pPr eaLnBrk="1" hangingPunct="1"/>
            <a:r>
              <a:rPr lang="sv-SE" dirty="0">
                <a:latin typeface="Calibri" charset="0"/>
              </a:rPr>
              <a:t>¿</a:t>
            </a:r>
            <a:r>
              <a:rPr lang="sv-SE" dirty="0" err="1">
                <a:latin typeface="Calibri" charset="0"/>
              </a:rPr>
              <a:t>Qué</a:t>
            </a:r>
            <a:r>
              <a:rPr lang="sv-SE" dirty="0">
                <a:latin typeface="Calibri" charset="0"/>
              </a:rPr>
              <a:t> </a:t>
            </a:r>
            <a:r>
              <a:rPr lang="sv-SE" dirty="0" err="1">
                <a:latin typeface="Calibri" charset="0"/>
              </a:rPr>
              <a:t>estrategias</a:t>
            </a:r>
            <a:r>
              <a:rPr lang="sv-SE" dirty="0">
                <a:latin typeface="Calibri" charset="0"/>
              </a:rPr>
              <a:t> </a:t>
            </a:r>
            <a:r>
              <a:rPr lang="sv-SE" dirty="0" err="1">
                <a:latin typeface="Calibri" charset="0"/>
              </a:rPr>
              <a:t>tienen</a:t>
            </a:r>
            <a:r>
              <a:rPr lang="sv-SE" dirty="0">
                <a:latin typeface="Calibri" charset="0"/>
              </a:rPr>
              <a:t> los </a:t>
            </a:r>
            <a:r>
              <a:rPr lang="sv-SE" dirty="0" err="1">
                <a:latin typeface="Calibri" charset="0"/>
              </a:rPr>
              <a:t>árboles</a:t>
            </a:r>
            <a:r>
              <a:rPr lang="sv-SE" dirty="0">
                <a:latin typeface="Calibri" charset="0"/>
              </a:rPr>
              <a:t> para </a:t>
            </a:r>
            <a:r>
              <a:rPr lang="sv-SE" dirty="0" err="1">
                <a:latin typeface="Calibri" charset="0"/>
              </a:rPr>
              <a:t>hacer</a:t>
            </a:r>
            <a:r>
              <a:rPr lang="sv-SE" dirty="0">
                <a:latin typeface="Calibri" charset="0"/>
              </a:rPr>
              <a:t> </a:t>
            </a:r>
            <a:r>
              <a:rPr lang="sv-SE" dirty="0" err="1">
                <a:latin typeface="Calibri" charset="0"/>
              </a:rPr>
              <a:t>frente</a:t>
            </a:r>
            <a:r>
              <a:rPr lang="sv-SE" dirty="0">
                <a:latin typeface="Calibri" charset="0"/>
              </a:rPr>
              <a:t> al </a:t>
            </a:r>
            <a:r>
              <a:rPr lang="sv-SE" dirty="0" err="1">
                <a:latin typeface="Calibri" charset="0"/>
              </a:rPr>
              <a:t>hecho</a:t>
            </a:r>
            <a:r>
              <a:rPr lang="sv-SE" dirty="0">
                <a:latin typeface="Calibri" charset="0"/>
              </a:rPr>
              <a:t> de ser </a:t>
            </a:r>
            <a:r>
              <a:rPr lang="sv-SE" dirty="0" err="1">
                <a:latin typeface="Calibri" charset="0"/>
              </a:rPr>
              <a:t>comidos</a:t>
            </a:r>
            <a:r>
              <a:rPr lang="sv-SE" dirty="0">
                <a:latin typeface="Calibri" charset="0"/>
              </a:rPr>
              <a:t>? </a:t>
            </a:r>
          </a:p>
          <a:p>
            <a:pPr eaLnBrk="1" hangingPunct="1"/>
            <a:endParaRPr lang="sv-SE" dirty="0">
              <a:latin typeface="Calibri" charset="0"/>
            </a:endParaRPr>
          </a:p>
          <a:p>
            <a:pPr eaLnBrk="1" hangingPunct="1"/>
            <a:r>
              <a:rPr lang="sv-SE" dirty="0">
                <a:latin typeface="Calibri" charset="0"/>
              </a:rPr>
              <a:t>¿</a:t>
            </a:r>
            <a:r>
              <a:rPr lang="sv-SE" dirty="0" err="1">
                <a:latin typeface="Calibri" charset="0"/>
              </a:rPr>
              <a:t>Qúe</a:t>
            </a:r>
            <a:r>
              <a:rPr lang="sv-SE" dirty="0">
                <a:latin typeface="Calibri" charset="0"/>
              </a:rPr>
              <a:t> </a:t>
            </a:r>
            <a:r>
              <a:rPr lang="sv-SE" dirty="0" err="1">
                <a:latin typeface="Calibri" charset="0"/>
              </a:rPr>
              <a:t>estrategias</a:t>
            </a:r>
            <a:r>
              <a:rPr lang="sv-SE" dirty="0">
                <a:latin typeface="Calibri" charset="0"/>
              </a:rPr>
              <a:t> </a:t>
            </a:r>
            <a:r>
              <a:rPr lang="sv-SE" dirty="0" err="1">
                <a:latin typeface="Calibri" charset="0"/>
              </a:rPr>
              <a:t>tienen</a:t>
            </a:r>
            <a:r>
              <a:rPr lang="sv-SE" dirty="0">
                <a:latin typeface="Calibri" charset="0"/>
              </a:rPr>
              <a:t> los </a:t>
            </a:r>
            <a:r>
              <a:rPr lang="sv-SE" dirty="0" err="1">
                <a:latin typeface="Calibri" charset="0"/>
              </a:rPr>
              <a:t>árboles</a:t>
            </a:r>
            <a:r>
              <a:rPr lang="sv-SE" dirty="0">
                <a:latin typeface="Calibri" charset="0"/>
              </a:rPr>
              <a:t> para la </a:t>
            </a:r>
            <a:r>
              <a:rPr lang="sv-SE" dirty="0" err="1">
                <a:latin typeface="Calibri" charset="0"/>
              </a:rPr>
              <a:t>regeneración</a:t>
            </a:r>
            <a:r>
              <a:rPr lang="sv-SE" dirty="0">
                <a:latin typeface="Calibri" charset="0"/>
              </a:rPr>
              <a:t>? </a:t>
            </a:r>
          </a:p>
          <a:p>
            <a:pPr eaLnBrk="1" hangingPunct="1"/>
            <a:endParaRPr lang="sv-SE" dirty="0">
              <a:latin typeface="Calibri" charset="0"/>
            </a:endParaRPr>
          </a:p>
          <a:p>
            <a:pPr eaLnBrk="1" hangingPunct="1"/>
            <a:r>
              <a:rPr lang="sv-SE" dirty="0">
                <a:latin typeface="Calibri" charset="0"/>
              </a:rPr>
              <a:t>¿</a:t>
            </a:r>
            <a:r>
              <a:rPr lang="sv-SE" dirty="0" err="1">
                <a:latin typeface="Calibri" charset="0"/>
              </a:rPr>
              <a:t>Qué</a:t>
            </a:r>
            <a:r>
              <a:rPr lang="sv-SE" dirty="0">
                <a:latin typeface="Calibri" charset="0"/>
              </a:rPr>
              <a:t> </a:t>
            </a:r>
            <a:r>
              <a:rPr lang="sv-SE" dirty="0" err="1">
                <a:latin typeface="Calibri" charset="0"/>
              </a:rPr>
              <a:t>estrategias</a:t>
            </a:r>
            <a:r>
              <a:rPr lang="sv-SE" dirty="0">
                <a:latin typeface="Calibri" charset="0"/>
              </a:rPr>
              <a:t> </a:t>
            </a:r>
            <a:r>
              <a:rPr lang="sv-SE" dirty="0" err="1">
                <a:latin typeface="Calibri" charset="0"/>
              </a:rPr>
              <a:t>tienen</a:t>
            </a:r>
            <a:r>
              <a:rPr lang="sv-SE" dirty="0">
                <a:latin typeface="Calibri" charset="0"/>
              </a:rPr>
              <a:t> los </a:t>
            </a:r>
            <a:r>
              <a:rPr lang="sv-SE" dirty="0" err="1">
                <a:latin typeface="Calibri" charset="0"/>
              </a:rPr>
              <a:t>árboles</a:t>
            </a:r>
            <a:r>
              <a:rPr lang="sv-SE" dirty="0">
                <a:latin typeface="Calibri" charset="0"/>
              </a:rPr>
              <a:t> para </a:t>
            </a:r>
            <a:r>
              <a:rPr lang="sv-SE" dirty="0" err="1">
                <a:latin typeface="Calibri" charset="0"/>
              </a:rPr>
              <a:t>hacer</a:t>
            </a:r>
            <a:r>
              <a:rPr lang="sv-SE" dirty="0">
                <a:latin typeface="Calibri" charset="0"/>
              </a:rPr>
              <a:t> </a:t>
            </a:r>
            <a:r>
              <a:rPr lang="sv-SE" dirty="0" err="1">
                <a:latin typeface="Calibri" charset="0"/>
              </a:rPr>
              <a:t>frente</a:t>
            </a:r>
            <a:r>
              <a:rPr lang="sv-SE" dirty="0">
                <a:latin typeface="Calibri" charset="0"/>
              </a:rPr>
              <a:t> a la </a:t>
            </a:r>
            <a:r>
              <a:rPr lang="sv-SE" dirty="0" err="1">
                <a:latin typeface="Calibri" charset="0"/>
              </a:rPr>
              <a:t>pérdida</a:t>
            </a:r>
            <a:r>
              <a:rPr lang="sv-SE" dirty="0">
                <a:latin typeface="Calibri" charset="0"/>
              </a:rPr>
              <a:t> de ramas?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itle 1"/>
          <p:cNvSpPr>
            <a:spLocks noGrp="1"/>
          </p:cNvSpPr>
          <p:nvPr>
            <p:ph type="title"/>
          </p:nvPr>
        </p:nvSpPr>
        <p:spPr/>
        <p:txBody>
          <a:bodyPr/>
          <a:lstStyle/>
          <a:p>
            <a:pPr eaLnBrk="1" hangingPunct="1"/>
            <a:r>
              <a:rPr lang="sv-SE">
                <a:latin typeface="Calibri" charset="0"/>
              </a:rPr>
              <a:t>Estrategias naturales</a:t>
            </a:r>
            <a:endParaRPr lang="en-GB">
              <a:latin typeface="Calibri" charset="0"/>
            </a:endParaRPr>
          </a:p>
        </p:txBody>
      </p:sp>
      <p:pic>
        <p:nvPicPr>
          <p:cNvPr id="116738"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50825" y="1600200"/>
            <a:ext cx="3733800" cy="5602288"/>
          </a:xfrm>
        </p:spPr>
      </p:pic>
      <p:pic>
        <p:nvPicPr>
          <p:cNvPr id="116739" name="Content Placeholder 9"/>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3924300" y="1597025"/>
            <a:ext cx="5219700" cy="3914775"/>
          </a:xfrm>
        </p:spPr>
      </p:pic>
      <p:sp>
        <p:nvSpPr>
          <p:cNvPr id="116740" name="TextBox 1"/>
          <p:cNvSpPr txBox="1">
            <a:spLocks noChangeArrowheads="1"/>
          </p:cNvSpPr>
          <p:nvPr/>
        </p:nvSpPr>
        <p:spPr bwMode="auto">
          <a:xfrm>
            <a:off x="250825" y="1628775"/>
            <a:ext cx="30972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t>Foto: Vikki Bengtsson, Suecia</a:t>
            </a:r>
            <a:endParaRPr lang="en-GB" sz="1800"/>
          </a:p>
        </p:txBody>
      </p:sp>
      <p:sp>
        <p:nvSpPr>
          <p:cNvPr id="116741" name="TextBox 5"/>
          <p:cNvSpPr txBox="1">
            <a:spLocks noChangeArrowheads="1"/>
          </p:cNvSpPr>
          <p:nvPr/>
        </p:nvSpPr>
        <p:spPr bwMode="auto">
          <a:xfrm>
            <a:off x="6049963" y="5661025"/>
            <a:ext cx="30972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t>Foto: Vikki Bengtsson, Inglaterra</a:t>
            </a:r>
            <a:endParaRPr lang="en-GB" sz="18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2"/>
          <p:cNvSpPr>
            <a:spLocks noGrp="1" noChangeArrowheads="1"/>
          </p:cNvSpPr>
          <p:nvPr>
            <p:ph type="title"/>
          </p:nvPr>
        </p:nvSpPr>
        <p:spPr/>
        <p:txBody>
          <a:bodyPr/>
          <a:lstStyle/>
          <a:p>
            <a:pPr eaLnBrk="1" hangingPunct="1"/>
            <a:r>
              <a:rPr lang="en-GB">
                <a:latin typeface="Calibri" charset="0"/>
              </a:rPr>
              <a:t>Procesos naturales</a:t>
            </a:r>
          </a:p>
        </p:txBody>
      </p:sp>
      <p:pic>
        <p:nvPicPr>
          <p:cNvPr id="118786" name="Picture 5"/>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466850"/>
            <a:ext cx="3382962" cy="5095875"/>
          </a:xfrm>
          <a:noFill/>
        </p:spPr>
      </p:pic>
      <p:sp>
        <p:nvSpPr>
          <p:cNvPr id="118787" name="Text Placeholder 1"/>
          <p:cNvSpPr>
            <a:spLocks noGrp="1"/>
          </p:cNvSpPr>
          <p:nvPr>
            <p:ph sz="half" idx="2"/>
          </p:nvPr>
        </p:nvSpPr>
        <p:spPr/>
        <p:txBody>
          <a:bodyPr/>
          <a:lstStyle/>
          <a:p>
            <a:pPr marL="0" indent="0" eaLnBrk="1" hangingPunct="1">
              <a:buFont typeface="Wingdings" charset="0"/>
              <a:buNone/>
            </a:pPr>
            <a:endParaRPr lang="en-US">
              <a:latin typeface="Calibri" charset="0"/>
            </a:endParaRPr>
          </a:p>
        </p:txBody>
      </p:sp>
      <p:pic>
        <p:nvPicPr>
          <p:cNvPr id="118788" name="Picture 3"/>
          <p:cNvPicPr>
            <a:picLocks noChangeAspect="1"/>
          </p:cNvPicPr>
          <p:nvPr/>
        </p:nvPicPr>
        <p:blipFill>
          <a:blip r:embed="rId4">
            <a:extLst>
              <a:ext uri="{28A0092B-C50C-407E-A947-70E740481C1C}">
                <a14:useLocalDpi xmlns:a14="http://schemas.microsoft.com/office/drawing/2010/main" val="0"/>
              </a:ext>
            </a:extLst>
          </a:blip>
          <a:srcRect r="43968"/>
          <a:stretch>
            <a:fillRect/>
          </a:stretch>
        </p:blipFill>
        <p:spPr bwMode="auto">
          <a:xfrm>
            <a:off x="4424363" y="1484313"/>
            <a:ext cx="418941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9" name="TextBox 5"/>
          <p:cNvSpPr txBox="1">
            <a:spLocks noChangeArrowheads="1"/>
          </p:cNvSpPr>
          <p:nvPr/>
        </p:nvSpPr>
        <p:spPr bwMode="auto">
          <a:xfrm>
            <a:off x="684213" y="1484313"/>
            <a:ext cx="309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Foto:Tom Joye</a:t>
            </a:r>
            <a:endParaRPr lang="en-GB" sz="1800">
              <a:solidFill>
                <a:schemeClr val="bg1"/>
              </a:solidFill>
            </a:endParaRPr>
          </a:p>
        </p:txBody>
      </p:sp>
      <p:sp>
        <p:nvSpPr>
          <p:cNvPr id="118790" name="TextBox 6"/>
          <p:cNvSpPr txBox="1">
            <a:spLocks noChangeArrowheads="1"/>
          </p:cNvSpPr>
          <p:nvPr/>
        </p:nvSpPr>
        <p:spPr bwMode="auto">
          <a:xfrm>
            <a:off x="4643438" y="1557338"/>
            <a:ext cx="235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Foto:Helen Read</a:t>
            </a:r>
            <a:endParaRPr lang="en-GB" sz="1800">
              <a:solidFill>
                <a:schemeClr val="bg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Title 1"/>
          <p:cNvSpPr>
            <a:spLocks noGrp="1"/>
          </p:cNvSpPr>
          <p:nvPr>
            <p:ph type="title"/>
          </p:nvPr>
        </p:nvSpPr>
        <p:spPr/>
        <p:txBody>
          <a:bodyPr/>
          <a:lstStyle/>
          <a:p>
            <a:pPr eaLnBrk="1" hangingPunct="1"/>
            <a:r>
              <a:rPr lang="sv-SE" dirty="0" err="1">
                <a:latin typeface="Calibri" charset="0"/>
              </a:rPr>
              <a:t>Gestión</a:t>
            </a:r>
            <a:r>
              <a:rPr lang="sv-SE" dirty="0">
                <a:latin typeface="Calibri" charset="0"/>
              </a:rPr>
              <a:t> de los </a:t>
            </a:r>
            <a:r>
              <a:rPr lang="sv-SE" dirty="0" err="1">
                <a:latin typeface="Calibri" charset="0"/>
              </a:rPr>
              <a:t>árboles</a:t>
            </a:r>
            <a:endParaRPr lang="en-GB" dirty="0">
              <a:latin typeface="Calibri" charset="0"/>
            </a:endParaRPr>
          </a:p>
        </p:txBody>
      </p:sp>
      <p:sp>
        <p:nvSpPr>
          <p:cNvPr id="120834" name="Content Placeholder 3"/>
          <p:cNvSpPr>
            <a:spLocks noGrp="1"/>
          </p:cNvSpPr>
          <p:nvPr>
            <p:ph sz="half" idx="1"/>
          </p:nvPr>
        </p:nvSpPr>
        <p:spPr>
          <a:xfrm>
            <a:off x="468313" y="1844675"/>
            <a:ext cx="4391025" cy="3844925"/>
          </a:xfrm>
        </p:spPr>
        <p:txBody>
          <a:bodyPr/>
          <a:lstStyle/>
          <a:p>
            <a:pPr eaLnBrk="1" hangingPunct="1"/>
            <a:r>
              <a:rPr lang="sv-SE" dirty="0">
                <a:latin typeface="Calibri" charset="0"/>
              </a:rPr>
              <a:t>¿</a:t>
            </a:r>
            <a:r>
              <a:rPr lang="sv-SE" dirty="0" err="1">
                <a:latin typeface="Calibri" charset="0"/>
              </a:rPr>
              <a:t>Cúales</a:t>
            </a:r>
            <a:r>
              <a:rPr lang="sv-SE" dirty="0">
                <a:latin typeface="Calibri" charset="0"/>
              </a:rPr>
              <a:t> son los </a:t>
            </a:r>
            <a:r>
              <a:rPr lang="sv-SE" dirty="0" err="1">
                <a:latin typeface="Calibri" charset="0"/>
              </a:rPr>
              <a:t>problemas</a:t>
            </a:r>
            <a:r>
              <a:rPr lang="sv-SE" dirty="0">
                <a:latin typeface="Calibri" charset="0"/>
              </a:rPr>
              <a:t> de </a:t>
            </a:r>
            <a:r>
              <a:rPr lang="sv-SE" dirty="0" err="1">
                <a:latin typeface="Calibri" charset="0"/>
              </a:rPr>
              <a:t>nuestros</a:t>
            </a:r>
            <a:r>
              <a:rPr lang="sv-SE" dirty="0">
                <a:latin typeface="Calibri" charset="0"/>
              </a:rPr>
              <a:t> </a:t>
            </a:r>
            <a:r>
              <a:rPr lang="sv-SE" dirty="0" err="1">
                <a:latin typeface="Calibri" charset="0"/>
              </a:rPr>
              <a:t>árboles</a:t>
            </a:r>
            <a:r>
              <a:rPr lang="sv-SE" dirty="0">
                <a:latin typeface="Calibri" charset="0"/>
              </a:rPr>
              <a:t> </a:t>
            </a:r>
            <a:r>
              <a:rPr lang="sv-SE" dirty="0" err="1">
                <a:latin typeface="Calibri" charset="0"/>
              </a:rPr>
              <a:t>veteranos</a:t>
            </a:r>
            <a:r>
              <a:rPr lang="sv-SE" dirty="0">
                <a:latin typeface="Calibri" charset="0"/>
              </a:rPr>
              <a:t>?</a:t>
            </a:r>
          </a:p>
          <a:p>
            <a:pPr eaLnBrk="1" hangingPunct="1"/>
            <a:r>
              <a:rPr lang="sv-SE" dirty="0">
                <a:latin typeface="Calibri" charset="0"/>
              </a:rPr>
              <a:t>¿</a:t>
            </a:r>
            <a:r>
              <a:rPr lang="sv-SE" dirty="0" err="1">
                <a:latin typeface="Calibri" charset="0"/>
              </a:rPr>
              <a:t>Cuándo</a:t>
            </a:r>
            <a:r>
              <a:rPr lang="sv-SE" dirty="0">
                <a:latin typeface="Calibri" charset="0"/>
              </a:rPr>
              <a:t> </a:t>
            </a:r>
            <a:r>
              <a:rPr lang="sv-SE" dirty="0" err="1">
                <a:latin typeface="Calibri" charset="0"/>
              </a:rPr>
              <a:t>es</a:t>
            </a:r>
            <a:r>
              <a:rPr lang="sv-SE" dirty="0">
                <a:latin typeface="Calibri" charset="0"/>
              </a:rPr>
              <a:t> </a:t>
            </a:r>
            <a:r>
              <a:rPr lang="sv-SE" dirty="0" err="1">
                <a:latin typeface="Calibri" charset="0"/>
              </a:rPr>
              <a:t>adecuada</a:t>
            </a:r>
            <a:r>
              <a:rPr lang="sv-SE" dirty="0">
                <a:latin typeface="Calibri" charset="0"/>
              </a:rPr>
              <a:t> la </a:t>
            </a:r>
            <a:r>
              <a:rPr lang="sv-SE" dirty="0" err="1">
                <a:latin typeface="Calibri" charset="0"/>
              </a:rPr>
              <a:t>gestión</a:t>
            </a:r>
            <a:r>
              <a:rPr lang="sv-SE" dirty="0">
                <a:latin typeface="Calibri" charset="0"/>
              </a:rPr>
              <a:t>?</a:t>
            </a:r>
          </a:p>
          <a:p>
            <a:pPr eaLnBrk="1" hangingPunct="1"/>
            <a:r>
              <a:rPr lang="sv-SE" dirty="0">
                <a:latin typeface="Calibri" charset="0"/>
              </a:rPr>
              <a:t>¿</a:t>
            </a:r>
            <a:r>
              <a:rPr lang="sv-SE" dirty="0" err="1">
                <a:latin typeface="Calibri" charset="0"/>
              </a:rPr>
              <a:t>Qué</a:t>
            </a:r>
            <a:r>
              <a:rPr lang="sv-SE" dirty="0">
                <a:latin typeface="Calibri" charset="0"/>
              </a:rPr>
              <a:t> </a:t>
            </a:r>
            <a:r>
              <a:rPr lang="sv-SE" dirty="0" err="1">
                <a:latin typeface="Calibri" charset="0"/>
              </a:rPr>
              <a:t>gestión</a:t>
            </a:r>
            <a:r>
              <a:rPr lang="sv-SE" dirty="0">
                <a:latin typeface="Calibri" charset="0"/>
              </a:rPr>
              <a:t> </a:t>
            </a:r>
            <a:r>
              <a:rPr lang="sv-SE" dirty="0" err="1">
                <a:latin typeface="Calibri" charset="0"/>
              </a:rPr>
              <a:t>es</a:t>
            </a:r>
            <a:r>
              <a:rPr lang="sv-SE" dirty="0">
                <a:latin typeface="Calibri" charset="0"/>
              </a:rPr>
              <a:t> </a:t>
            </a:r>
            <a:r>
              <a:rPr lang="sv-SE" dirty="0" err="1">
                <a:latin typeface="Calibri" charset="0"/>
              </a:rPr>
              <a:t>adecuada</a:t>
            </a:r>
            <a:r>
              <a:rPr lang="sv-SE" dirty="0">
                <a:latin typeface="Calibri" charset="0"/>
              </a:rPr>
              <a:t>?</a:t>
            </a:r>
          </a:p>
          <a:p>
            <a:pPr eaLnBrk="1" hangingPunct="1"/>
            <a:r>
              <a:rPr lang="sv-SE" dirty="0">
                <a:latin typeface="Calibri" charset="0"/>
              </a:rPr>
              <a:t>¿</a:t>
            </a:r>
            <a:r>
              <a:rPr lang="sv-SE" dirty="0" err="1">
                <a:latin typeface="Calibri" charset="0"/>
              </a:rPr>
              <a:t>Cómo</a:t>
            </a:r>
            <a:r>
              <a:rPr lang="sv-SE" dirty="0">
                <a:latin typeface="Calibri" charset="0"/>
              </a:rPr>
              <a:t> </a:t>
            </a:r>
            <a:r>
              <a:rPr lang="sv-SE" dirty="0" err="1">
                <a:latin typeface="Calibri" charset="0"/>
              </a:rPr>
              <a:t>decides</a:t>
            </a:r>
            <a:r>
              <a:rPr lang="sv-SE" dirty="0">
                <a:latin typeface="Calibri" charset="0"/>
              </a:rPr>
              <a:t> </a:t>
            </a:r>
            <a:r>
              <a:rPr lang="sv-SE" dirty="0" err="1">
                <a:latin typeface="Calibri" charset="0"/>
              </a:rPr>
              <a:t>qué</a:t>
            </a:r>
            <a:r>
              <a:rPr lang="sv-SE" dirty="0">
                <a:latin typeface="Calibri" charset="0"/>
              </a:rPr>
              <a:t> </a:t>
            </a:r>
            <a:r>
              <a:rPr lang="sv-SE" dirty="0" err="1">
                <a:latin typeface="Calibri" charset="0"/>
              </a:rPr>
              <a:t>hacer</a:t>
            </a:r>
            <a:r>
              <a:rPr lang="sv-SE" dirty="0">
                <a:latin typeface="Calibri" charset="0"/>
              </a:rPr>
              <a:t>?</a:t>
            </a:r>
          </a:p>
          <a:p>
            <a:pPr eaLnBrk="1" hangingPunct="1">
              <a:buFont typeface="Wingdings" charset="0"/>
              <a:buNone/>
            </a:pPr>
            <a:endParaRPr lang="sv-SE" dirty="0">
              <a:latin typeface="Calibri" charset="0"/>
            </a:endParaRPr>
          </a:p>
          <a:p>
            <a:pPr eaLnBrk="1" hangingPunct="1"/>
            <a:endParaRPr lang="en-GB" dirty="0">
              <a:latin typeface="Calibri" charset="0"/>
            </a:endParaRPr>
          </a:p>
        </p:txBody>
      </p:sp>
      <p:pic>
        <p:nvPicPr>
          <p:cNvPr id="120835"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03800" y="1225550"/>
            <a:ext cx="3582988" cy="5351463"/>
          </a:xfrm>
        </p:spPr>
      </p:pic>
      <p:sp>
        <p:nvSpPr>
          <p:cNvPr id="120836" name="TextBox 5"/>
          <p:cNvSpPr txBox="1">
            <a:spLocks noChangeArrowheads="1"/>
          </p:cNvSpPr>
          <p:nvPr/>
        </p:nvSpPr>
        <p:spPr bwMode="auto">
          <a:xfrm>
            <a:off x="5076056" y="58785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a:solidFill>
                  <a:schemeClr val="bg1"/>
                </a:solidFill>
              </a:rPr>
              <a:t>Foto:Brian</a:t>
            </a:r>
            <a:r>
              <a:rPr lang="sv-SE" sz="1800" dirty="0">
                <a:solidFill>
                  <a:schemeClr val="bg1"/>
                </a:solidFill>
              </a:rPr>
              <a:t> </a:t>
            </a:r>
            <a:r>
              <a:rPr lang="sv-SE" sz="1800" dirty="0" err="1">
                <a:solidFill>
                  <a:schemeClr val="bg1"/>
                </a:solidFill>
              </a:rPr>
              <a:t>Cleckner</a:t>
            </a:r>
            <a:r>
              <a:rPr lang="sv-SE" sz="1800" dirty="0">
                <a:solidFill>
                  <a:schemeClr val="bg1"/>
                </a:solidFill>
              </a:rPr>
              <a:t>, Hampstead Heath, </a:t>
            </a:r>
            <a:r>
              <a:rPr lang="sv-SE" sz="1800" dirty="0" err="1">
                <a:solidFill>
                  <a:schemeClr val="bg1"/>
                </a:solidFill>
              </a:rPr>
              <a:t>Inglaterra</a:t>
            </a:r>
            <a:endParaRPr lang="en-GB" sz="1800" dirty="0">
              <a:solidFill>
                <a:schemeClr val="bg1"/>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1" name="Content Placeholder 6"/>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611188" y="549275"/>
            <a:ext cx="8064500" cy="5356225"/>
          </a:xfrm>
        </p:spPr>
      </p:pic>
      <p:sp>
        <p:nvSpPr>
          <p:cNvPr id="122882" name="TextBox 4"/>
          <p:cNvSpPr txBox="1">
            <a:spLocks noChangeArrowheads="1"/>
          </p:cNvSpPr>
          <p:nvPr/>
        </p:nvSpPr>
        <p:spPr bwMode="auto">
          <a:xfrm>
            <a:off x="179388" y="5876925"/>
            <a:ext cx="93614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2800" dirty="0" err="1"/>
              <a:t>Objetivo</a:t>
            </a:r>
            <a:r>
              <a:rPr lang="en-GB" sz="2800" dirty="0"/>
              <a:t> general: </a:t>
            </a:r>
            <a:r>
              <a:rPr lang="en-GB" sz="2800" dirty="0" err="1"/>
              <a:t>Ninguna</a:t>
            </a:r>
            <a:r>
              <a:rPr lang="en-GB" sz="2800" dirty="0"/>
              <a:t> </a:t>
            </a:r>
            <a:r>
              <a:rPr lang="en-GB" sz="2800" dirty="0" err="1"/>
              <a:t>pérdida</a:t>
            </a:r>
            <a:r>
              <a:rPr lang="en-GB" sz="2800" dirty="0"/>
              <a:t> </a:t>
            </a:r>
            <a:r>
              <a:rPr lang="en-GB" sz="2800" u="sng" dirty="0"/>
              <a:t>evitable</a:t>
            </a:r>
            <a:r>
              <a:rPr lang="en-GB" sz="2800" dirty="0"/>
              <a:t> de </a:t>
            </a:r>
            <a:r>
              <a:rPr lang="en-GB" sz="2800" dirty="0" err="1"/>
              <a:t>árboles</a:t>
            </a:r>
            <a:r>
              <a:rPr lang="en-GB" sz="2800" dirty="0"/>
              <a:t> </a:t>
            </a:r>
            <a:r>
              <a:rPr lang="en-GB" sz="2800" dirty="0" err="1"/>
              <a:t>veteranos</a:t>
            </a:r>
            <a:r>
              <a:rPr lang="en-GB" sz="2800" dirty="0"/>
              <a:t>.</a:t>
            </a:r>
          </a:p>
        </p:txBody>
      </p:sp>
      <p:sp>
        <p:nvSpPr>
          <p:cNvPr id="122883" name="TextBox 8"/>
          <p:cNvSpPr txBox="1">
            <a:spLocks noChangeArrowheads="1"/>
          </p:cNvSpPr>
          <p:nvPr/>
        </p:nvSpPr>
        <p:spPr bwMode="auto">
          <a:xfrm>
            <a:off x="703263" y="5445125"/>
            <a:ext cx="30972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Foto:Tom Joye</a:t>
            </a:r>
            <a:endParaRPr lang="en-GB" sz="1800">
              <a:solidFill>
                <a:schemeClr val="bg1"/>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2"/>
          <p:cNvSpPr>
            <a:spLocks noGrp="1" noChangeArrowheads="1"/>
          </p:cNvSpPr>
          <p:nvPr>
            <p:ph type="title"/>
          </p:nvPr>
        </p:nvSpPr>
        <p:spPr>
          <a:xfrm>
            <a:off x="1115616" y="332656"/>
            <a:ext cx="7571184" cy="851793"/>
          </a:xfrm>
        </p:spPr>
        <p:txBody>
          <a:bodyPr/>
          <a:lstStyle/>
          <a:p>
            <a:pPr eaLnBrk="1" hangingPunct="1"/>
            <a:r>
              <a:rPr lang="sv-SE" dirty="0">
                <a:latin typeface="Calibri" charset="0"/>
              </a:rPr>
              <a:t>¿</a:t>
            </a:r>
            <a:r>
              <a:rPr lang="sv-SE" dirty="0" err="1">
                <a:latin typeface="Calibri" charset="0"/>
              </a:rPr>
              <a:t>Dónde</a:t>
            </a:r>
            <a:r>
              <a:rPr lang="sv-SE" dirty="0">
                <a:latin typeface="Calibri" charset="0"/>
              </a:rPr>
              <a:t> </a:t>
            </a:r>
            <a:r>
              <a:rPr lang="sv-SE" dirty="0" err="1">
                <a:latin typeface="Calibri" charset="0"/>
              </a:rPr>
              <a:t>están</a:t>
            </a:r>
            <a:r>
              <a:rPr lang="sv-SE" dirty="0">
                <a:latin typeface="Calibri" charset="0"/>
              </a:rPr>
              <a:t> </a:t>
            </a:r>
            <a:r>
              <a:rPr lang="sv-SE" dirty="0" err="1">
                <a:latin typeface="Calibri" charset="0"/>
              </a:rPr>
              <a:t>hoy</a:t>
            </a:r>
            <a:r>
              <a:rPr lang="sv-SE" dirty="0">
                <a:latin typeface="Calibri" charset="0"/>
              </a:rPr>
              <a:t> en </a:t>
            </a:r>
            <a:r>
              <a:rPr lang="sv-SE" dirty="0" err="1">
                <a:latin typeface="Calibri" charset="0"/>
              </a:rPr>
              <a:t>día</a:t>
            </a:r>
            <a:r>
              <a:rPr lang="sv-SE" dirty="0">
                <a:latin typeface="Calibri" charset="0"/>
              </a:rPr>
              <a:t>?</a:t>
            </a:r>
          </a:p>
        </p:txBody>
      </p:sp>
      <p:pic>
        <p:nvPicPr>
          <p:cNvPr id="124930"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7498"/>
          <a:stretch>
            <a:fillRect/>
          </a:stretch>
        </p:blipFill>
        <p:spPr>
          <a:xfrm>
            <a:off x="971550" y="1125538"/>
            <a:ext cx="7345363" cy="5956300"/>
          </a:xfrm>
        </p:spPr>
      </p:pic>
      <p:sp>
        <p:nvSpPr>
          <p:cNvPr id="124931" name="TextBox 4"/>
          <p:cNvSpPr txBox="1">
            <a:spLocks noChangeArrowheads="1"/>
          </p:cNvSpPr>
          <p:nvPr/>
        </p:nvSpPr>
        <p:spPr bwMode="auto">
          <a:xfrm>
            <a:off x="971550" y="1196975"/>
            <a:ext cx="3095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Ekolsund avenue, Suecia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Title 4"/>
          <p:cNvSpPr>
            <a:spLocks noGrp="1"/>
          </p:cNvSpPr>
          <p:nvPr>
            <p:ph type="title"/>
          </p:nvPr>
        </p:nvSpPr>
        <p:spPr/>
        <p:txBody>
          <a:bodyPr/>
          <a:lstStyle/>
          <a:p>
            <a:r>
              <a:rPr lang="en-GB" dirty="0">
                <a:latin typeface="Calibri" charset="0"/>
              </a:rPr>
              <a:t>¿</a:t>
            </a:r>
            <a:r>
              <a:rPr lang="en-GB" dirty="0" err="1">
                <a:latin typeface="Calibri" charset="0"/>
              </a:rPr>
              <a:t>Cuáles</a:t>
            </a:r>
            <a:r>
              <a:rPr lang="en-GB" dirty="0">
                <a:latin typeface="Calibri" charset="0"/>
              </a:rPr>
              <a:t> son los </a:t>
            </a:r>
            <a:r>
              <a:rPr lang="en-GB" dirty="0" err="1">
                <a:latin typeface="Calibri" charset="0"/>
              </a:rPr>
              <a:t>problemas</a:t>
            </a:r>
            <a:r>
              <a:rPr lang="en-GB" dirty="0">
                <a:latin typeface="Calibri" charset="0"/>
              </a:rPr>
              <a:t> </a:t>
            </a:r>
            <a:r>
              <a:rPr lang="en-GB" dirty="0" smtClean="0">
                <a:latin typeface="Calibri" charset="0"/>
              </a:rPr>
              <a:t/>
            </a:r>
            <a:br>
              <a:rPr lang="en-GB" dirty="0" smtClean="0">
                <a:latin typeface="Calibri" charset="0"/>
              </a:rPr>
            </a:br>
            <a:r>
              <a:rPr lang="en-GB" dirty="0" smtClean="0">
                <a:latin typeface="Calibri" charset="0"/>
              </a:rPr>
              <a:t>de </a:t>
            </a:r>
            <a:r>
              <a:rPr lang="en-GB" dirty="0">
                <a:latin typeface="Calibri" charset="0"/>
              </a:rPr>
              <a:t>los </a:t>
            </a:r>
            <a:r>
              <a:rPr lang="en-GB" dirty="0" err="1">
                <a:latin typeface="Calibri" charset="0"/>
              </a:rPr>
              <a:t>árboles</a:t>
            </a:r>
            <a:r>
              <a:rPr lang="en-GB" dirty="0">
                <a:latin typeface="Calibri" charset="0"/>
              </a:rPr>
              <a:t> </a:t>
            </a:r>
            <a:r>
              <a:rPr lang="en-GB" dirty="0" err="1">
                <a:latin typeface="Calibri" charset="0"/>
              </a:rPr>
              <a:t>veteranos</a:t>
            </a:r>
            <a:r>
              <a:rPr lang="en-GB" dirty="0">
                <a:latin typeface="Calibri" charset="0"/>
              </a:rPr>
              <a:t>?</a:t>
            </a:r>
          </a:p>
        </p:txBody>
      </p:sp>
      <p:pic>
        <p:nvPicPr>
          <p:cNvPr id="126978"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47813" y="1557338"/>
            <a:ext cx="6337300" cy="4751387"/>
          </a:xfrm>
        </p:spPr>
      </p:pic>
      <p:sp>
        <p:nvSpPr>
          <p:cNvPr id="126979" name="TextBox 7"/>
          <p:cNvSpPr txBox="1">
            <a:spLocks noChangeArrowheads="1"/>
          </p:cNvSpPr>
          <p:nvPr/>
        </p:nvSpPr>
        <p:spPr bwMode="auto">
          <a:xfrm>
            <a:off x="3779838" y="5876925"/>
            <a:ext cx="4105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Inglaterra</a:t>
            </a:r>
            <a:endParaRPr lang="en-GB" sz="1800">
              <a:solidFill>
                <a:schemeClr val="bg1"/>
              </a:solidFill>
            </a:endParaRPr>
          </a:p>
        </p:txBody>
      </p:sp>
      <p:sp>
        <p:nvSpPr>
          <p:cNvPr id="126980" name="TextBox 4"/>
          <p:cNvSpPr txBox="1">
            <a:spLocks noChangeArrowheads="1"/>
          </p:cNvSpPr>
          <p:nvPr/>
        </p:nvSpPr>
        <p:spPr bwMode="auto">
          <a:xfrm>
            <a:off x="1547813" y="6396038"/>
            <a:ext cx="61928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err="1"/>
              <a:t>Consecuencias</a:t>
            </a:r>
            <a:r>
              <a:rPr lang="en-GB" dirty="0"/>
              <a:t> de la </a:t>
            </a:r>
            <a:r>
              <a:rPr lang="en-GB" dirty="0" err="1"/>
              <a:t>gestión</a:t>
            </a:r>
            <a:r>
              <a:rPr lang="en-GB" dirty="0"/>
              <a:t> en el </a:t>
            </a:r>
            <a:r>
              <a:rPr lang="en-GB" dirty="0" err="1"/>
              <a:t>pasado</a:t>
            </a:r>
            <a:endParaRPr lang="en-GB"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1"/>
          <p:cNvPicPr>
            <a:picLocks noChangeAspect="1"/>
          </p:cNvPicPr>
          <p:nvPr/>
        </p:nvPicPr>
        <p:blipFill>
          <a:blip r:embed="rId3">
            <a:extLst>
              <a:ext uri="{28A0092B-C50C-407E-A947-70E740481C1C}">
                <a14:useLocalDpi xmlns:a14="http://schemas.microsoft.com/office/drawing/2010/main" val="0"/>
              </a:ext>
            </a:extLst>
          </a:blip>
          <a:srcRect r="23941"/>
          <a:stretch>
            <a:fillRect/>
          </a:stretch>
        </p:blipFill>
        <p:spPr bwMode="auto">
          <a:xfrm>
            <a:off x="179388" y="2133600"/>
            <a:ext cx="3887787" cy="383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6" name="TextBox 5"/>
          <p:cNvSpPr txBox="1">
            <a:spLocks noChangeArrowheads="1"/>
          </p:cNvSpPr>
          <p:nvPr/>
        </p:nvSpPr>
        <p:spPr bwMode="auto">
          <a:xfrm>
            <a:off x="6480175" y="4292600"/>
            <a:ext cx="2663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Photo:Helen Read, </a:t>
            </a:r>
            <a:endParaRPr lang="en-GB" sz="1800">
              <a:solidFill>
                <a:schemeClr val="bg1"/>
              </a:solidFill>
            </a:endParaRPr>
          </a:p>
        </p:txBody>
      </p:sp>
      <p:sp>
        <p:nvSpPr>
          <p:cNvPr id="129027" name="TextBox 6"/>
          <p:cNvSpPr txBox="1">
            <a:spLocks noChangeArrowheads="1"/>
          </p:cNvSpPr>
          <p:nvPr/>
        </p:nvSpPr>
        <p:spPr bwMode="auto">
          <a:xfrm>
            <a:off x="468313" y="5373688"/>
            <a:ext cx="3362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Suecia</a:t>
            </a:r>
            <a:endParaRPr lang="en-GB" sz="1800">
              <a:solidFill>
                <a:schemeClr val="bg1"/>
              </a:solidFill>
            </a:endParaRPr>
          </a:p>
        </p:txBody>
      </p:sp>
      <p:sp>
        <p:nvSpPr>
          <p:cNvPr id="129028" name="TextBox 7"/>
          <p:cNvSpPr txBox="1">
            <a:spLocks noChangeArrowheads="1"/>
          </p:cNvSpPr>
          <p:nvPr/>
        </p:nvSpPr>
        <p:spPr bwMode="auto">
          <a:xfrm>
            <a:off x="5508625" y="5013325"/>
            <a:ext cx="27352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2800"/>
              <a:t>Tree failure</a:t>
            </a:r>
          </a:p>
        </p:txBody>
      </p:sp>
      <p:sp>
        <p:nvSpPr>
          <p:cNvPr id="129029" name="TextBox 8"/>
          <p:cNvSpPr txBox="1">
            <a:spLocks noChangeArrowheads="1"/>
          </p:cNvSpPr>
          <p:nvPr/>
        </p:nvSpPr>
        <p:spPr bwMode="auto">
          <a:xfrm>
            <a:off x="395288" y="908050"/>
            <a:ext cx="29527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smtClean="0"/>
              <a:t>La </a:t>
            </a:r>
            <a:r>
              <a:rPr lang="en-GB" dirty="0" err="1" smtClean="0"/>
              <a:t>tala</a:t>
            </a:r>
            <a:r>
              <a:rPr lang="en-GB" dirty="0" smtClean="0"/>
              <a:t> </a:t>
            </a:r>
            <a:r>
              <a:rPr lang="en-GB" dirty="0"/>
              <a:t>u </a:t>
            </a:r>
            <a:r>
              <a:rPr lang="en-GB" dirty="0" err="1"/>
              <a:t>otra</a:t>
            </a:r>
            <a:r>
              <a:rPr lang="en-GB" dirty="0"/>
              <a:t> </a:t>
            </a:r>
            <a:r>
              <a:rPr lang="en-GB" dirty="0" err="1"/>
              <a:t>gestión</a:t>
            </a:r>
            <a:r>
              <a:rPr lang="en-GB" dirty="0"/>
              <a:t> </a:t>
            </a:r>
            <a:r>
              <a:rPr lang="en-GB" dirty="0" err="1"/>
              <a:t>inadecuada</a:t>
            </a:r>
            <a:endParaRPr lang="en-GB" dirty="0"/>
          </a:p>
        </p:txBody>
      </p:sp>
      <p:pic>
        <p:nvPicPr>
          <p:cNvPr id="129030" name="Picture 8" descr="C:\Users\Vikki\Dropbox\Photos Romania Luminita\Other\Szapanyos Arpad, 2012 Breite fire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3263" y="590550"/>
            <a:ext cx="401955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31" name="TextBox 5"/>
          <p:cNvSpPr txBox="1">
            <a:spLocks noChangeArrowheads="1"/>
          </p:cNvSpPr>
          <p:nvPr/>
        </p:nvSpPr>
        <p:spPr bwMode="auto">
          <a:xfrm>
            <a:off x="4716463" y="543560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sv-SE" sz="1800">
                <a:solidFill>
                  <a:schemeClr val="bg1"/>
                </a:solidFill>
              </a:rPr>
              <a:t>Foto:Szarpanyos Arpad, Rumanía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3"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341438"/>
            <a:ext cx="3538537" cy="5327650"/>
          </a:xfrm>
        </p:spPr>
      </p:pic>
      <p:pic>
        <p:nvPicPr>
          <p:cNvPr id="131074"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787900" y="1341438"/>
            <a:ext cx="3529013" cy="5311775"/>
          </a:xfrm>
        </p:spPr>
      </p:pic>
      <p:sp>
        <p:nvSpPr>
          <p:cNvPr id="131075" name="TextBox 6"/>
          <p:cNvSpPr txBox="1">
            <a:spLocks noChangeArrowheads="1"/>
          </p:cNvSpPr>
          <p:nvPr/>
        </p:nvSpPr>
        <p:spPr bwMode="auto">
          <a:xfrm>
            <a:off x="323850" y="6151563"/>
            <a:ext cx="3240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Foto:Tom Joye, Bélgica</a:t>
            </a:r>
            <a:endParaRPr lang="en-GB" sz="1800">
              <a:solidFill>
                <a:schemeClr val="bg1"/>
              </a:solidFill>
            </a:endParaRPr>
          </a:p>
        </p:txBody>
      </p:sp>
      <p:sp>
        <p:nvSpPr>
          <p:cNvPr id="131076" name="TextBox 7"/>
          <p:cNvSpPr txBox="1">
            <a:spLocks noChangeArrowheads="1"/>
          </p:cNvSpPr>
          <p:nvPr/>
        </p:nvSpPr>
        <p:spPr bwMode="auto">
          <a:xfrm>
            <a:off x="4716463" y="60229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a:solidFill>
                  <a:schemeClr val="bg1"/>
                </a:solidFill>
              </a:rPr>
              <a:t>Foto:Vikki</a:t>
            </a:r>
            <a:r>
              <a:rPr lang="sv-SE" sz="1800" dirty="0">
                <a:solidFill>
                  <a:schemeClr val="bg1"/>
                </a:solidFill>
              </a:rPr>
              <a:t> Bengtsson, </a:t>
            </a:r>
            <a:r>
              <a:rPr lang="sv-SE" sz="1800" dirty="0" err="1">
                <a:solidFill>
                  <a:schemeClr val="bg1"/>
                </a:solidFill>
              </a:rPr>
              <a:t>fresno</a:t>
            </a:r>
            <a:r>
              <a:rPr lang="sv-SE" sz="1800" dirty="0">
                <a:solidFill>
                  <a:schemeClr val="bg1"/>
                </a:solidFill>
              </a:rPr>
              <a:t> </a:t>
            </a:r>
            <a:r>
              <a:rPr lang="sv-SE" sz="1800" dirty="0" err="1">
                <a:solidFill>
                  <a:schemeClr val="bg1"/>
                </a:solidFill>
              </a:rPr>
              <a:t>con</a:t>
            </a:r>
            <a:r>
              <a:rPr lang="sv-SE" sz="1800" dirty="0">
                <a:solidFill>
                  <a:schemeClr val="bg1"/>
                </a:solidFill>
              </a:rPr>
              <a:t> </a:t>
            </a:r>
            <a:r>
              <a:rPr lang="sv-SE" sz="1800" i="1" dirty="0" err="1">
                <a:solidFill>
                  <a:schemeClr val="bg1"/>
                </a:solidFill>
              </a:rPr>
              <a:t>Chalara</a:t>
            </a:r>
            <a:r>
              <a:rPr lang="sv-SE" sz="1800" i="1" dirty="0">
                <a:solidFill>
                  <a:schemeClr val="bg1"/>
                </a:solidFill>
              </a:rPr>
              <a:t> </a:t>
            </a:r>
            <a:r>
              <a:rPr lang="sv-SE" sz="1800" i="1" dirty="0" err="1">
                <a:solidFill>
                  <a:schemeClr val="bg1"/>
                </a:solidFill>
              </a:rPr>
              <a:t>fraxinea</a:t>
            </a:r>
            <a:r>
              <a:rPr lang="sv-SE" sz="1800" dirty="0">
                <a:solidFill>
                  <a:schemeClr val="bg1"/>
                </a:solidFill>
              </a:rPr>
              <a:t>, Suecia</a:t>
            </a:r>
            <a:endParaRPr lang="en-GB" sz="1800" dirty="0">
              <a:solidFill>
                <a:schemeClr val="bg1"/>
              </a:solidFill>
            </a:endParaRPr>
          </a:p>
        </p:txBody>
      </p:sp>
      <p:sp>
        <p:nvSpPr>
          <p:cNvPr id="131077" name="TextBox 6"/>
          <p:cNvSpPr txBox="1">
            <a:spLocks noChangeArrowheads="1"/>
          </p:cNvSpPr>
          <p:nvPr/>
        </p:nvSpPr>
        <p:spPr bwMode="auto">
          <a:xfrm>
            <a:off x="684213" y="476250"/>
            <a:ext cx="34557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smtClean="0"/>
              <a:t>Mala </a:t>
            </a:r>
            <a:r>
              <a:rPr lang="en-GB" dirty="0" err="1" smtClean="0"/>
              <a:t>gestión</a:t>
            </a:r>
            <a:r>
              <a:rPr lang="en-GB" dirty="0" smtClean="0"/>
              <a:t> en </a:t>
            </a:r>
            <a:r>
              <a:rPr lang="en-GB" dirty="0" err="1" smtClean="0"/>
              <a:t>entornos</a:t>
            </a:r>
            <a:r>
              <a:rPr lang="en-GB" dirty="0" smtClean="0"/>
              <a:t> </a:t>
            </a:r>
            <a:r>
              <a:rPr lang="en-GB" dirty="0" err="1"/>
              <a:t>urbanos</a:t>
            </a:r>
            <a:endParaRPr lang="en-GB" dirty="0"/>
          </a:p>
        </p:txBody>
      </p:sp>
      <p:sp>
        <p:nvSpPr>
          <p:cNvPr id="131078" name="TextBox 7"/>
          <p:cNvSpPr txBox="1">
            <a:spLocks noChangeArrowheads="1"/>
          </p:cNvSpPr>
          <p:nvPr/>
        </p:nvSpPr>
        <p:spPr bwMode="auto">
          <a:xfrm>
            <a:off x="4787900" y="471488"/>
            <a:ext cx="39608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err="1"/>
              <a:t>Enfermedades</a:t>
            </a:r>
            <a:r>
              <a:rPr lang="en-GB" dirty="0"/>
              <a:t>, </a:t>
            </a:r>
            <a:r>
              <a:rPr lang="en-GB" dirty="0" err="1"/>
              <a:t>cambio</a:t>
            </a:r>
            <a:r>
              <a:rPr lang="en-GB" dirty="0"/>
              <a:t> </a:t>
            </a:r>
            <a:r>
              <a:rPr lang="en-GB" dirty="0" err="1"/>
              <a:t>climático</a:t>
            </a:r>
            <a:r>
              <a:rPr lang="en-GB" dirty="0"/>
              <a:t> y </a:t>
            </a:r>
            <a:r>
              <a:rPr lang="en-GB" dirty="0" err="1"/>
              <a:t>contaminación</a:t>
            </a:r>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Title 1"/>
          <p:cNvSpPr>
            <a:spLocks noGrp="1"/>
          </p:cNvSpPr>
          <p:nvPr>
            <p:ph type="title"/>
          </p:nvPr>
        </p:nvSpPr>
        <p:spPr>
          <a:xfrm>
            <a:off x="395288" y="0"/>
            <a:ext cx="8229600" cy="1143000"/>
          </a:xfrm>
        </p:spPr>
        <p:txBody>
          <a:bodyPr/>
          <a:lstStyle/>
          <a:p>
            <a:r>
              <a:rPr lang="en-US" dirty="0" smtClean="0">
                <a:latin typeface="Calibri" charset="0"/>
              </a:rPr>
              <a:t>El </a:t>
            </a:r>
            <a:r>
              <a:rPr lang="en-US" dirty="0" err="1" smtClean="0">
                <a:latin typeface="Calibri" charset="0"/>
              </a:rPr>
              <a:t>emplazamiento</a:t>
            </a:r>
            <a:endParaRPr lang="en-US" dirty="0">
              <a:latin typeface="Calibri" charset="0"/>
            </a:endParaRPr>
          </a:p>
        </p:txBody>
      </p:sp>
      <p:pic>
        <p:nvPicPr>
          <p:cNvPr id="133122"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773238"/>
            <a:ext cx="3581400" cy="4776787"/>
          </a:xfrm>
        </p:spPr>
      </p:pic>
      <p:pic>
        <p:nvPicPr>
          <p:cNvPr id="133123"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310188" y="1844675"/>
            <a:ext cx="3563937" cy="4752975"/>
          </a:xfrm>
        </p:spPr>
      </p:pic>
      <p:sp>
        <p:nvSpPr>
          <p:cNvPr id="133124" name="TextBox 6"/>
          <p:cNvSpPr txBox="1">
            <a:spLocks noChangeArrowheads="1"/>
          </p:cNvSpPr>
          <p:nvPr/>
        </p:nvSpPr>
        <p:spPr bwMode="auto">
          <a:xfrm>
            <a:off x="5435600" y="6165850"/>
            <a:ext cx="34559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Inglaterra</a:t>
            </a:r>
            <a:endParaRPr lang="en-GB" sz="1800">
              <a:solidFill>
                <a:schemeClr val="bg1"/>
              </a:solidFill>
            </a:endParaRPr>
          </a:p>
        </p:txBody>
      </p:sp>
      <p:sp>
        <p:nvSpPr>
          <p:cNvPr id="133125" name="TextBox 7"/>
          <p:cNvSpPr txBox="1">
            <a:spLocks noChangeArrowheads="1"/>
          </p:cNvSpPr>
          <p:nvPr/>
        </p:nvSpPr>
        <p:spPr bwMode="auto">
          <a:xfrm>
            <a:off x="611188" y="6092825"/>
            <a:ext cx="3673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Suecia</a:t>
            </a:r>
            <a:endParaRPr lang="en-GB" sz="1800">
              <a:solidFill>
                <a:schemeClr val="bg1"/>
              </a:solidFill>
            </a:endParaRPr>
          </a:p>
        </p:txBody>
      </p:sp>
      <p:sp>
        <p:nvSpPr>
          <p:cNvPr id="133126" name="TextBox 6"/>
          <p:cNvSpPr txBox="1">
            <a:spLocks noChangeArrowheads="1"/>
          </p:cNvSpPr>
          <p:nvPr/>
        </p:nvSpPr>
        <p:spPr bwMode="auto">
          <a:xfrm>
            <a:off x="250825" y="908050"/>
            <a:ext cx="53292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err="1"/>
              <a:t>Saltos</a:t>
            </a:r>
            <a:r>
              <a:rPr lang="en-GB" dirty="0"/>
              <a:t> </a:t>
            </a:r>
            <a:r>
              <a:rPr lang="en-GB" dirty="0" err="1"/>
              <a:t>generacionales</a:t>
            </a:r>
            <a:r>
              <a:rPr lang="en-GB" dirty="0"/>
              <a:t>, </a:t>
            </a:r>
            <a:r>
              <a:rPr lang="en-GB" dirty="0" err="1"/>
              <a:t>muchos</a:t>
            </a:r>
            <a:r>
              <a:rPr lang="en-GB" dirty="0"/>
              <a:t> </a:t>
            </a:r>
            <a:r>
              <a:rPr lang="en-GB" dirty="0" err="1"/>
              <a:t>arboles</a:t>
            </a:r>
            <a:r>
              <a:rPr lang="en-GB" dirty="0"/>
              <a:t> </a:t>
            </a:r>
            <a:r>
              <a:rPr lang="en-GB" dirty="0" err="1"/>
              <a:t>viejos</a:t>
            </a:r>
            <a:r>
              <a:rPr lang="en-GB" dirty="0"/>
              <a:t> </a:t>
            </a:r>
            <a:r>
              <a:rPr lang="en-GB" dirty="0" err="1"/>
              <a:t>pero</a:t>
            </a:r>
            <a:r>
              <a:rPr lang="en-GB" dirty="0"/>
              <a:t> </a:t>
            </a:r>
            <a:r>
              <a:rPr lang="en-GB" dirty="0" err="1"/>
              <a:t>ninguno</a:t>
            </a:r>
            <a:r>
              <a:rPr lang="en-GB" dirty="0"/>
              <a:t> </a:t>
            </a:r>
            <a:r>
              <a:rPr lang="en-GB" dirty="0" err="1" smtClean="0"/>
              <a:t>joven</a:t>
            </a:r>
            <a:endParaRPr lang="en-GB" dirty="0"/>
          </a:p>
        </p:txBody>
      </p:sp>
      <p:sp>
        <p:nvSpPr>
          <p:cNvPr id="133127" name="TextBox 7"/>
          <p:cNvSpPr txBox="1">
            <a:spLocks noChangeArrowheads="1"/>
          </p:cNvSpPr>
          <p:nvPr/>
        </p:nvSpPr>
        <p:spPr bwMode="auto">
          <a:xfrm>
            <a:off x="5508625" y="869950"/>
            <a:ext cx="36353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err="1"/>
              <a:t>Sombra</a:t>
            </a:r>
            <a:r>
              <a:rPr lang="en-GB" dirty="0"/>
              <a:t> </a:t>
            </a:r>
            <a:r>
              <a:rPr lang="en-GB" dirty="0" err="1"/>
              <a:t>densa</a:t>
            </a:r>
            <a:r>
              <a:rPr lang="en-GB" dirty="0"/>
              <a:t> de los </a:t>
            </a:r>
            <a:r>
              <a:rPr lang="en-GB" dirty="0" err="1"/>
              <a:t>árboles</a:t>
            </a:r>
            <a:r>
              <a:rPr lang="en-GB" dirty="0"/>
              <a:t> </a:t>
            </a:r>
            <a:r>
              <a:rPr lang="en-GB" dirty="0" err="1"/>
              <a:t>que</a:t>
            </a:r>
            <a:r>
              <a:rPr lang="en-GB" dirty="0"/>
              <a:t> les </a:t>
            </a:r>
            <a:r>
              <a:rPr lang="en-GB" dirty="0" err="1"/>
              <a:t>rodean</a:t>
            </a:r>
            <a:endParaRPr lang="en-GB"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2"/>
          <p:cNvSpPr>
            <a:spLocks noGrp="1" noChangeArrowheads="1"/>
          </p:cNvSpPr>
          <p:nvPr>
            <p:ph type="title"/>
          </p:nvPr>
        </p:nvSpPr>
        <p:spPr>
          <a:xfrm>
            <a:off x="964456" y="116632"/>
            <a:ext cx="7210425" cy="1143000"/>
          </a:xfrm>
        </p:spPr>
        <p:txBody>
          <a:bodyPr/>
          <a:lstStyle/>
          <a:p>
            <a:pPr eaLnBrk="1" hangingPunct="1"/>
            <a:r>
              <a:rPr lang="en-GB" sz="3600" dirty="0">
                <a:latin typeface="Calibri" charset="0"/>
              </a:rPr>
              <a:t>¿</a:t>
            </a:r>
            <a:r>
              <a:rPr lang="en-GB" sz="3600" dirty="0" err="1" smtClean="0">
                <a:latin typeface="Calibri" charset="0"/>
              </a:rPr>
              <a:t>Por</a:t>
            </a:r>
            <a:r>
              <a:rPr lang="en-GB" sz="3600" dirty="0" smtClean="0">
                <a:latin typeface="Calibri" charset="0"/>
              </a:rPr>
              <a:t> </a:t>
            </a:r>
            <a:r>
              <a:rPr lang="en-GB" sz="3600" dirty="0" err="1" smtClean="0">
                <a:latin typeface="Calibri" charset="0"/>
              </a:rPr>
              <a:t>qué</a:t>
            </a:r>
            <a:r>
              <a:rPr lang="en-GB" sz="3600" dirty="0" smtClean="0">
                <a:latin typeface="Calibri" charset="0"/>
              </a:rPr>
              <a:t> </a:t>
            </a:r>
            <a:r>
              <a:rPr lang="en-GB" sz="3600" dirty="0">
                <a:latin typeface="Calibri" charset="0"/>
              </a:rPr>
              <a:t>son </a:t>
            </a:r>
            <a:r>
              <a:rPr lang="en-GB" sz="3600" dirty="0" err="1">
                <a:latin typeface="Calibri" charset="0"/>
              </a:rPr>
              <a:t>diferentes</a:t>
            </a:r>
            <a:r>
              <a:rPr lang="en-GB" sz="3600" dirty="0">
                <a:latin typeface="Calibri" charset="0"/>
              </a:rPr>
              <a:t> </a:t>
            </a:r>
            <a:r>
              <a:rPr lang="en-GB" sz="3600" dirty="0" smtClean="0">
                <a:latin typeface="Calibri" charset="0"/>
              </a:rPr>
              <a:t/>
            </a:r>
            <a:br>
              <a:rPr lang="en-GB" sz="3600" dirty="0" smtClean="0">
                <a:latin typeface="Calibri" charset="0"/>
              </a:rPr>
            </a:br>
            <a:r>
              <a:rPr lang="en-GB" sz="3600" dirty="0" smtClean="0">
                <a:latin typeface="Calibri" charset="0"/>
              </a:rPr>
              <a:t>los </a:t>
            </a:r>
            <a:r>
              <a:rPr lang="en-GB" sz="3600" dirty="0" err="1">
                <a:latin typeface="Calibri" charset="0"/>
              </a:rPr>
              <a:t>árboles</a:t>
            </a:r>
            <a:r>
              <a:rPr lang="en-GB" sz="3600" dirty="0">
                <a:latin typeface="Calibri" charset="0"/>
              </a:rPr>
              <a:t> </a:t>
            </a:r>
            <a:r>
              <a:rPr lang="en-GB" sz="3600" dirty="0" err="1">
                <a:latin typeface="Calibri" charset="0"/>
              </a:rPr>
              <a:t>veteranos</a:t>
            </a:r>
            <a:r>
              <a:rPr lang="en-GB" sz="3600" dirty="0">
                <a:latin typeface="Calibri" charset="0"/>
              </a:rPr>
              <a:t>?</a:t>
            </a:r>
          </a:p>
        </p:txBody>
      </p:sp>
      <p:pic>
        <p:nvPicPr>
          <p:cNvPr id="135170"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900113" y="1246188"/>
            <a:ext cx="4248150" cy="5665787"/>
          </a:xfrm>
          <a:noFill/>
        </p:spPr>
      </p:pic>
      <p:sp>
        <p:nvSpPr>
          <p:cNvPr id="135171" name="Rectangle 3"/>
          <p:cNvSpPr>
            <a:spLocks noGrp="1" noChangeArrowheads="1"/>
          </p:cNvSpPr>
          <p:nvPr>
            <p:ph sz="half" idx="2"/>
          </p:nvPr>
        </p:nvSpPr>
        <p:spPr>
          <a:xfrm>
            <a:off x="5292725" y="1412875"/>
            <a:ext cx="3851275" cy="5184775"/>
          </a:xfrm>
        </p:spPr>
        <p:txBody>
          <a:bodyPr/>
          <a:lstStyle/>
          <a:p>
            <a:pPr eaLnBrk="1" hangingPunct="1">
              <a:lnSpc>
                <a:spcPct val="90000"/>
              </a:lnSpc>
            </a:pPr>
            <a:r>
              <a:rPr lang="en-GB" dirty="0" err="1">
                <a:latin typeface="Calibri" charset="0"/>
              </a:rPr>
              <a:t>Vigor</a:t>
            </a:r>
            <a:r>
              <a:rPr lang="en-GB" dirty="0">
                <a:latin typeface="Calibri" charset="0"/>
              </a:rPr>
              <a:t> </a:t>
            </a:r>
            <a:r>
              <a:rPr lang="en-GB" dirty="0" err="1">
                <a:latin typeface="Calibri" charset="0"/>
              </a:rPr>
              <a:t>reducido</a:t>
            </a:r>
            <a:endParaRPr lang="en-GB" dirty="0">
              <a:latin typeface="Calibri" charset="0"/>
            </a:endParaRPr>
          </a:p>
          <a:p>
            <a:pPr eaLnBrk="1" hangingPunct="1">
              <a:lnSpc>
                <a:spcPct val="90000"/>
              </a:lnSpc>
            </a:pPr>
            <a:r>
              <a:rPr lang="en-GB" dirty="0" err="1">
                <a:latin typeface="Calibri" charset="0"/>
              </a:rPr>
              <a:t>Riesgo</a:t>
            </a:r>
            <a:r>
              <a:rPr lang="en-GB" dirty="0">
                <a:latin typeface="Calibri" charset="0"/>
              </a:rPr>
              <a:t> de </a:t>
            </a:r>
            <a:r>
              <a:rPr lang="en-GB" dirty="0" err="1">
                <a:latin typeface="Calibri" charset="0"/>
              </a:rPr>
              <a:t>caída</a:t>
            </a:r>
            <a:endParaRPr lang="en-GB" dirty="0">
              <a:latin typeface="Calibri" charset="0"/>
            </a:endParaRPr>
          </a:p>
          <a:p>
            <a:pPr eaLnBrk="1" hangingPunct="1">
              <a:lnSpc>
                <a:spcPct val="90000"/>
              </a:lnSpc>
            </a:pPr>
            <a:r>
              <a:rPr lang="en-GB" dirty="0" err="1">
                <a:latin typeface="Calibri" charset="0"/>
              </a:rPr>
              <a:t>Descomposición</a:t>
            </a:r>
            <a:endParaRPr lang="en-GB" dirty="0">
              <a:latin typeface="Calibri" charset="0"/>
            </a:endParaRPr>
          </a:p>
          <a:p>
            <a:pPr eaLnBrk="1" hangingPunct="1">
              <a:lnSpc>
                <a:spcPct val="90000"/>
              </a:lnSpc>
            </a:pPr>
            <a:r>
              <a:rPr lang="en-GB" dirty="0" err="1">
                <a:latin typeface="Calibri" charset="0"/>
              </a:rPr>
              <a:t>Reducción</a:t>
            </a:r>
            <a:r>
              <a:rPr lang="en-GB" dirty="0">
                <a:latin typeface="Calibri" charset="0"/>
              </a:rPr>
              <a:t> de </a:t>
            </a:r>
            <a:r>
              <a:rPr lang="en-GB" dirty="0" err="1">
                <a:latin typeface="Calibri" charset="0"/>
              </a:rPr>
              <a:t>copa</a:t>
            </a:r>
            <a:endParaRPr lang="en-GB" dirty="0">
              <a:latin typeface="Calibri" charset="0"/>
            </a:endParaRPr>
          </a:p>
          <a:p>
            <a:pPr eaLnBrk="1" hangingPunct="1">
              <a:lnSpc>
                <a:spcPct val="90000"/>
              </a:lnSpc>
            </a:pPr>
            <a:r>
              <a:rPr lang="sv-SE" dirty="0" err="1">
                <a:latin typeface="Calibri" charset="0"/>
              </a:rPr>
              <a:t>Sensibilidad</a:t>
            </a:r>
            <a:r>
              <a:rPr lang="sv-SE" dirty="0">
                <a:latin typeface="Calibri" charset="0"/>
              </a:rPr>
              <a:t> al </a:t>
            </a:r>
            <a:r>
              <a:rPr lang="sv-SE" dirty="0" err="1">
                <a:latin typeface="Calibri" charset="0"/>
              </a:rPr>
              <a:t>cambio</a:t>
            </a:r>
            <a:endParaRPr lang="sv-SE" dirty="0">
              <a:latin typeface="Calibri" charset="0"/>
            </a:endParaRPr>
          </a:p>
          <a:p>
            <a:pPr eaLnBrk="1" hangingPunct="1">
              <a:lnSpc>
                <a:spcPct val="90000"/>
              </a:lnSpc>
            </a:pPr>
            <a:r>
              <a:rPr lang="es-ES_tradnl" dirty="0">
                <a:latin typeface="Calibri" charset="0"/>
              </a:rPr>
              <a:t>Competitivamente más débiles</a:t>
            </a:r>
            <a:endParaRPr lang="en-GB" dirty="0">
              <a:latin typeface="Calibri" charset="0"/>
            </a:endParaRPr>
          </a:p>
          <a:p>
            <a:pPr eaLnBrk="1" hangingPunct="1">
              <a:lnSpc>
                <a:spcPct val="90000"/>
              </a:lnSpc>
            </a:pPr>
            <a:r>
              <a:rPr lang="en-GB" dirty="0" err="1">
                <a:latin typeface="Calibri" charset="0"/>
              </a:rPr>
              <a:t>Pero</a:t>
            </a:r>
            <a:r>
              <a:rPr lang="en-GB" dirty="0">
                <a:latin typeface="Calibri" charset="0"/>
              </a:rPr>
              <a:t>… </a:t>
            </a:r>
            <a:r>
              <a:rPr lang="en-GB" dirty="0" err="1">
                <a:latin typeface="Calibri" charset="0"/>
              </a:rPr>
              <a:t>pueden</a:t>
            </a:r>
            <a:r>
              <a:rPr lang="en-GB" dirty="0">
                <a:latin typeface="Calibri" charset="0"/>
              </a:rPr>
              <a:t> </a:t>
            </a:r>
            <a:r>
              <a:rPr lang="en-GB" dirty="0" err="1">
                <a:latin typeface="Calibri" charset="0"/>
              </a:rPr>
              <a:t>presentar</a:t>
            </a:r>
            <a:r>
              <a:rPr lang="en-GB" dirty="0">
                <a:latin typeface="Calibri" charset="0"/>
              </a:rPr>
              <a:t> </a:t>
            </a:r>
            <a:r>
              <a:rPr lang="en-GB" dirty="0" err="1">
                <a:latin typeface="Calibri" charset="0"/>
              </a:rPr>
              <a:t>más</a:t>
            </a:r>
            <a:r>
              <a:rPr lang="en-GB" dirty="0">
                <a:latin typeface="Calibri" charset="0"/>
              </a:rPr>
              <a:t> </a:t>
            </a:r>
            <a:r>
              <a:rPr lang="en-GB" dirty="0" err="1">
                <a:latin typeface="Calibri" charset="0"/>
              </a:rPr>
              <a:t>estrategias</a:t>
            </a:r>
            <a:r>
              <a:rPr lang="en-GB" dirty="0">
                <a:latin typeface="Calibri" charset="0"/>
              </a:rPr>
              <a:t> </a:t>
            </a:r>
            <a:r>
              <a:rPr lang="en-GB" dirty="0" err="1" smtClean="0">
                <a:latin typeface="Calibri" charset="0"/>
              </a:rPr>
              <a:t>naturales</a:t>
            </a:r>
            <a:r>
              <a:rPr lang="en-GB" dirty="0" smtClean="0">
                <a:latin typeface="Calibri" charset="0"/>
              </a:rPr>
              <a:t> de </a:t>
            </a:r>
            <a:r>
              <a:rPr lang="en-GB" dirty="0" err="1" smtClean="0">
                <a:latin typeface="Calibri" charset="0"/>
              </a:rPr>
              <a:t>supervivencia</a:t>
            </a:r>
            <a:endParaRPr lang="en-GB" sz="2400" dirty="0">
              <a:latin typeface="Calibri" charset="0"/>
            </a:endParaRPr>
          </a:p>
          <a:p>
            <a:pPr eaLnBrk="1" hangingPunct="1">
              <a:lnSpc>
                <a:spcPct val="90000"/>
              </a:lnSpc>
              <a:buFont typeface="Wingdings" charset="0"/>
              <a:buNone/>
            </a:pPr>
            <a:endParaRPr lang="en-GB" sz="2400" dirty="0">
              <a:latin typeface="Calibri" charset="0"/>
            </a:endParaRPr>
          </a:p>
        </p:txBody>
      </p:sp>
      <p:sp>
        <p:nvSpPr>
          <p:cNvPr id="62469" name="TextBox 5"/>
          <p:cNvSpPr txBox="1">
            <a:spLocks noChangeArrowheads="1"/>
          </p:cNvSpPr>
          <p:nvPr/>
        </p:nvSpPr>
        <p:spPr bwMode="auto">
          <a:xfrm>
            <a:off x="971600" y="6198101"/>
            <a:ext cx="4103687" cy="646331"/>
          </a:xfrm>
          <a:prstGeom prst="rect">
            <a:avLst/>
          </a:prstGeom>
          <a:no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err="1">
                <a:solidFill>
                  <a:schemeClr val="bg1"/>
                </a:solidFill>
                <a:latin typeface="Arial" charset="0"/>
                <a:ea typeface="+mn-ea"/>
                <a:cs typeface="+mn-cs"/>
              </a:rPr>
              <a:t>F</a:t>
            </a:r>
            <a:r>
              <a:rPr lang="sv-SE" altLang="en-US" sz="1800" dirty="0" err="1" smtClean="0">
                <a:solidFill>
                  <a:schemeClr val="bg1"/>
                </a:solidFill>
                <a:latin typeface="Arial" charset="0"/>
                <a:ea typeface="+mn-ea"/>
                <a:cs typeface="+mn-cs"/>
              </a:rPr>
              <a:t>oto:Vikki</a:t>
            </a:r>
            <a:r>
              <a:rPr lang="sv-SE" altLang="en-US" sz="1800" dirty="0" smtClean="0">
                <a:solidFill>
                  <a:schemeClr val="bg1"/>
                </a:solidFill>
                <a:latin typeface="Arial" charset="0"/>
                <a:ea typeface="+mn-ea"/>
                <a:cs typeface="+mn-cs"/>
              </a:rPr>
              <a:t> Bengtsson, </a:t>
            </a:r>
            <a:r>
              <a:rPr lang="sv-SE" altLang="en-US" sz="1800" dirty="0" err="1" smtClean="0">
                <a:solidFill>
                  <a:schemeClr val="bg1"/>
                </a:solidFill>
                <a:latin typeface="Arial" charset="0"/>
                <a:ea typeface="+mn-ea"/>
                <a:cs typeface="+mn-cs"/>
              </a:rPr>
              <a:t>roble</a:t>
            </a:r>
            <a:r>
              <a:rPr lang="sv-SE" altLang="en-US" sz="1800" dirty="0" smtClean="0">
                <a:solidFill>
                  <a:schemeClr val="bg1"/>
                </a:solidFill>
                <a:latin typeface="Arial" charset="0"/>
                <a:ea typeface="+mn-ea"/>
                <a:cs typeface="+mn-cs"/>
              </a:rPr>
              <a:t> </a:t>
            </a:r>
            <a:r>
              <a:rPr lang="sv-SE" altLang="en-US" sz="1800" dirty="0" err="1" smtClean="0">
                <a:solidFill>
                  <a:schemeClr val="bg1"/>
                </a:solidFill>
                <a:latin typeface="Arial" charset="0"/>
                <a:ea typeface="+mn-ea"/>
                <a:cs typeface="+mn-cs"/>
              </a:rPr>
              <a:t>veterano</a:t>
            </a:r>
            <a:r>
              <a:rPr lang="sv-SE" altLang="en-US" sz="1800" dirty="0" smtClean="0">
                <a:solidFill>
                  <a:schemeClr val="bg1"/>
                </a:solidFill>
                <a:latin typeface="Arial" charset="0"/>
                <a:ea typeface="+mn-ea"/>
                <a:cs typeface="+mn-cs"/>
              </a:rPr>
              <a:t>, Suecia</a:t>
            </a:r>
            <a:endParaRPr lang="en-GB" altLang="en-US" sz="1800" dirty="0" smtClean="0">
              <a:solidFill>
                <a:schemeClr val="bg1"/>
              </a:solidFill>
              <a:latin typeface="Arial" charset="0"/>
              <a:ea typeface="+mn-ea"/>
              <a:cs typeface="+mn-cs"/>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2"/>
          <p:cNvSpPr>
            <a:spLocks noGrp="1" noChangeArrowheads="1"/>
          </p:cNvSpPr>
          <p:nvPr>
            <p:ph type="title"/>
          </p:nvPr>
        </p:nvSpPr>
        <p:spPr>
          <a:xfrm>
            <a:off x="457200" y="115888"/>
            <a:ext cx="8229600" cy="1139825"/>
          </a:xfrm>
        </p:spPr>
        <p:txBody>
          <a:bodyPr/>
          <a:lstStyle/>
          <a:p>
            <a:pPr eaLnBrk="1" hangingPunct="1"/>
            <a:r>
              <a:rPr lang="en-GB" dirty="0">
                <a:latin typeface="Calibri" charset="0"/>
              </a:rPr>
              <a:t>¿</a:t>
            </a:r>
            <a:r>
              <a:rPr lang="en-GB" dirty="0" err="1" smtClean="0">
                <a:latin typeface="Calibri" charset="0"/>
              </a:rPr>
              <a:t>Por</a:t>
            </a:r>
            <a:r>
              <a:rPr lang="en-GB" dirty="0" smtClean="0">
                <a:latin typeface="Calibri" charset="0"/>
              </a:rPr>
              <a:t> </a:t>
            </a:r>
            <a:r>
              <a:rPr lang="en-GB" dirty="0" err="1" smtClean="0">
                <a:latin typeface="Calibri" charset="0"/>
              </a:rPr>
              <a:t>qué</a:t>
            </a:r>
            <a:r>
              <a:rPr lang="en-GB" dirty="0" smtClean="0">
                <a:latin typeface="Calibri" charset="0"/>
              </a:rPr>
              <a:t> </a:t>
            </a:r>
            <a:r>
              <a:rPr lang="en-GB" dirty="0" err="1">
                <a:latin typeface="Calibri" charset="0"/>
              </a:rPr>
              <a:t>hacer</a:t>
            </a:r>
            <a:r>
              <a:rPr lang="en-GB" dirty="0">
                <a:latin typeface="Calibri" charset="0"/>
              </a:rPr>
              <a:t> </a:t>
            </a:r>
            <a:r>
              <a:rPr lang="en-GB" dirty="0" err="1">
                <a:latin typeface="Calibri" charset="0"/>
              </a:rPr>
              <a:t>algo</a:t>
            </a:r>
            <a:r>
              <a:rPr lang="en-GB" dirty="0">
                <a:latin typeface="Calibri" charset="0"/>
              </a:rPr>
              <a:t>?</a:t>
            </a:r>
          </a:p>
        </p:txBody>
      </p:sp>
      <p:pic>
        <p:nvPicPr>
          <p:cNvPr id="137218" name="Picture 9"/>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1057275" y="1196975"/>
            <a:ext cx="7327900" cy="4905375"/>
          </a:xfrm>
          <a:noFill/>
        </p:spPr>
      </p:pic>
      <p:sp>
        <p:nvSpPr>
          <p:cNvPr id="137219" name="TextBox 7"/>
          <p:cNvSpPr txBox="1">
            <a:spLocks noChangeArrowheads="1"/>
          </p:cNvSpPr>
          <p:nvPr/>
        </p:nvSpPr>
        <p:spPr bwMode="auto">
          <a:xfrm>
            <a:off x="515938" y="6289675"/>
            <a:ext cx="8355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2800" dirty="0"/>
              <a:t>¿Los </a:t>
            </a:r>
            <a:r>
              <a:rPr lang="en-GB" sz="2800" dirty="0" err="1"/>
              <a:t>procesos</a:t>
            </a:r>
            <a:r>
              <a:rPr lang="en-GB" sz="2800" dirty="0"/>
              <a:t> </a:t>
            </a:r>
            <a:r>
              <a:rPr lang="en-GB" sz="2800" dirty="0" err="1"/>
              <a:t>naturales</a:t>
            </a:r>
            <a:r>
              <a:rPr lang="en-GB" sz="2800" dirty="0"/>
              <a:t> </a:t>
            </a:r>
            <a:r>
              <a:rPr lang="en-GB" sz="2800" dirty="0" err="1"/>
              <a:t>pueden</a:t>
            </a:r>
            <a:r>
              <a:rPr lang="en-GB" sz="2800" dirty="0"/>
              <a:t> </a:t>
            </a:r>
            <a:r>
              <a:rPr lang="en-GB" sz="2800" dirty="0" err="1"/>
              <a:t>ser</a:t>
            </a:r>
            <a:r>
              <a:rPr lang="en-GB" sz="2800" dirty="0"/>
              <a:t> </a:t>
            </a:r>
            <a:r>
              <a:rPr lang="en-GB" sz="2800" dirty="0" err="1"/>
              <a:t>suficientes</a:t>
            </a:r>
            <a:r>
              <a:rPr lang="en-GB" sz="2800" dirty="0"/>
              <a:t>?</a:t>
            </a:r>
          </a:p>
        </p:txBody>
      </p:sp>
      <p:sp>
        <p:nvSpPr>
          <p:cNvPr id="137220" name="TextBox 9"/>
          <p:cNvSpPr txBox="1">
            <a:spLocks noChangeArrowheads="1"/>
          </p:cNvSpPr>
          <p:nvPr/>
        </p:nvSpPr>
        <p:spPr bwMode="auto">
          <a:xfrm>
            <a:off x="2627313" y="5732463"/>
            <a:ext cx="4319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Foto:Brian Cleckner, Windsor</a:t>
            </a:r>
            <a:endParaRPr lang="en-GB" sz="1800">
              <a:solidFill>
                <a:schemeClr val="bg1"/>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a:xfrm>
            <a:off x="-323850" y="274638"/>
            <a:ext cx="9864725" cy="1143000"/>
          </a:xfrm>
        </p:spPr>
        <p:txBody>
          <a:bodyPr/>
          <a:lstStyle/>
          <a:p>
            <a:r>
              <a:rPr lang="sv-SE" sz="4000" dirty="0" err="1">
                <a:latin typeface="Calibri" charset="0"/>
              </a:rPr>
              <a:t>Cosas</a:t>
            </a:r>
            <a:r>
              <a:rPr lang="sv-SE" sz="4000" dirty="0">
                <a:latin typeface="Calibri" charset="0"/>
              </a:rPr>
              <a:t> a </a:t>
            </a:r>
            <a:r>
              <a:rPr lang="sv-SE" sz="4000" dirty="0" err="1">
                <a:latin typeface="Calibri" charset="0"/>
              </a:rPr>
              <a:t>tener</a:t>
            </a:r>
            <a:r>
              <a:rPr lang="sv-SE" sz="4000" dirty="0">
                <a:latin typeface="Calibri" charset="0"/>
              </a:rPr>
              <a:t> en </a:t>
            </a:r>
            <a:r>
              <a:rPr lang="sv-SE" sz="4000" dirty="0" err="1">
                <a:latin typeface="Calibri" charset="0"/>
              </a:rPr>
              <a:t>cuenta</a:t>
            </a:r>
            <a:r>
              <a:rPr lang="sv-SE" sz="4000" dirty="0">
                <a:latin typeface="Calibri" charset="0"/>
              </a:rPr>
              <a:t>: los </a:t>
            </a:r>
            <a:r>
              <a:rPr lang="sv-SE" sz="4000" dirty="0" err="1">
                <a:latin typeface="Calibri" charset="0"/>
              </a:rPr>
              <a:t>alrededores</a:t>
            </a:r>
            <a:endParaRPr lang="en-GB" sz="4000" dirty="0">
              <a:latin typeface="Calibri" charset="0"/>
            </a:endParaRPr>
          </a:p>
        </p:txBody>
      </p:sp>
      <p:pic>
        <p:nvPicPr>
          <p:cNvPr id="139266"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93813" y="1341438"/>
            <a:ext cx="6807200" cy="4525962"/>
          </a:xfrm>
        </p:spPr>
      </p:pic>
      <p:sp>
        <p:nvSpPr>
          <p:cNvPr id="139267" name="Rectangle 3"/>
          <p:cNvSpPr txBox="1">
            <a:spLocks noChangeArrowheads="1"/>
          </p:cNvSpPr>
          <p:nvPr/>
        </p:nvSpPr>
        <p:spPr bwMode="auto">
          <a:xfrm>
            <a:off x="251521" y="5877272"/>
            <a:ext cx="889248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lnSpc>
                <a:spcPct val="90000"/>
              </a:lnSpc>
              <a:spcBef>
                <a:spcPct val="20000"/>
              </a:spcBef>
            </a:pPr>
            <a:r>
              <a:rPr lang="es-ES" sz="3200" smtClean="0">
                <a:latin typeface="Calibri" charset="0"/>
              </a:rPr>
              <a:t>¿Necesita algún tipo de gestión el terreno alrededor del árbol? </a:t>
            </a:r>
            <a:endParaRPr lang="es-ES">
              <a:latin typeface="Calibri" charset="0"/>
            </a:endParaRPr>
          </a:p>
        </p:txBody>
      </p:sp>
      <p:sp>
        <p:nvSpPr>
          <p:cNvPr id="139268" name="TextBox 5"/>
          <p:cNvSpPr txBox="1">
            <a:spLocks noChangeArrowheads="1"/>
          </p:cNvSpPr>
          <p:nvPr/>
        </p:nvSpPr>
        <p:spPr bwMode="auto">
          <a:xfrm>
            <a:off x="1403350" y="5435600"/>
            <a:ext cx="6624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Foto:Tom Joye, castaño en una plantación de hayas, Bélgica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Title 6"/>
          <p:cNvSpPr>
            <a:spLocks noGrp="1"/>
          </p:cNvSpPr>
          <p:nvPr>
            <p:ph type="title"/>
          </p:nvPr>
        </p:nvSpPr>
        <p:spPr>
          <a:xfrm>
            <a:off x="0" y="0"/>
            <a:ext cx="9144000" cy="1143000"/>
          </a:xfrm>
        </p:spPr>
        <p:txBody>
          <a:bodyPr/>
          <a:lstStyle/>
          <a:p>
            <a:r>
              <a:rPr lang="sv-SE" sz="3600" dirty="0">
                <a:latin typeface="Calibri" charset="0"/>
              </a:rPr>
              <a:t>Cosas a tener en cuenta: </a:t>
            </a:r>
            <a:r>
              <a:rPr lang="sv-SE" sz="3600" dirty="0" smtClean="0">
                <a:latin typeface="Calibri" charset="0"/>
              </a:rPr>
              <a:t/>
            </a:r>
            <a:br>
              <a:rPr lang="sv-SE" sz="3600" dirty="0" smtClean="0">
                <a:latin typeface="Calibri" charset="0"/>
              </a:rPr>
            </a:br>
            <a:r>
              <a:rPr lang="sv-SE" sz="3600" dirty="0" smtClean="0">
                <a:latin typeface="Calibri" charset="0"/>
              </a:rPr>
              <a:t>cuestiones </a:t>
            </a:r>
            <a:r>
              <a:rPr lang="sv-SE" sz="3600" dirty="0">
                <a:latin typeface="Calibri" charset="0"/>
              </a:rPr>
              <a:t>relacionadas con el emplazamiento</a:t>
            </a:r>
            <a:endParaRPr lang="en-GB" sz="3600" dirty="0">
              <a:latin typeface="Calibri" charset="0"/>
            </a:endParaRPr>
          </a:p>
        </p:txBody>
      </p:sp>
      <p:pic>
        <p:nvPicPr>
          <p:cNvPr id="141314" name="Picture 3" descr="C:\Users\Vikki\Pictures\Basque Country Oct2011\Artazo_Onati (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116013" y="1219200"/>
            <a:ext cx="7127875" cy="4730750"/>
          </a:xfrm>
          <a:noFill/>
        </p:spPr>
      </p:pic>
      <p:sp>
        <p:nvSpPr>
          <p:cNvPr id="69636" name="Rectangle 3"/>
          <p:cNvSpPr txBox="1">
            <a:spLocks noChangeArrowheads="1"/>
          </p:cNvSpPr>
          <p:nvPr/>
        </p:nvSpPr>
        <p:spPr bwMode="auto">
          <a:xfrm>
            <a:off x="928662" y="5929330"/>
            <a:ext cx="7715250" cy="719137"/>
          </a:xfrm>
          <a:prstGeom prst="rect">
            <a:avLst/>
          </a:prstGeom>
          <a:noFill/>
          <a:ln w="9525">
            <a:noFill/>
            <a:miter lim="800000"/>
            <a:headEnd/>
            <a:tailEnd/>
          </a:ln>
        </p:spPr>
        <p:txBody>
          <a:bodyPr/>
          <a:lstStyle/>
          <a:p>
            <a:pPr marL="342900">
              <a:lnSpc>
                <a:spcPct val="90000"/>
              </a:lnSpc>
              <a:spcBef>
                <a:spcPct val="20000"/>
              </a:spcBef>
              <a:defRPr/>
            </a:pPr>
            <a:r>
              <a:rPr lang="en-GB" sz="2300" dirty="0" err="1">
                <a:latin typeface="Calibri" pitchFamily="34" charset="0"/>
                <a:ea typeface="+mn-ea"/>
                <a:cs typeface="+mn-cs"/>
              </a:rPr>
              <a:t>Historia</a:t>
            </a:r>
            <a:r>
              <a:rPr lang="en-GB" sz="2300" dirty="0">
                <a:latin typeface="Calibri" pitchFamily="34" charset="0"/>
                <a:ea typeface="+mn-ea"/>
                <a:cs typeface="+mn-cs"/>
              </a:rPr>
              <a:t> de la </a:t>
            </a:r>
            <a:r>
              <a:rPr lang="en-GB" sz="2300" dirty="0" err="1" smtClean="0">
                <a:latin typeface="Calibri" pitchFamily="34" charset="0"/>
                <a:ea typeface="+mn-ea"/>
                <a:cs typeface="+mn-cs"/>
              </a:rPr>
              <a:t>gestión</a:t>
            </a:r>
            <a:r>
              <a:rPr lang="en-GB" sz="2300" dirty="0" smtClean="0">
                <a:latin typeface="Calibri" pitchFamily="34" charset="0"/>
                <a:ea typeface="+mn-ea"/>
                <a:cs typeface="+mn-cs"/>
              </a:rPr>
              <a:t>. </a:t>
            </a:r>
            <a:r>
              <a:rPr lang="en-GB" sz="2300" dirty="0" err="1" smtClean="0">
                <a:latin typeface="Calibri" pitchFamily="34" charset="0"/>
                <a:ea typeface="+mn-ea"/>
                <a:cs typeface="+mn-cs"/>
              </a:rPr>
              <a:t>Riesgo</a:t>
            </a:r>
            <a:r>
              <a:rPr lang="en-GB" sz="2300" dirty="0" smtClean="0">
                <a:latin typeface="Calibri" pitchFamily="34" charset="0"/>
                <a:ea typeface="+mn-ea"/>
                <a:cs typeface="+mn-cs"/>
              </a:rPr>
              <a:t> </a:t>
            </a:r>
            <a:r>
              <a:rPr lang="en-GB" sz="2300" dirty="0">
                <a:latin typeface="Calibri" pitchFamily="34" charset="0"/>
                <a:ea typeface="+mn-ea"/>
                <a:cs typeface="+mn-cs"/>
              </a:rPr>
              <a:t>de </a:t>
            </a:r>
            <a:r>
              <a:rPr lang="en-GB" sz="2300" dirty="0" err="1">
                <a:latin typeface="Calibri" pitchFamily="34" charset="0"/>
                <a:ea typeface="+mn-ea"/>
                <a:cs typeface="+mn-cs"/>
              </a:rPr>
              <a:t>pérdida</a:t>
            </a:r>
            <a:r>
              <a:rPr lang="en-GB" sz="2300" dirty="0">
                <a:latin typeface="Calibri" pitchFamily="34" charset="0"/>
                <a:ea typeface="+mn-ea"/>
                <a:cs typeface="+mn-cs"/>
              </a:rPr>
              <a:t> de los </a:t>
            </a:r>
            <a:r>
              <a:rPr lang="en-GB" sz="2300" dirty="0" err="1">
                <a:latin typeface="Calibri" pitchFamily="34" charset="0"/>
                <a:ea typeface="+mn-ea"/>
                <a:cs typeface="+mn-cs"/>
              </a:rPr>
              <a:t>árboles</a:t>
            </a:r>
            <a:endParaRPr lang="en-GB" sz="2300" dirty="0">
              <a:latin typeface="Calibri" pitchFamily="34" charset="0"/>
              <a:ea typeface="+mn-ea"/>
              <a:cs typeface="+mn-cs"/>
            </a:endParaRPr>
          </a:p>
          <a:p>
            <a:pPr marL="342900" indent="-342900">
              <a:lnSpc>
                <a:spcPct val="90000"/>
              </a:lnSpc>
              <a:spcBef>
                <a:spcPct val="20000"/>
              </a:spcBef>
              <a:buFont typeface="Wingdings" pitchFamily="2" charset="2"/>
              <a:buNone/>
              <a:defRPr/>
            </a:pPr>
            <a:endParaRPr lang="en-GB" sz="2400" dirty="0">
              <a:latin typeface="Calibri" pitchFamily="34" charset="0"/>
              <a:ea typeface="+mn-ea"/>
              <a:cs typeface="+mn-cs"/>
            </a:endParaRPr>
          </a:p>
        </p:txBody>
      </p:sp>
      <p:sp>
        <p:nvSpPr>
          <p:cNvPr id="141316" name="TextBox 11"/>
          <p:cNvSpPr txBox="1">
            <a:spLocks noChangeArrowheads="1"/>
          </p:cNvSpPr>
          <p:nvPr/>
        </p:nvSpPr>
        <p:spPr bwMode="auto">
          <a:xfrm>
            <a:off x="5003800" y="5445125"/>
            <a:ext cx="3708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España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Title 3"/>
          <p:cNvSpPr>
            <a:spLocks noGrp="1"/>
          </p:cNvSpPr>
          <p:nvPr>
            <p:ph type="title"/>
          </p:nvPr>
        </p:nvSpPr>
        <p:spPr>
          <a:xfrm>
            <a:off x="468313" y="53975"/>
            <a:ext cx="8675687" cy="1143000"/>
          </a:xfrm>
        </p:spPr>
        <p:txBody>
          <a:bodyPr/>
          <a:lstStyle/>
          <a:p>
            <a:pPr eaLnBrk="1" hangingPunct="1"/>
            <a:r>
              <a:rPr lang="sv-SE" sz="3600" dirty="0">
                <a:latin typeface="Calibri" charset="0"/>
              </a:rPr>
              <a:t>Cosas a tener en cuenta: </a:t>
            </a:r>
            <a:r>
              <a:rPr lang="sv-SE" sz="3600" dirty="0" smtClean="0">
                <a:latin typeface="Calibri" charset="0"/>
              </a:rPr>
              <a:t/>
            </a:r>
            <a:br>
              <a:rPr lang="sv-SE" sz="3600" dirty="0" smtClean="0">
                <a:latin typeface="Calibri" charset="0"/>
              </a:rPr>
            </a:br>
            <a:r>
              <a:rPr lang="sv-SE" sz="3600" dirty="0" smtClean="0">
                <a:latin typeface="Calibri" charset="0"/>
              </a:rPr>
              <a:t>cuestiones </a:t>
            </a:r>
            <a:r>
              <a:rPr lang="sv-SE" sz="3600" dirty="0">
                <a:latin typeface="Calibri" charset="0"/>
              </a:rPr>
              <a:t>relacionadas con el árbol</a:t>
            </a:r>
            <a:endParaRPr lang="en-GB" sz="3600" dirty="0">
              <a:latin typeface="Calibri" charset="0"/>
            </a:endParaRPr>
          </a:p>
        </p:txBody>
      </p:sp>
      <p:sp>
        <p:nvSpPr>
          <p:cNvPr id="70659" name="Content Placeholder 5"/>
          <p:cNvSpPr>
            <a:spLocks noGrp="1"/>
          </p:cNvSpPr>
          <p:nvPr>
            <p:ph sz="half" idx="2"/>
          </p:nvPr>
        </p:nvSpPr>
        <p:spPr>
          <a:xfrm>
            <a:off x="1835150" y="5373688"/>
            <a:ext cx="6769100" cy="1484312"/>
          </a:xfrm>
        </p:spPr>
        <p:txBody>
          <a:bodyPr/>
          <a:lstStyle/>
          <a:p>
            <a:pPr eaLnBrk="1" hangingPunct="1">
              <a:lnSpc>
                <a:spcPct val="80000"/>
              </a:lnSpc>
              <a:buFont typeface="Arial" charset="0"/>
              <a:buNone/>
              <a:defRPr/>
            </a:pPr>
            <a:r>
              <a:rPr lang="es-ES_tradnl" sz="2800" dirty="0" smtClean="0">
                <a:ea typeface="+mn-ea"/>
                <a:cs typeface="+mn-cs"/>
              </a:rPr>
              <a:t>Especies, localización, condiciones climáticas</a:t>
            </a:r>
            <a:endParaRPr lang="en-GB" sz="2800" dirty="0" smtClean="0">
              <a:ea typeface="+mn-ea"/>
              <a:cs typeface="+mn-cs"/>
            </a:endParaRPr>
          </a:p>
          <a:p>
            <a:pPr eaLnBrk="1" hangingPunct="1">
              <a:lnSpc>
                <a:spcPct val="80000"/>
              </a:lnSpc>
              <a:buFont typeface="Arial" charset="0"/>
              <a:buNone/>
              <a:defRPr/>
            </a:pPr>
            <a:r>
              <a:rPr lang="sv-SE" sz="2800" dirty="0" err="1" smtClean="0">
                <a:ea typeface="+mn-ea"/>
                <a:cs typeface="+mn-cs"/>
              </a:rPr>
              <a:t>Respuesta</a:t>
            </a:r>
            <a:r>
              <a:rPr lang="sv-SE" sz="2800" dirty="0" smtClean="0">
                <a:ea typeface="+mn-ea"/>
                <a:cs typeface="+mn-cs"/>
              </a:rPr>
              <a:t> a la </a:t>
            </a:r>
            <a:r>
              <a:rPr lang="sv-SE" sz="2800" dirty="0" err="1" smtClean="0">
                <a:ea typeface="+mn-ea"/>
                <a:cs typeface="+mn-cs"/>
              </a:rPr>
              <a:t>gestión</a:t>
            </a:r>
            <a:r>
              <a:rPr lang="sv-SE" sz="2800" dirty="0" smtClean="0">
                <a:ea typeface="+mn-ea"/>
                <a:cs typeface="+mn-cs"/>
              </a:rPr>
              <a:t> en el </a:t>
            </a:r>
            <a:r>
              <a:rPr lang="sv-SE" sz="2800" dirty="0" err="1" smtClean="0">
                <a:ea typeface="+mn-ea"/>
                <a:cs typeface="+mn-cs"/>
              </a:rPr>
              <a:t>pasado</a:t>
            </a:r>
            <a:endParaRPr lang="sv-SE" sz="2800" dirty="0" smtClean="0">
              <a:ea typeface="+mn-ea"/>
              <a:cs typeface="+mn-cs"/>
            </a:endParaRPr>
          </a:p>
          <a:p>
            <a:pPr marL="0" indent="0" eaLnBrk="1" hangingPunct="1">
              <a:lnSpc>
                <a:spcPct val="80000"/>
              </a:lnSpc>
              <a:buFont typeface="Arial" charset="0"/>
              <a:buNone/>
              <a:defRPr/>
            </a:pPr>
            <a:r>
              <a:rPr lang="sv-SE" sz="2800" dirty="0" err="1" smtClean="0">
                <a:ea typeface="+mn-ea"/>
                <a:cs typeface="+mn-cs"/>
              </a:rPr>
              <a:t>Especies</a:t>
            </a:r>
            <a:r>
              <a:rPr lang="sv-SE" sz="2800" dirty="0" smtClean="0">
                <a:ea typeface="+mn-ea"/>
                <a:cs typeface="+mn-cs"/>
              </a:rPr>
              <a:t> raras y </a:t>
            </a:r>
            <a:r>
              <a:rPr lang="sv-SE" sz="2800" dirty="0" err="1" smtClean="0">
                <a:ea typeface="+mn-ea"/>
                <a:cs typeface="+mn-cs"/>
              </a:rPr>
              <a:t>amenazadas</a:t>
            </a:r>
            <a:r>
              <a:rPr lang="sv-SE" sz="2800" dirty="0" smtClean="0">
                <a:ea typeface="+mn-ea"/>
                <a:cs typeface="+mn-cs"/>
              </a:rPr>
              <a:t> </a:t>
            </a:r>
            <a:r>
              <a:rPr lang="sv-SE" sz="2800" dirty="0" err="1" smtClean="0">
                <a:ea typeface="+mn-ea"/>
                <a:cs typeface="+mn-cs"/>
              </a:rPr>
              <a:t>asociadas</a:t>
            </a:r>
            <a:endParaRPr lang="sv-SE" sz="2800" dirty="0" smtClean="0">
              <a:ea typeface="+mn-ea"/>
              <a:cs typeface="+mn-cs"/>
            </a:endParaRPr>
          </a:p>
          <a:p>
            <a:pPr eaLnBrk="1" hangingPunct="1">
              <a:lnSpc>
                <a:spcPct val="80000"/>
              </a:lnSpc>
              <a:defRPr/>
            </a:pPr>
            <a:endParaRPr lang="en-GB" sz="2800" dirty="0" smtClean="0">
              <a:ea typeface="+mn-ea"/>
              <a:cs typeface="+mn-cs"/>
            </a:endParaRPr>
          </a:p>
          <a:p>
            <a:pPr eaLnBrk="1" hangingPunct="1">
              <a:lnSpc>
                <a:spcPct val="80000"/>
              </a:lnSpc>
              <a:defRPr/>
            </a:pPr>
            <a:endParaRPr lang="en-US" sz="2800" dirty="0" smtClean="0">
              <a:ea typeface="+mn-ea"/>
              <a:cs typeface="+mn-cs"/>
            </a:endParaRPr>
          </a:p>
          <a:p>
            <a:pPr eaLnBrk="1" hangingPunct="1">
              <a:defRPr/>
            </a:pPr>
            <a:endParaRPr lang="en-GB" dirty="0" smtClean="0">
              <a:ea typeface="+mn-ea"/>
              <a:cs typeface="+mn-cs"/>
            </a:endParaRPr>
          </a:p>
        </p:txBody>
      </p:sp>
      <p:pic>
        <p:nvPicPr>
          <p:cNvPr id="143363" name="Content Placeholder 4"/>
          <p:cNvPicPr>
            <a:picLocks noGrp="1" noChangeAspect="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a:xfrm>
            <a:off x="1979712" y="1290638"/>
            <a:ext cx="6110188" cy="4058467"/>
          </a:xfrm>
        </p:spPr>
      </p:pic>
      <p:sp>
        <p:nvSpPr>
          <p:cNvPr id="143364" name="TextBox 9"/>
          <p:cNvSpPr txBox="1">
            <a:spLocks noChangeArrowheads="1"/>
          </p:cNvSpPr>
          <p:nvPr/>
        </p:nvSpPr>
        <p:spPr bwMode="auto">
          <a:xfrm>
            <a:off x="2051695" y="4868863"/>
            <a:ext cx="640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dirty="0" err="1">
                <a:solidFill>
                  <a:schemeClr val="bg1"/>
                </a:solidFill>
              </a:rPr>
              <a:t>F</a:t>
            </a:r>
            <a:r>
              <a:rPr lang="sv-SE" sz="1800" dirty="0" err="1" smtClean="0">
                <a:solidFill>
                  <a:schemeClr val="bg1"/>
                </a:solidFill>
              </a:rPr>
              <a:t>oto:Vikki</a:t>
            </a:r>
            <a:r>
              <a:rPr lang="sv-SE" sz="1800" dirty="0" smtClean="0">
                <a:solidFill>
                  <a:schemeClr val="bg1"/>
                </a:solidFill>
              </a:rPr>
              <a:t> </a:t>
            </a:r>
            <a:r>
              <a:rPr lang="sv-SE" sz="1800" dirty="0">
                <a:solidFill>
                  <a:schemeClr val="bg1"/>
                </a:solidFill>
              </a:rPr>
              <a:t>Bengtsson, </a:t>
            </a:r>
            <a:r>
              <a:rPr lang="sv-SE" sz="1800" dirty="0" smtClean="0">
                <a:solidFill>
                  <a:schemeClr val="bg1"/>
                </a:solidFill>
              </a:rPr>
              <a:t>Suecia</a:t>
            </a:r>
            <a:endParaRPr lang="en-GB" sz="1800" dirty="0">
              <a:solidFill>
                <a:schemeClr val="bg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Title 1"/>
          <p:cNvSpPr>
            <a:spLocks noGrp="1"/>
          </p:cNvSpPr>
          <p:nvPr>
            <p:ph type="title"/>
          </p:nvPr>
        </p:nvSpPr>
        <p:spPr/>
        <p:txBody>
          <a:bodyPr/>
          <a:lstStyle/>
          <a:p>
            <a:r>
              <a:rPr lang="sv-SE" dirty="0" err="1" smtClean="0">
                <a:latin typeface="Calibri" charset="0"/>
              </a:rPr>
              <a:t>Planificación</a:t>
            </a:r>
            <a:r>
              <a:rPr lang="sv-SE" dirty="0" smtClean="0">
                <a:latin typeface="Calibri" charset="0"/>
              </a:rPr>
              <a:t> </a:t>
            </a:r>
            <a:r>
              <a:rPr lang="sv-SE" dirty="0">
                <a:latin typeface="Calibri" charset="0"/>
              </a:rPr>
              <a:t>de la </a:t>
            </a:r>
            <a:r>
              <a:rPr lang="sv-SE" dirty="0" err="1">
                <a:latin typeface="Calibri" charset="0"/>
              </a:rPr>
              <a:t>Gestión</a:t>
            </a:r>
            <a:endParaRPr lang="en-GB" dirty="0">
              <a:latin typeface="Calibri" charset="0"/>
            </a:endParaRPr>
          </a:p>
        </p:txBody>
      </p:sp>
      <p:sp>
        <p:nvSpPr>
          <p:cNvPr id="145410" name="Text Placeholder 2"/>
          <p:cNvSpPr>
            <a:spLocks noGrp="1"/>
          </p:cNvSpPr>
          <p:nvPr>
            <p:ph sz="half" idx="1"/>
          </p:nvPr>
        </p:nvSpPr>
        <p:spPr>
          <a:xfrm>
            <a:off x="323850" y="1628775"/>
            <a:ext cx="3898900" cy="4525963"/>
          </a:xfrm>
        </p:spPr>
        <p:txBody>
          <a:bodyPr/>
          <a:lstStyle/>
          <a:p>
            <a:pPr eaLnBrk="1" hangingPunct="1">
              <a:lnSpc>
                <a:spcPct val="90000"/>
              </a:lnSpc>
            </a:pPr>
            <a:r>
              <a:rPr lang="en-GB" dirty="0">
                <a:latin typeface="Calibri" charset="0"/>
              </a:rPr>
              <a:t>¿</a:t>
            </a:r>
            <a:r>
              <a:rPr lang="en-GB" dirty="0" err="1">
                <a:latin typeface="Calibri" charset="0"/>
              </a:rPr>
              <a:t>Qué</a:t>
            </a:r>
            <a:r>
              <a:rPr lang="en-GB" dirty="0">
                <a:latin typeface="Calibri" charset="0"/>
              </a:rPr>
              <a:t> </a:t>
            </a:r>
            <a:r>
              <a:rPr lang="en-GB" dirty="0" err="1" smtClean="0">
                <a:latin typeface="Calibri" charset="0"/>
              </a:rPr>
              <a:t>es</a:t>
            </a:r>
            <a:r>
              <a:rPr lang="en-GB" dirty="0" smtClean="0">
                <a:latin typeface="Calibri" charset="0"/>
              </a:rPr>
              <a:t> </a:t>
            </a:r>
            <a:r>
              <a:rPr lang="en-GB" dirty="0" err="1" smtClean="0">
                <a:latin typeface="Calibri" charset="0"/>
              </a:rPr>
              <a:t>necesario</a:t>
            </a:r>
            <a:r>
              <a:rPr lang="en-GB" dirty="0" smtClean="0">
                <a:latin typeface="Calibri" charset="0"/>
              </a:rPr>
              <a:t> </a:t>
            </a:r>
            <a:r>
              <a:rPr lang="en-GB" dirty="0" err="1">
                <a:latin typeface="Calibri" charset="0"/>
              </a:rPr>
              <a:t>hacer</a:t>
            </a:r>
            <a:r>
              <a:rPr lang="en-GB" dirty="0">
                <a:latin typeface="Calibri" charset="0"/>
              </a:rPr>
              <a:t>?</a:t>
            </a:r>
          </a:p>
          <a:p>
            <a:pPr eaLnBrk="1" hangingPunct="1">
              <a:lnSpc>
                <a:spcPct val="90000"/>
              </a:lnSpc>
            </a:pPr>
            <a:r>
              <a:rPr lang="en-GB" dirty="0">
                <a:latin typeface="Calibri" charset="0"/>
              </a:rPr>
              <a:t>¿</a:t>
            </a:r>
            <a:r>
              <a:rPr lang="en-GB" dirty="0" err="1">
                <a:latin typeface="Calibri" charset="0"/>
              </a:rPr>
              <a:t>Qué</a:t>
            </a:r>
            <a:r>
              <a:rPr lang="en-GB" dirty="0">
                <a:latin typeface="Calibri" charset="0"/>
              </a:rPr>
              <a:t> </a:t>
            </a:r>
            <a:r>
              <a:rPr lang="en-GB" dirty="0" err="1">
                <a:latin typeface="Calibri" charset="0"/>
              </a:rPr>
              <a:t>técnicas</a:t>
            </a:r>
            <a:r>
              <a:rPr lang="en-GB" dirty="0">
                <a:latin typeface="Calibri" charset="0"/>
              </a:rPr>
              <a:t> </a:t>
            </a:r>
            <a:r>
              <a:rPr lang="en-GB" dirty="0" err="1">
                <a:latin typeface="Calibri" charset="0"/>
              </a:rPr>
              <a:t>utilizar</a:t>
            </a:r>
            <a:r>
              <a:rPr lang="en-GB" dirty="0">
                <a:latin typeface="Calibri" charset="0"/>
              </a:rPr>
              <a:t>?</a:t>
            </a:r>
          </a:p>
          <a:p>
            <a:pPr eaLnBrk="1" hangingPunct="1">
              <a:lnSpc>
                <a:spcPct val="90000"/>
              </a:lnSpc>
            </a:pPr>
            <a:r>
              <a:rPr lang="es-ES_tradnl" dirty="0">
                <a:latin typeface="Calibri" charset="0"/>
              </a:rPr>
              <a:t>L</a:t>
            </a:r>
            <a:r>
              <a:rPr lang="es-ES_tradnl" dirty="0" smtClean="0">
                <a:latin typeface="Calibri" charset="0"/>
              </a:rPr>
              <a:t>a </a:t>
            </a:r>
            <a:r>
              <a:rPr lang="es-ES_tradnl" dirty="0">
                <a:latin typeface="Calibri" charset="0"/>
              </a:rPr>
              <a:t>planificación a largo plazo es vital</a:t>
            </a:r>
            <a:endParaRPr lang="en-GB" dirty="0">
              <a:latin typeface="Calibri" charset="0"/>
            </a:endParaRPr>
          </a:p>
          <a:p>
            <a:endParaRPr lang="en-GB" dirty="0">
              <a:latin typeface="Calibri" charset="0"/>
            </a:endParaRPr>
          </a:p>
        </p:txBody>
      </p:sp>
      <p:pic>
        <p:nvPicPr>
          <p:cNvPr id="145411"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067175" y="1341438"/>
            <a:ext cx="4619625" cy="5175250"/>
          </a:xfrm>
        </p:spPr>
      </p:pic>
      <p:sp>
        <p:nvSpPr>
          <p:cNvPr id="145412" name="TextBox 8"/>
          <p:cNvSpPr txBox="1">
            <a:spLocks noChangeArrowheads="1"/>
          </p:cNvSpPr>
          <p:nvPr/>
        </p:nvSpPr>
        <p:spPr bwMode="auto">
          <a:xfrm>
            <a:off x="4211638" y="5878513"/>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avellanos trasmochos en sombra, Suecia</a:t>
            </a:r>
            <a:endParaRPr lang="en-GB" sz="1800">
              <a:solidFill>
                <a:schemeClr val="bg1"/>
              </a:solidFill>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GB" sz="4000" dirty="0" err="1" smtClean="0">
                <a:latin typeface="Calibri" charset="0"/>
              </a:rPr>
              <a:t>Reducción</a:t>
            </a:r>
            <a:r>
              <a:rPr lang="en-GB" sz="4000" dirty="0" smtClean="0">
                <a:latin typeface="Calibri" charset="0"/>
              </a:rPr>
              <a:t> de la </a:t>
            </a:r>
            <a:r>
              <a:rPr lang="en-GB" sz="4000" dirty="0" err="1" smtClean="0">
                <a:latin typeface="Calibri" charset="0"/>
              </a:rPr>
              <a:t>competencia</a:t>
            </a:r>
            <a:r>
              <a:rPr lang="en-GB" sz="4000" dirty="0" smtClean="0">
                <a:latin typeface="Calibri" charset="0"/>
              </a:rPr>
              <a:t>. </a:t>
            </a:r>
            <a:r>
              <a:rPr lang="en-GB" sz="4000" dirty="0" err="1" smtClean="0">
                <a:latin typeface="Calibri" charset="0"/>
              </a:rPr>
              <a:t>Vídeo</a:t>
            </a:r>
            <a:r>
              <a:rPr lang="en-GB" sz="4000" dirty="0" smtClean="0">
                <a:latin typeface="Calibri" charset="0"/>
              </a:rPr>
              <a:t>.</a:t>
            </a:r>
            <a:endParaRPr lang="en-US" sz="4000" dirty="0">
              <a:latin typeface="Calibri" charset="0"/>
            </a:endParaRPr>
          </a:p>
        </p:txBody>
      </p:sp>
      <p:pic>
        <p:nvPicPr>
          <p:cNvPr id="66563" name="Content Placeholder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0563" y="1268413"/>
            <a:ext cx="4003675"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TextBox 12"/>
          <p:cNvSpPr txBox="1">
            <a:spLocks noChangeArrowheads="1"/>
          </p:cNvSpPr>
          <p:nvPr/>
        </p:nvSpPr>
        <p:spPr bwMode="auto">
          <a:xfrm>
            <a:off x="4500563" y="6022975"/>
            <a:ext cx="41036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oto:Vikki</a:t>
            </a:r>
            <a:r>
              <a:rPr lang="sv-SE" sz="1800" dirty="0" smtClean="0">
                <a:solidFill>
                  <a:schemeClr val="bg1"/>
                </a:solidFill>
                <a:latin typeface="Arial" charset="0"/>
              </a:rPr>
              <a:t> </a:t>
            </a:r>
            <a:r>
              <a:rPr lang="sv-SE" sz="1800" dirty="0">
                <a:solidFill>
                  <a:schemeClr val="bg1"/>
                </a:solidFill>
                <a:latin typeface="Arial" charset="0"/>
              </a:rPr>
              <a:t>Bengtsson, </a:t>
            </a:r>
            <a:r>
              <a:rPr lang="sv-SE" sz="1800" dirty="0" err="1" smtClean="0">
                <a:solidFill>
                  <a:schemeClr val="bg1"/>
                </a:solidFill>
                <a:latin typeface="Arial" charset="0"/>
              </a:rPr>
              <a:t>anillado</a:t>
            </a:r>
            <a:r>
              <a:rPr lang="sv-SE" sz="1800" dirty="0" smtClean="0">
                <a:solidFill>
                  <a:schemeClr val="bg1"/>
                </a:solidFill>
                <a:latin typeface="Arial" charset="0"/>
              </a:rPr>
              <a:t> de la </a:t>
            </a:r>
            <a:r>
              <a:rPr lang="sv-SE" sz="1800" dirty="0" err="1" smtClean="0">
                <a:solidFill>
                  <a:schemeClr val="bg1"/>
                </a:solidFill>
                <a:latin typeface="Arial" charset="0"/>
              </a:rPr>
              <a:t>corteza</a:t>
            </a:r>
            <a:r>
              <a:rPr lang="sv-SE" sz="1800" dirty="0" smtClean="0">
                <a:solidFill>
                  <a:schemeClr val="bg1"/>
                </a:solidFill>
                <a:latin typeface="Arial" charset="0"/>
              </a:rPr>
              <a:t>, Suecia</a:t>
            </a:r>
            <a:endParaRPr lang="en-GB" sz="1800" dirty="0">
              <a:solidFill>
                <a:schemeClr val="bg1"/>
              </a:solidFill>
              <a:latin typeface="Arial" charset="0"/>
            </a:endParaRPr>
          </a:p>
        </p:txBody>
      </p:sp>
      <p:pic>
        <p:nvPicPr>
          <p:cNvPr id="66565" name="Picture 6" descr="C:\Users\Helen\Photographs\To be catalogued and stored C and ex HD\Spain June 2013\CIMG239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262063"/>
            <a:ext cx="4032250" cy="538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TextBox 4"/>
          <p:cNvSpPr txBox="1">
            <a:spLocks noChangeArrowheads="1"/>
          </p:cNvSpPr>
          <p:nvPr/>
        </p:nvSpPr>
        <p:spPr bwMode="auto">
          <a:xfrm>
            <a:off x="395288" y="6237288"/>
            <a:ext cx="4103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oto:Helen</a:t>
            </a:r>
            <a:r>
              <a:rPr lang="sv-SE" sz="1800" dirty="0" smtClean="0">
                <a:solidFill>
                  <a:schemeClr val="bg1"/>
                </a:solidFill>
                <a:latin typeface="Arial" charset="0"/>
              </a:rPr>
              <a:t> </a:t>
            </a:r>
            <a:r>
              <a:rPr lang="sv-SE" sz="1800" dirty="0">
                <a:solidFill>
                  <a:schemeClr val="bg1"/>
                </a:solidFill>
                <a:latin typeface="Arial" charset="0"/>
              </a:rPr>
              <a:t>Read</a:t>
            </a:r>
            <a:endParaRPr lang="en-GB" sz="1800" dirty="0">
              <a:solidFill>
                <a:schemeClr val="bg1"/>
              </a:solidFill>
              <a:latin typeface="Arial" charset="0"/>
            </a:endParaRPr>
          </a:p>
        </p:txBody>
      </p:sp>
    </p:spTree>
    <p:extLst>
      <p:ext uri="{BB962C8B-B14F-4D97-AF65-F5344CB8AC3E}">
        <p14:creationId xmlns:p14="http://schemas.microsoft.com/office/powerpoint/2010/main" val="61436990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es-ES" sz="4000" dirty="0" smtClean="0">
                <a:latin typeface="Calibri" charset="0"/>
              </a:rPr>
              <a:t>Gestión del terreno en </a:t>
            </a:r>
            <a:br>
              <a:rPr lang="es-ES" sz="4000" dirty="0" smtClean="0">
                <a:latin typeface="Calibri" charset="0"/>
              </a:rPr>
            </a:br>
            <a:r>
              <a:rPr lang="es-ES" sz="4000" dirty="0" smtClean="0">
                <a:latin typeface="Calibri" charset="0"/>
              </a:rPr>
              <a:t>torno al árbol veterano. Vídeo.</a:t>
            </a:r>
            <a:endParaRPr lang="es-ES" sz="4000" dirty="0">
              <a:latin typeface="Calibri" charset="0"/>
            </a:endParaRPr>
          </a:p>
        </p:txBody>
      </p:sp>
      <p:pic>
        <p:nvPicPr>
          <p:cNvPr id="6758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3332163"/>
            <a:ext cx="5308600"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8" name="TextBox 6"/>
          <p:cNvSpPr txBox="1">
            <a:spLocks noChangeArrowheads="1"/>
          </p:cNvSpPr>
          <p:nvPr/>
        </p:nvSpPr>
        <p:spPr bwMode="auto">
          <a:xfrm>
            <a:off x="3886200" y="6492875"/>
            <a:ext cx="5257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oto:Vikki</a:t>
            </a:r>
            <a:r>
              <a:rPr lang="sv-SE" sz="1800" dirty="0" smtClean="0">
                <a:solidFill>
                  <a:schemeClr val="bg1"/>
                </a:solidFill>
                <a:latin typeface="Arial" charset="0"/>
              </a:rPr>
              <a:t> </a:t>
            </a:r>
            <a:r>
              <a:rPr lang="sv-SE" sz="1800" dirty="0">
                <a:solidFill>
                  <a:schemeClr val="bg1"/>
                </a:solidFill>
                <a:latin typeface="Arial" charset="0"/>
              </a:rPr>
              <a:t>Bengtsson, </a:t>
            </a:r>
            <a:r>
              <a:rPr lang="sv-SE" sz="1800" dirty="0" err="1">
                <a:solidFill>
                  <a:schemeClr val="bg1"/>
                </a:solidFill>
                <a:latin typeface="Arial" charset="0"/>
              </a:rPr>
              <a:t>Hatfield</a:t>
            </a:r>
            <a:r>
              <a:rPr lang="sv-SE" sz="1800" dirty="0">
                <a:solidFill>
                  <a:schemeClr val="bg1"/>
                </a:solidFill>
                <a:latin typeface="Arial" charset="0"/>
              </a:rPr>
              <a:t> Forest, </a:t>
            </a:r>
            <a:r>
              <a:rPr lang="sv-SE" sz="1800" dirty="0" err="1" smtClean="0">
                <a:solidFill>
                  <a:schemeClr val="bg1"/>
                </a:solidFill>
                <a:latin typeface="Arial" charset="0"/>
              </a:rPr>
              <a:t>Inglaterra</a:t>
            </a:r>
            <a:endParaRPr lang="en-GB" sz="1800" dirty="0">
              <a:solidFill>
                <a:schemeClr val="bg1"/>
              </a:solidFill>
              <a:latin typeface="Arial" charset="0"/>
            </a:endParaRPr>
          </a:p>
        </p:txBody>
      </p:sp>
      <p:pic>
        <p:nvPicPr>
          <p:cNvPr id="67589" name="Picture 15"/>
          <p:cNvPicPr>
            <a:picLocks noGrp="1" noChangeAspect="1" noChangeArrowheads="1"/>
          </p:cNvPicPr>
          <p:nvPr>
            <p:ph sz="half" idx="4294967295"/>
          </p:nvPr>
        </p:nvPicPr>
        <p:blipFill>
          <a:blip r:embed="rId4">
            <a:extLst>
              <a:ext uri="{28A0092B-C50C-407E-A947-70E740481C1C}">
                <a14:useLocalDpi xmlns:a14="http://schemas.microsoft.com/office/drawing/2010/main" val="0"/>
              </a:ext>
            </a:extLst>
          </a:blip>
          <a:srcRect/>
          <a:stretch>
            <a:fillRect/>
          </a:stretch>
        </p:blipFill>
        <p:spPr>
          <a:xfrm>
            <a:off x="395288" y="1547813"/>
            <a:ext cx="4681537" cy="3176587"/>
          </a:xfrm>
          <a:noFill/>
        </p:spPr>
      </p:pic>
      <p:sp>
        <p:nvSpPr>
          <p:cNvPr id="67590" name="TextBox 4"/>
          <p:cNvSpPr txBox="1">
            <a:spLocks noChangeArrowheads="1"/>
          </p:cNvSpPr>
          <p:nvPr/>
        </p:nvSpPr>
        <p:spPr bwMode="auto">
          <a:xfrm>
            <a:off x="395288" y="1484313"/>
            <a:ext cx="4824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oto:Vikki</a:t>
            </a:r>
            <a:r>
              <a:rPr lang="sv-SE" sz="1800" dirty="0" smtClean="0">
                <a:solidFill>
                  <a:schemeClr val="bg1"/>
                </a:solidFill>
                <a:latin typeface="Arial" charset="0"/>
              </a:rPr>
              <a:t> </a:t>
            </a:r>
            <a:r>
              <a:rPr lang="sv-SE" sz="1800" dirty="0">
                <a:solidFill>
                  <a:schemeClr val="bg1"/>
                </a:solidFill>
                <a:latin typeface="Arial" charset="0"/>
              </a:rPr>
              <a:t>Bengtsson, </a:t>
            </a:r>
            <a:r>
              <a:rPr lang="sv-SE" sz="1800" dirty="0" err="1" smtClean="0">
                <a:solidFill>
                  <a:schemeClr val="bg1"/>
                </a:solidFill>
                <a:latin typeface="Arial" charset="0"/>
              </a:rPr>
              <a:t>árboles</a:t>
            </a:r>
            <a:r>
              <a:rPr lang="sv-SE" sz="1800" dirty="0" smtClean="0">
                <a:solidFill>
                  <a:schemeClr val="bg1"/>
                </a:solidFill>
                <a:latin typeface="Arial" charset="0"/>
              </a:rPr>
              <a:t> </a:t>
            </a:r>
            <a:r>
              <a:rPr lang="sv-SE" sz="1800" dirty="0" err="1" smtClean="0">
                <a:solidFill>
                  <a:schemeClr val="bg1"/>
                </a:solidFill>
                <a:latin typeface="Arial" charset="0"/>
              </a:rPr>
              <a:t>dañados</a:t>
            </a:r>
            <a:r>
              <a:rPr lang="sv-SE" sz="1800" dirty="0" smtClean="0">
                <a:solidFill>
                  <a:schemeClr val="bg1"/>
                </a:solidFill>
                <a:latin typeface="Arial" charset="0"/>
              </a:rPr>
              <a:t> por </a:t>
            </a:r>
            <a:r>
              <a:rPr lang="sv-SE" sz="1800" dirty="0" err="1" smtClean="0">
                <a:solidFill>
                  <a:schemeClr val="bg1"/>
                </a:solidFill>
                <a:latin typeface="Arial" charset="0"/>
              </a:rPr>
              <a:t>ovejas</a:t>
            </a:r>
            <a:r>
              <a:rPr lang="sv-SE" sz="1800" dirty="0" smtClean="0">
                <a:solidFill>
                  <a:schemeClr val="bg1"/>
                </a:solidFill>
                <a:latin typeface="Arial" charset="0"/>
              </a:rPr>
              <a:t>, </a:t>
            </a:r>
            <a:r>
              <a:rPr lang="sv-SE" sz="1800" dirty="0" err="1" smtClean="0">
                <a:solidFill>
                  <a:schemeClr val="bg1"/>
                </a:solidFill>
                <a:latin typeface="Arial" charset="0"/>
              </a:rPr>
              <a:t>Inglaterra</a:t>
            </a:r>
            <a:endParaRPr lang="en-GB" sz="1800" dirty="0">
              <a:solidFill>
                <a:schemeClr val="bg1"/>
              </a:solidFill>
              <a:latin typeface="Arial" charset="0"/>
            </a:endParaRPr>
          </a:p>
        </p:txBody>
      </p:sp>
    </p:spTree>
    <p:extLst>
      <p:ext uri="{BB962C8B-B14F-4D97-AF65-F5344CB8AC3E}">
        <p14:creationId xmlns:p14="http://schemas.microsoft.com/office/powerpoint/2010/main" val="42452257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normAutofit fontScale="90000"/>
          </a:bodyPr>
          <a:lstStyle/>
          <a:p>
            <a:pPr eaLnBrk="1" fontAlgn="auto" hangingPunct="1">
              <a:spcAft>
                <a:spcPts val="0"/>
              </a:spcAft>
              <a:defRPr/>
            </a:pPr>
            <a:r>
              <a:rPr lang="sv-SE" dirty="0" smtClean="0">
                <a:ea typeface="+mj-ea"/>
                <a:cs typeface="+mj-cs"/>
              </a:rPr>
              <a:t>Ejercicio 6: ¿Cuál es la </a:t>
            </a:r>
            <a:br>
              <a:rPr lang="sv-SE" dirty="0" smtClean="0">
                <a:ea typeface="+mj-ea"/>
                <a:cs typeface="+mj-cs"/>
              </a:rPr>
            </a:br>
            <a:r>
              <a:rPr lang="sv-SE" dirty="0" smtClean="0">
                <a:ea typeface="+mj-ea"/>
                <a:cs typeface="+mj-cs"/>
              </a:rPr>
              <a:t>gestión adecuada para estos árboles?</a:t>
            </a:r>
            <a:endParaRPr lang="en-GB" dirty="0" smtClean="0">
              <a:ea typeface="+mj-ea"/>
              <a:cs typeface="+mj-cs"/>
            </a:endParaRPr>
          </a:p>
        </p:txBody>
      </p:sp>
      <p:pic>
        <p:nvPicPr>
          <p:cNvPr id="182274"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42925" y="1557338"/>
            <a:ext cx="4244975" cy="4967287"/>
          </a:xfrm>
          <a:noFill/>
        </p:spPr>
      </p:pic>
      <p:pic>
        <p:nvPicPr>
          <p:cNvPr id="182275" name="Picture 3"/>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003800" y="1473200"/>
            <a:ext cx="3816350" cy="5089525"/>
          </a:xfrm>
          <a:noFill/>
        </p:spPr>
      </p:pic>
      <p:sp>
        <p:nvSpPr>
          <p:cNvPr id="182276" name="TextBox 4"/>
          <p:cNvSpPr txBox="1">
            <a:spLocks noChangeArrowheads="1"/>
          </p:cNvSpPr>
          <p:nvPr/>
        </p:nvSpPr>
        <p:spPr bwMode="auto">
          <a:xfrm>
            <a:off x="684213" y="5949950"/>
            <a:ext cx="38877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Västra Götaland, Suecia</a:t>
            </a:r>
            <a:endParaRPr lang="en-GB" sz="1800">
              <a:solidFill>
                <a:schemeClr val="bg1"/>
              </a:solidFill>
            </a:endParaRPr>
          </a:p>
        </p:txBody>
      </p:sp>
      <p:sp>
        <p:nvSpPr>
          <p:cNvPr id="182277" name="TextBox 6"/>
          <p:cNvSpPr txBox="1">
            <a:spLocks noChangeArrowheads="1"/>
          </p:cNvSpPr>
          <p:nvPr/>
        </p:nvSpPr>
        <p:spPr bwMode="auto">
          <a:xfrm>
            <a:off x="5076825" y="5949950"/>
            <a:ext cx="3887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Foto:Vikki Bengtsson, Östergötland, Suecia</a:t>
            </a:r>
            <a:endParaRPr lang="en-GB" sz="1800">
              <a:solidFill>
                <a:schemeClr val="bg1"/>
              </a:solidFill>
            </a:endParaRPr>
          </a:p>
        </p:txBody>
      </p:sp>
    </p:spTree>
    <p:extLst>
      <p:ext uri="{BB962C8B-B14F-4D97-AF65-F5344CB8AC3E}">
        <p14:creationId xmlns:p14="http://schemas.microsoft.com/office/powerpoint/2010/main" val="412286426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68313" y="188913"/>
            <a:ext cx="8229600" cy="1143000"/>
          </a:xfrm>
        </p:spPr>
        <p:txBody>
          <a:bodyPr/>
          <a:lstStyle/>
          <a:p>
            <a:r>
              <a:rPr lang="sv-SE" dirty="0" err="1" smtClean="0">
                <a:latin typeface="Calibri" charset="0"/>
              </a:rPr>
              <a:t>Técnicas</a:t>
            </a:r>
            <a:r>
              <a:rPr lang="sv-SE" dirty="0" smtClean="0">
                <a:latin typeface="Calibri" charset="0"/>
              </a:rPr>
              <a:t> de </a:t>
            </a:r>
            <a:r>
              <a:rPr lang="sv-SE" dirty="0" err="1" smtClean="0">
                <a:latin typeface="Calibri" charset="0"/>
              </a:rPr>
              <a:t>poda</a:t>
            </a:r>
            <a:r>
              <a:rPr lang="sv-SE" dirty="0" smtClean="0">
                <a:latin typeface="Calibri" charset="0"/>
              </a:rPr>
              <a:t>. </a:t>
            </a:r>
            <a:r>
              <a:rPr lang="sv-SE" dirty="0" err="1" smtClean="0">
                <a:latin typeface="Calibri" charset="0"/>
              </a:rPr>
              <a:t>Vídeo</a:t>
            </a:r>
            <a:r>
              <a:rPr lang="sv-SE" dirty="0" smtClean="0">
                <a:latin typeface="Calibri" charset="0"/>
              </a:rPr>
              <a:t>.</a:t>
            </a:r>
            <a:endParaRPr lang="en-GB" dirty="0">
              <a:latin typeface="Calibri" charset="0"/>
            </a:endParaRPr>
          </a:p>
        </p:txBody>
      </p:sp>
      <p:pic>
        <p:nvPicPr>
          <p:cNvPr id="6963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268413"/>
            <a:ext cx="4068763"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TextBox 4"/>
          <p:cNvSpPr txBox="1">
            <a:spLocks noChangeArrowheads="1"/>
          </p:cNvSpPr>
          <p:nvPr/>
        </p:nvSpPr>
        <p:spPr bwMode="auto">
          <a:xfrm>
            <a:off x="323850" y="5949950"/>
            <a:ext cx="4032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oto:Vikki</a:t>
            </a:r>
            <a:r>
              <a:rPr lang="sv-SE" sz="1800" dirty="0" smtClean="0">
                <a:solidFill>
                  <a:schemeClr val="bg1"/>
                </a:solidFill>
                <a:latin typeface="Arial" charset="0"/>
              </a:rPr>
              <a:t> </a:t>
            </a:r>
            <a:r>
              <a:rPr lang="sv-SE" sz="1800" dirty="0">
                <a:solidFill>
                  <a:schemeClr val="bg1"/>
                </a:solidFill>
                <a:latin typeface="Arial" charset="0"/>
              </a:rPr>
              <a:t>Bengtsson, Östergötland, </a:t>
            </a:r>
            <a:r>
              <a:rPr lang="sv-SE" sz="1800" dirty="0" smtClean="0">
                <a:solidFill>
                  <a:schemeClr val="bg1"/>
                </a:solidFill>
                <a:latin typeface="Arial" charset="0"/>
              </a:rPr>
              <a:t>Suecia</a:t>
            </a:r>
            <a:endParaRPr lang="en-GB" sz="1800" dirty="0">
              <a:solidFill>
                <a:schemeClr val="bg1"/>
              </a:solidFill>
              <a:latin typeface="Arial" charset="0"/>
            </a:endParaRPr>
          </a:p>
        </p:txBody>
      </p:sp>
      <p:pic>
        <p:nvPicPr>
          <p:cNvPr id="69637" name="Picture 3" descr="004_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125538"/>
            <a:ext cx="3673475" cy="549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8" name="Line 4"/>
          <p:cNvSpPr>
            <a:spLocks noChangeShapeType="1"/>
          </p:cNvSpPr>
          <p:nvPr/>
        </p:nvSpPr>
        <p:spPr bwMode="auto">
          <a:xfrm flipV="1">
            <a:off x="5799138" y="2097088"/>
            <a:ext cx="501650" cy="5016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39" name="Freeform 5"/>
          <p:cNvSpPr>
            <a:spLocks/>
          </p:cNvSpPr>
          <p:nvPr/>
        </p:nvSpPr>
        <p:spPr bwMode="auto">
          <a:xfrm>
            <a:off x="5799138" y="2036763"/>
            <a:ext cx="2254250" cy="1260475"/>
          </a:xfrm>
          <a:custGeom>
            <a:avLst/>
            <a:gdLst>
              <a:gd name="T0" fmla="*/ 0 w 1421"/>
              <a:gd name="T1" fmla="*/ 2147483647 h 794"/>
              <a:gd name="T2" fmla="*/ 2147483647 w 1421"/>
              <a:gd name="T3" fmla="*/ 2147483647 h 794"/>
              <a:gd name="T4" fmla="*/ 2147483647 w 1421"/>
              <a:gd name="T5" fmla="*/ 2147483647 h 794"/>
              <a:gd name="T6" fmla="*/ 2147483647 w 1421"/>
              <a:gd name="T7" fmla="*/ 2147483647 h 794"/>
              <a:gd name="T8" fmla="*/ 0 60000 65536"/>
              <a:gd name="T9" fmla="*/ 0 60000 65536"/>
              <a:gd name="T10" fmla="*/ 0 60000 65536"/>
              <a:gd name="T11" fmla="*/ 0 60000 65536"/>
              <a:gd name="T12" fmla="*/ 0 w 1421"/>
              <a:gd name="T13" fmla="*/ 0 h 794"/>
              <a:gd name="T14" fmla="*/ 1421 w 1421"/>
              <a:gd name="T15" fmla="*/ 794 h 794"/>
            </a:gdLst>
            <a:ahLst/>
            <a:cxnLst>
              <a:cxn ang="T8">
                <a:pos x="T0" y="T1"/>
              </a:cxn>
              <a:cxn ang="T9">
                <a:pos x="T2" y="T3"/>
              </a:cxn>
              <a:cxn ang="T10">
                <a:pos x="T4" y="T5"/>
              </a:cxn>
              <a:cxn ang="T11">
                <a:pos x="T6" y="T7"/>
              </a:cxn>
            </a:cxnLst>
            <a:rect l="T12" t="T13" r="T14" b="T15"/>
            <a:pathLst>
              <a:path w="1421" h="794">
                <a:moveTo>
                  <a:pt x="0" y="446"/>
                </a:moveTo>
                <a:cubicBezTo>
                  <a:pt x="120" y="223"/>
                  <a:pt x="241" y="0"/>
                  <a:pt x="453" y="38"/>
                </a:cubicBezTo>
                <a:cubicBezTo>
                  <a:pt x="665" y="76"/>
                  <a:pt x="1119" y="552"/>
                  <a:pt x="1270" y="673"/>
                </a:cubicBezTo>
                <a:cubicBezTo>
                  <a:pt x="1421" y="794"/>
                  <a:pt x="1390" y="779"/>
                  <a:pt x="1360" y="76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endParaRPr lang="es-ES"/>
          </a:p>
        </p:txBody>
      </p:sp>
      <p:sp>
        <p:nvSpPr>
          <p:cNvPr id="69640" name="Line 8"/>
          <p:cNvSpPr>
            <a:spLocks noChangeShapeType="1"/>
          </p:cNvSpPr>
          <p:nvPr/>
        </p:nvSpPr>
        <p:spPr bwMode="auto">
          <a:xfrm flipH="1" flipV="1">
            <a:off x="7308850" y="2166938"/>
            <a:ext cx="361950" cy="7937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1" name="Line 9"/>
          <p:cNvSpPr>
            <a:spLocks noChangeShapeType="1"/>
          </p:cNvSpPr>
          <p:nvPr/>
        </p:nvSpPr>
        <p:spPr bwMode="auto">
          <a:xfrm flipV="1">
            <a:off x="5799138" y="2598738"/>
            <a:ext cx="501650" cy="3619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2" name="Line 10"/>
          <p:cNvSpPr>
            <a:spLocks noChangeShapeType="1"/>
          </p:cNvSpPr>
          <p:nvPr/>
        </p:nvSpPr>
        <p:spPr bwMode="auto">
          <a:xfrm flipV="1">
            <a:off x="6446838" y="2455863"/>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3" name="Line 11"/>
          <p:cNvSpPr>
            <a:spLocks noChangeShapeType="1"/>
          </p:cNvSpPr>
          <p:nvPr/>
        </p:nvSpPr>
        <p:spPr bwMode="auto">
          <a:xfrm>
            <a:off x="7237413" y="2671763"/>
            <a:ext cx="431800" cy="6477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4" name="Line 12"/>
          <p:cNvSpPr>
            <a:spLocks noChangeShapeType="1"/>
          </p:cNvSpPr>
          <p:nvPr/>
        </p:nvSpPr>
        <p:spPr bwMode="auto">
          <a:xfrm flipV="1">
            <a:off x="5870575" y="3033713"/>
            <a:ext cx="501650" cy="358775"/>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5" name="Line 13"/>
          <p:cNvSpPr>
            <a:spLocks noChangeShapeType="1"/>
          </p:cNvSpPr>
          <p:nvPr/>
        </p:nvSpPr>
        <p:spPr bwMode="auto">
          <a:xfrm flipV="1">
            <a:off x="6446838" y="2960688"/>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46" name="Line 14"/>
          <p:cNvSpPr>
            <a:spLocks noChangeShapeType="1"/>
          </p:cNvSpPr>
          <p:nvPr/>
        </p:nvSpPr>
        <p:spPr bwMode="auto">
          <a:xfrm>
            <a:off x="7235825" y="3103563"/>
            <a:ext cx="361950" cy="5778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9650" name="TextBox 21"/>
          <p:cNvSpPr txBox="1">
            <a:spLocks noChangeArrowheads="1"/>
          </p:cNvSpPr>
          <p:nvPr/>
        </p:nvSpPr>
        <p:spPr bwMode="auto">
          <a:xfrm>
            <a:off x="5003800" y="6021388"/>
            <a:ext cx="352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r>
              <a:rPr lang="sv-SE" sz="1800" dirty="0" err="1">
                <a:solidFill>
                  <a:schemeClr val="bg1"/>
                </a:solidFill>
                <a:latin typeface="Arial" charset="0"/>
              </a:rPr>
              <a:t>F</a:t>
            </a:r>
            <a:r>
              <a:rPr lang="sv-SE" sz="1800" dirty="0" err="1" smtClean="0">
                <a:solidFill>
                  <a:schemeClr val="bg1"/>
                </a:solidFill>
                <a:latin typeface="Arial" charset="0"/>
              </a:rPr>
              <a:t>oto:Vikki</a:t>
            </a:r>
            <a:r>
              <a:rPr lang="sv-SE" sz="1800" dirty="0" smtClean="0">
                <a:solidFill>
                  <a:schemeClr val="bg1"/>
                </a:solidFill>
                <a:latin typeface="Arial" charset="0"/>
              </a:rPr>
              <a:t> </a:t>
            </a:r>
            <a:r>
              <a:rPr lang="sv-SE" sz="1800" dirty="0">
                <a:solidFill>
                  <a:schemeClr val="bg1"/>
                </a:solidFill>
                <a:latin typeface="Arial" charset="0"/>
              </a:rPr>
              <a:t>Bengtsson, </a:t>
            </a:r>
            <a:r>
              <a:rPr lang="sv-SE" sz="1800" dirty="0" err="1">
                <a:solidFill>
                  <a:schemeClr val="bg1"/>
                </a:solidFill>
                <a:latin typeface="Arial" charset="0"/>
              </a:rPr>
              <a:t>Hatfield</a:t>
            </a:r>
            <a:r>
              <a:rPr lang="sv-SE" sz="1800" dirty="0">
                <a:solidFill>
                  <a:schemeClr val="bg1"/>
                </a:solidFill>
                <a:latin typeface="Arial" charset="0"/>
              </a:rPr>
              <a:t> Forest, </a:t>
            </a:r>
            <a:r>
              <a:rPr lang="sv-SE" sz="1800" dirty="0" err="1" smtClean="0">
                <a:solidFill>
                  <a:schemeClr val="bg1"/>
                </a:solidFill>
                <a:latin typeface="Arial" charset="0"/>
              </a:rPr>
              <a:t>Inglaterra</a:t>
            </a:r>
            <a:endParaRPr lang="en-GB" sz="1800" dirty="0">
              <a:solidFill>
                <a:schemeClr val="bg1"/>
              </a:solidFill>
              <a:latin typeface="Arial" charset="0"/>
            </a:endParaRPr>
          </a:p>
        </p:txBody>
      </p:sp>
      <p:sp>
        <p:nvSpPr>
          <p:cNvPr id="69651" name="Line 7"/>
          <p:cNvSpPr>
            <a:spLocks noChangeShapeType="1"/>
          </p:cNvSpPr>
          <p:nvPr/>
        </p:nvSpPr>
        <p:spPr bwMode="auto">
          <a:xfrm>
            <a:off x="6443663" y="2060575"/>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20" name="Text Box 15"/>
          <p:cNvSpPr txBox="1">
            <a:spLocks noChangeArrowheads="1"/>
          </p:cNvSpPr>
          <p:nvPr/>
        </p:nvSpPr>
        <p:spPr bwMode="auto">
          <a:xfrm>
            <a:off x="5004048" y="2348880"/>
            <a:ext cx="14398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buClr>
                <a:schemeClr val="bg2"/>
              </a:buClr>
              <a:buSzPct val="120000"/>
              <a:buFont typeface="Times" charset="0"/>
              <a:buNone/>
            </a:pPr>
            <a:r>
              <a:rPr lang="en-GB" sz="1400" dirty="0">
                <a:solidFill>
                  <a:srgbClr val="000000"/>
                </a:solidFill>
              </a:rPr>
              <a:t>2° </a:t>
            </a:r>
            <a:r>
              <a:rPr lang="en-GB" sz="1400" dirty="0" err="1">
                <a:solidFill>
                  <a:srgbClr val="000000"/>
                </a:solidFill>
              </a:rPr>
              <a:t>corte</a:t>
            </a:r>
            <a:endParaRPr lang="en-GB" sz="1400" dirty="0">
              <a:solidFill>
                <a:srgbClr val="000000"/>
              </a:solidFill>
            </a:endParaRPr>
          </a:p>
        </p:txBody>
      </p:sp>
      <p:sp>
        <p:nvSpPr>
          <p:cNvPr id="21" name="Text Box 16"/>
          <p:cNvSpPr txBox="1">
            <a:spLocks noChangeArrowheads="1"/>
          </p:cNvSpPr>
          <p:nvPr/>
        </p:nvSpPr>
        <p:spPr bwMode="auto">
          <a:xfrm>
            <a:off x="5004048" y="2780680"/>
            <a:ext cx="12969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buClr>
                <a:schemeClr val="bg2"/>
              </a:buClr>
              <a:buSzPct val="120000"/>
              <a:buFont typeface="Times" charset="0"/>
              <a:buNone/>
            </a:pPr>
            <a:r>
              <a:rPr lang="en-GB" sz="1400">
                <a:solidFill>
                  <a:srgbClr val="000000"/>
                </a:solidFill>
              </a:rPr>
              <a:t>3° corte</a:t>
            </a:r>
          </a:p>
        </p:txBody>
      </p:sp>
      <p:sp>
        <p:nvSpPr>
          <p:cNvPr id="22" name="Text Box 17"/>
          <p:cNvSpPr txBox="1">
            <a:spLocks noChangeArrowheads="1"/>
          </p:cNvSpPr>
          <p:nvPr/>
        </p:nvSpPr>
        <p:spPr bwMode="auto">
          <a:xfrm>
            <a:off x="5075485" y="3283918"/>
            <a:ext cx="863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buClr>
                <a:schemeClr val="bg2"/>
              </a:buClr>
              <a:buSzPct val="120000"/>
              <a:buFont typeface="Times" charset="0"/>
              <a:buNone/>
            </a:pPr>
            <a:r>
              <a:rPr lang="en-GB" sz="1400">
                <a:solidFill>
                  <a:srgbClr val="FFFFFF"/>
                </a:solidFill>
              </a:rPr>
              <a:t>4° corte</a:t>
            </a:r>
          </a:p>
        </p:txBody>
      </p:sp>
    </p:spTree>
    <p:extLst>
      <p:ext uri="{BB962C8B-B14F-4D97-AF65-F5344CB8AC3E}">
        <p14:creationId xmlns:p14="http://schemas.microsoft.com/office/powerpoint/2010/main" val="12769494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Title 1"/>
          <p:cNvSpPr>
            <a:spLocks noGrp="1"/>
          </p:cNvSpPr>
          <p:nvPr>
            <p:ph type="title"/>
          </p:nvPr>
        </p:nvSpPr>
        <p:spPr>
          <a:xfrm>
            <a:off x="755650" y="404813"/>
            <a:ext cx="7848600" cy="1139825"/>
          </a:xfrm>
        </p:spPr>
        <p:txBody>
          <a:bodyPr/>
          <a:lstStyle/>
          <a:p>
            <a:pPr eaLnBrk="1" hangingPunct="1"/>
            <a:r>
              <a:rPr lang="es-ES" sz="3800" dirty="0" smtClean="0">
                <a:latin typeface="Calibri" charset="0"/>
              </a:rPr>
              <a:t>Recordad que las futuras </a:t>
            </a:r>
            <a:br>
              <a:rPr lang="es-ES" sz="3800" dirty="0" smtClean="0">
                <a:latin typeface="Calibri" charset="0"/>
              </a:rPr>
            </a:br>
            <a:r>
              <a:rPr lang="es-ES" sz="3800" dirty="0" smtClean="0">
                <a:latin typeface="Calibri" charset="0"/>
              </a:rPr>
              <a:t>generaciones de árboles son cruciales para la viabilidad a largo plazo</a:t>
            </a:r>
            <a:endParaRPr lang="es-ES" sz="3800" dirty="0">
              <a:latin typeface="Calibri" charset="0"/>
            </a:endParaRPr>
          </a:p>
        </p:txBody>
      </p:sp>
      <p:pic>
        <p:nvPicPr>
          <p:cNvPr id="180226" name="Content Placeholder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6375" y="1825625"/>
            <a:ext cx="6696075"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6" name="TextBox 7"/>
          <p:cNvSpPr txBox="1">
            <a:spLocks noChangeArrowheads="1"/>
          </p:cNvSpPr>
          <p:nvPr/>
        </p:nvSpPr>
        <p:spPr bwMode="auto">
          <a:xfrm>
            <a:off x="1476375" y="1844675"/>
            <a:ext cx="4525963" cy="369888"/>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a:solidFill>
                  <a:schemeClr val="bg1"/>
                </a:solidFill>
                <a:latin typeface="Arial" charset="0"/>
                <a:ea typeface="+mn-ea"/>
                <a:cs typeface="+mn-cs"/>
              </a:rPr>
              <a:t>F</a:t>
            </a:r>
            <a:r>
              <a:rPr lang="sv-SE" altLang="en-US" sz="1800" dirty="0" smtClean="0">
                <a:solidFill>
                  <a:schemeClr val="bg1"/>
                </a:solidFill>
                <a:latin typeface="Arial" charset="0"/>
                <a:ea typeface="+mn-ea"/>
                <a:cs typeface="+mn-cs"/>
              </a:rPr>
              <a:t>oto: Chris Knapman, </a:t>
            </a:r>
            <a:r>
              <a:rPr lang="sv-SE" altLang="en-US" sz="1800" dirty="0" err="1" smtClean="0">
                <a:solidFill>
                  <a:schemeClr val="bg1"/>
                </a:solidFill>
                <a:latin typeface="Arial" charset="0"/>
                <a:ea typeface="+mn-ea"/>
                <a:cs typeface="+mn-cs"/>
              </a:rPr>
              <a:t>Escocia</a:t>
            </a:r>
            <a:endParaRPr lang="en-GB" altLang="en-US" sz="1800" dirty="0" smtClean="0">
              <a:solidFill>
                <a:schemeClr val="bg1"/>
              </a:solidFill>
              <a:latin typeface="Arial" charset="0"/>
              <a:ea typeface="+mn-ea"/>
              <a:cs typeface="+mn-cs"/>
            </a:endParaRPr>
          </a:p>
        </p:txBody>
      </p:sp>
    </p:spTree>
    <p:extLst>
      <p:ext uri="{BB962C8B-B14F-4D97-AF65-F5344CB8AC3E}">
        <p14:creationId xmlns:p14="http://schemas.microsoft.com/office/powerpoint/2010/main" val="222230286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457200" y="5516563"/>
            <a:ext cx="8229600" cy="1139825"/>
          </a:xfrm>
          <a:prstGeom prst="rect">
            <a:avLst/>
          </a:prstGeom>
          <a:solidFill>
            <a:schemeClr val="tx1">
              <a:alpha val="49000"/>
            </a:schemeClr>
          </a:solidFill>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sv-SE" kern="0" dirty="0" smtClean="0">
                <a:solidFill>
                  <a:schemeClr val="bg1"/>
                </a:solidFill>
                <a:effectLst/>
              </a:rPr>
              <a:t>¿</a:t>
            </a:r>
            <a:r>
              <a:rPr lang="sv-SE" kern="0" dirty="0" err="1" smtClean="0">
                <a:solidFill>
                  <a:schemeClr val="bg1"/>
                </a:solidFill>
                <a:effectLst/>
              </a:rPr>
              <a:t>Preguntas</a:t>
            </a:r>
            <a:r>
              <a:rPr lang="sv-SE" kern="0" dirty="0" smtClean="0">
                <a:solidFill>
                  <a:schemeClr val="bg1"/>
                </a:solidFill>
                <a:effectLst/>
              </a:rPr>
              <a:t>?</a:t>
            </a:r>
            <a:endParaRPr lang="en-GB" kern="0" dirty="0">
              <a:solidFill>
                <a:schemeClr val="bg1"/>
              </a:solidFill>
              <a:effectLst/>
            </a:endParaRPr>
          </a:p>
        </p:txBody>
      </p:sp>
      <p:sp>
        <p:nvSpPr>
          <p:cNvPr id="193539" name="TextBox 3"/>
          <p:cNvSpPr txBox="1">
            <a:spLocks noChangeArrowheads="1"/>
          </p:cNvSpPr>
          <p:nvPr/>
        </p:nvSpPr>
        <p:spPr bwMode="auto">
          <a:xfrm>
            <a:off x="4763" y="115888"/>
            <a:ext cx="4751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 Windsor, Inglaterra</a:t>
            </a:r>
            <a:endParaRPr lang="en-GB" sz="1800">
              <a:solidFill>
                <a:schemeClr val="bg1"/>
              </a:solidFill>
            </a:endParaRPr>
          </a:p>
        </p:txBody>
      </p:sp>
    </p:spTree>
    <p:extLst>
      <p:ext uri="{BB962C8B-B14F-4D97-AF65-F5344CB8AC3E}">
        <p14:creationId xmlns:p14="http://schemas.microsoft.com/office/powerpoint/2010/main" val="417856529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Title 1"/>
          <p:cNvSpPr>
            <a:spLocks noGrp="1"/>
          </p:cNvSpPr>
          <p:nvPr>
            <p:ph type="title"/>
          </p:nvPr>
        </p:nvSpPr>
        <p:spPr>
          <a:xfrm>
            <a:off x="0" y="333375"/>
            <a:ext cx="9144000" cy="868363"/>
          </a:xfrm>
        </p:spPr>
        <p:txBody>
          <a:bodyPr/>
          <a:lstStyle/>
          <a:p>
            <a:pPr eaLnBrk="1" hangingPunct="1"/>
            <a:r>
              <a:rPr lang="sv-SE" sz="4000" dirty="0" err="1">
                <a:latin typeface="Calibri" charset="0"/>
              </a:rPr>
              <a:t>Protección</a:t>
            </a:r>
            <a:r>
              <a:rPr lang="sv-SE" sz="4000" dirty="0">
                <a:latin typeface="Calibri" charset="0"/>
              </a:rPr>
              <a:t> para </a:t>
            </a:r>
            <a:r>
              <a:rPr lang="sv-SE" sz="4000" dirty="0" err="1">
                <a:latin typeface="Calibri" charset="0"/>
              </a:rPr>
              <a:t>nuestros</a:t>
            </a:r>
            <a:r>
              <a:rPr lang="sv-SE" sz="4000" dirty="0">
                <a:latin typeface="Calibri" charset="0"/>
              </a:rPr>
              <a:t> </a:t>
            </a:r>
            <a:r>
              <a:rPr lang="sv-SE" sz="4000" dirty="0" err="1">
                <a:latin typeface="Calibri" charset="0"/>
              </a:rPr>
              <a:t>árboles</a:t>
            </a:r>
            <a:r>
              <a:rPr lang="sv-SE" sz="4000" dirty="0">
                <a:latin typeface="Calibri" charset="0"/>
              </a:rPr>
              <a:t> </a:t>
            </a:r>
            <a:r>
              <a:rPr lang="sv-SE" sz="4000" dirty="0" err="1">
                <a:latin typeface="Calibri" charset="0"/>
              </a:rPr>
              <a:t>viejos</a:t>
            </a:r>
            <a:endParaRPr lang="en-GB" sz="4000" dirty="0">
              <a:latin typeface="Calibri" charset="0"/>
            </a:endParaRPr>
          </a:p>
        </p:txBody>
      </p:sp>
      <p:sp>
        <p:nvSpPr>
          <p:cNvPr id="184322" name="Text Placeholder 2"/>
          <p:cNvSpPr>
            <a:spLocks noGrp="1"/>
          </p:cNvSpPr>
          <p:nvPr>
            <p:ph type="body" sz="half" idx="1"/>
          </p:nvPr>
        </p:nvSpPr>
        <p:spPr>
          <a:xfrm>
            <a:off x="179388" y="1600200"/>
            <a:ext cx="4176712" cy="4525963"/>
          </a:xfrm>
        </p:spPr>
        <p:txBody>
          <a:bodyPr/>
          <a:lstStyle/>
          <a:p>
            <a:pPr eaLnBrk="1" hangingPunct="1">
              <a:lnSpc>
                <a:spcPct val="90000"/>
              </a:lnSpc>
            </a:pPr>
            <a:r>
              <a:rPr lang="sv-SE" sz="2700" dirty="0" err="1">
                <a:latin typeface="Calibri" charset="0"/>
              </a:rPr>
              <a:t>Antiguo</a:t>
            </a:r>
            <a:r>
              <a:rPr lang="sv-SE" sz="2700" dirty="0">
                <a:latin typeface="Calibri" charset="0"/>
              </a:rPr>
              <a:t> </a:t>
            </a:r>
            <a:r>
              <a:rPr lang="sv-SE" sz="2700" dirty="0" err="1">
                <a:latin typeface="Calibri" charset="0"/>
              </a:rPr>
              <a:t>buque</a:t>
            </a:r>
            <a:r>
              <a:rPr lang="sv-SE" sz="2700" dirty="0">
                <a:latin typeface="Calibri" charset="0"/>
              </a:rPr>
              <a:t> de </a:t>
            </a:r>
            <a:r>
              <a:rPr lang="sv-SE" sz="2700" dirty="0" err="1">
                <a:latin typeface="Calibri" charset="0"/>
              </a:rPr>
              <a:t>madera</a:t>
            </a:r>
            <a:r>
              <a:rPr lang="sv-SE" sz="2700" dirty="0">
                <a:latin typeface="Calibri" charset="0"/>
              </a:rPr>
              <a:t> de </a:t>
            </a:r>
            <a:r>
              <a:rPr lang="sv-SE" sz="2700" dirty="0" err="1">
                <a:latin typeface="Calibri" charset="0"/>
              </a:rPr>
              <a:t>roble</a:t>
            </a:r>
            <a:r>
              <a:rPr lang="sv-SE" sz="2700" dirty="0">
                <a:latin typeface="Calibri" charset="0"/>
              </a:rPr>
              <a:t>- </a:t>
            </a:r>
            <a:r>
              <a:rPr lang="sv-SE" sz="2700" dirty="0" err="1">
                <a:latin typeface="Calibri" charset="0"/>
              </a:rPr>
              <a:t>naufragó</a:t>
            </a:r>
            <a:r>
              <a:rPr lang="sv-SE" sz="2700" dirty="0">
                <a:latin typeface="Calibri" charset="0"/>
              </a:rPr>
              <a:t> en </a:t>
            </a:r>
            <a:r>
              <a:rPr lang="sv-SE" sz="2700" dirty="0" err="1">
                <a:latin typeface="Calibri" charset="0"/>
              </a:rPr>
              <a:t>su</a:t>
            </a:r>
            <a:r>
              <a:rPr lang="sv-SE" sz="2700" dirty="0">
                <a:latin typeface="Calibri" charset="0"/>
              </a:rPr>
              <a:t> </a:t>
            </a:r>
            <a:r>
              <a:rPr lang="sv-SE" sz="2700" dirty="0" err="1">
                <a:latin typeface="Calibri" charset="0"/>
              </a:rPr>
              <a:t>viaje</a:t>
            </a:r>
            <a:r>
              <a:rPr lang="sv-SE" sz="2700" dirty="0">
                <a:latin typeface="Calibri" charset="0"/>
              </a:rPr>
              <a:t> </a:t>
            </a:r>
            <a:r>
              <a:rPr lang="sv-SE" sz="2700" dirty="0" err="1">
                <a:latin typeface="Calibri" charset="0"/>
              </a:rPr>
              <a:t>inaugural</a:t>
            </a:r>
            <a:r>
              <a:rPr lang="sv-SE" sz="2700" dirty="0">
                <a:latin typeface="Calibri" charset="0"/>
              </a:rPr>
              <a:t>!</a:t>
            </a:r>
          </a:p>
          <a:p>
            <a:pPr eaLnBrk="1" hangingPunct="1">
              <a:lnSpc>
                <a:spcPct val="90000"/>
              </a:lnSpc>
            </a:pPr>
            <a:r>
              <a:rPr lang="sv-SE" sz="2700" dirty="0" err="1">
                <a:latin typeface="Calibri" charset="0"/>
              </a:rPr>
              <a:t>Apreciado</a:t>
            </a:r>
            <a:r>
              <a:rPr lang="sv-SE" sz="2700" dirty="0">
                <a:latin typeface="Calibri" charset="0"/>
              </a:rPr>
              <a:t> </a:t>
            </a:r>
            <a:r>
              <a:rPr lang="sv-SE" sz="2700" dirty="0" err="1">
                <a:latin typeface="Calibri" charset="0"/>
              </a:rPr>
              <a:t>hoy</a:t>
            </a:r>
            <a:r>
              <a:rPr lang="sv-SE" sz="2700" dirty="0">
                <a:latin typeface="Calibri" charset="0"/>
              </a:rPr>
              <a:t> </a:t>
            </a:r>
            <a:r>
              <a:rPr lang="sv-SE" sz="2700" dirty="0" err="1">
                <a:latin typeface="Calibri" charset="0"/>
              </a:rPr>
              <a:t>como</a:t>
            </a:r>
            <a:r>
              <a:rPr lang="sv-SE" sz="2700" dirty="0">
                <a:latin typeface="Calibri" charset="0"/>
              </a:rPr>
              <a:t> </a:t>
            </a:r>
            <a:r>
              <a:rPr lang="sv-SE" sz="2700" dirty="0" err="1">
                <a:latin typeface="Calibri" charset="0"/>
              </a:rPr>
              <a:t>monumento</a:t>
            </a:r>
            <a:r>
              <a:rPr lang="sv-SE" sz="2700" dirty="0">
                <a:latin typeface="Calibri" charset="0"/>
              </a:rPr>
              <a:t> </a:t>
            </a:r>
            <a:r>
              <a:rPr lang="sv-SE" sz="2700" dirty="0" err="1">
                <a:latin typeface="Calibri" charset="0"/>
              </a:rPr>
              <a:t>nacional</a:t>
            </a:r>
            <a:r>
              <a:rPr lang="sv-SE" sz="2700" dirty="0">
                <a:latin typeface="Calibri" charset="0"/>
              </a:rPr>
              <a:t> en Suecia y  </a:t>
            </a:r>
            <a:r>
              <a:rPr lang="sv-SE" sz="2700" dirty="0" err="1">
                <a:latin typeface="Calibri" charset="0"/>
              </a:rPr>
              <a:t>con</a:t>
            </a:r>
            <a:r>
              <a:rPr lang="sv-SE" sz="2700" dirty="0">
                <a:latin typeface="Calibri" charset="0"/>
              </a:rPr>
              <a:t> </a:t>
            </a:r>
            <a:r>
              <a:rPr lang="sv-SE" sz="2700" dirty="0" err="1">
                <a:latin typeface="Calibri" charset="0"/>
              </a:rPr>
              <a:t>toda</a:t>
            </a:r>
            <a:r>
              <a:rPr lang="sv-SE" sz="2700" dirty="0">
                <a:latin typeface="Calibri" charset="0"/>
              </a:rPr>
              <a:t> la </a:t>
            </a:r>
            <a:r>
              <a:rPr lang="sv-SE" sz="2700" dirty="0" err="1">
                <a:latin typeface="Calibri" charset="0"/>
              </a:rPr>
              <a:t>razón</a:t>
            </a:r>
            <a:endParaRPr lang="sv-SE" sz="2700" dirty="0">
              <a:latin typeface="Calibri" charset="0"/>
            </a:endParaRPr>
          </a:p>
          <a:p>
            <a:pPr eaLnBrk="1" hangingPunct="1">
              <a:lnSpc>
                <a:spcPct val="90000"/>
              </a:lnSpc>
              <a:buFont typeface="Wingdings" charset="0"/>
              <a:buNone/>
            </a:pPr>
            <a:r>
              <a:rPr lang="sv-SE" sz="2700" dirty="0">
                <a:latin typeface="Calibri" charset="0"/>
              </a:rPr>
              <a:t>PERO</a:t>
            </a:r>
          </a:p>
          <a:p>
            <a:pPr eaLnBrk="1" hangingPunct="1">
              <a:lnSpc>
                <a:spcPct val="90000"/>
              </a:lnSpc>
            </a:pPr>
            <a:r>
              <a:rPr lang="sv-SE" sz="2700" dirty="0">
                <a:latin typeface="Calibri" charset="0"/>
              </a:rPr>
              <a:t>Los </a:t>
            </a:r>
            <a:r>
              <a:rPr lang="sv-SE" sz="2700" dirty="0" err="1">
                <a:latin typeface="Calibri" charset="0"/>
              </a:rPr>
              <a:t>árboles</a:t>
            </a:r>
            <a:r>
              <a:rPr lang="sv-SE" sz="2700" dirty="0">
                <a:latin typeface="Calibri" charset="0"/>
              </a:rPr>
              <a:t> </a:t>
            </a:r>
            <a:r>
              <a:rPr lang="sv-SE" sz="2700" dirty="0" err="1">
                <a:latin typeface="Calibri" charset="0"/>
              </a:rPr>
              <a:t>viejos</a:t>
            </a:r>
            <a:r>
              <a:rPr lang="sv-SE" sz="2700" dirty="0">
                <a:latin typeface="Calibri" charset="0"/>
              </a:rPr>
              <a:t> </a:t>
            </a:r>
            <a:r>
              <a:rPr lang="sv-SE" sz="2700" dirty="0" err="1">
                <a:latin typeface="Calibri" charset="0"/>
              </a:rPr>
              <a:t>vivos</a:t>
            </a:r>
            <a:r>
              <a:rPr lang="sv-SE" sz="2700" dirty="0">
                <a:latin typeface="Calibri" charset="0"/>
              </a:rPr>
              <a:t>, </a:t>
            </a:r>
            <a:r>
              <a:rPr lang="sv-SE" sz="2700" dirty="0" err="1">
                <a:latin typeface="Calibri" charset="0"/>
              </a:rPr>
              <a:t>más</a:t>
            </a:r>
            <a:r>
              <a:rPr lang="sv-SE" sz="2700" dirty="0">
                <a:latin typeface="Calibri" charset="0"/>
              </a:rPr>
              <a:t> </a:t>
            </a:r>
            <a:r>
              <a:rPr lang="sv-SE" sz="2700" dirty="0" err="1">
                <a:latin typeface="Calibri" charset="0"/>
              </a:rPr>
              <a:t>viejos</a:t>
            </a:r>
            <a:r>
              <a:rPr lang="sv-SE" sz="2700" dirty="0">
                <a:latin typeface="Calibri" charset="0"/>
              </a:rPr>
              <a:t> </a:t>
            </a:r>
            <a:r>
              <a:rPr lang="sv-SE" sz="2700" dirty="0" err="1">
                <a:latin typeface="Calibri" charset="0"/>
              </a:rPr>
              <a:t>que</a:t>
            </a:r>
            <a:r>
              <a:rPr lang="sv-SE" sz="2700" dirty="0">
                <a:latin typeface="Calibri" charset="0"/>
              </a:rPr>
              <a:t> el </a:t>
            </a:r>
            <a:r>
              <a:rPr lang="sv-SE" sz="2700" dirty="0" err="1">
                <a:latin typeface="Calibri" charset="0"/>
              </a:rPr>
              <a:t>buque</a:t>
            </a:r>
            <a:r>
              <a:rPr lang="sv-SE" sz="2700" dirty="0">
                <a:latin typeface="Calibri" charset="0"/>
              </a:rPr>
              <a:t>, </a:t>
            </a:r>
            <a:r>
              <a:rPr lang="sv-SE" sz="2700" dirty="0" err="1">
                <a:latin typeface="Calibri" charset="0"/>
              </a:rPr>
              <a:t>deberían</a:t>
            </a:r>
            <a:r>
              <a:rPr lang="sv-SE" sz="2700" dirty="0">
                <a:latin typeface="Calibri" charset="0"/>
              </a:rPr>
              <a:t> ser </a:t>
            </a:r>
            <a:r>
              <a:rPr lang="sv-SE" sz="2700" dirty="0" err="1">
                <a:latin typeface="Calibri" charset="0"/>
              </a:rPr>
              <a:t>igualmente</a:t>
            </a:r>
            <a:r>
              <a:rPr lang="sv-SE" sz="2700" dirty="0">
                <a:latin typeface="Calibri" charset="0"/>
              </a:rPr>
              <a:t> </a:t>
            </a:r>
            <a:r>
              <a:rPr lang="sv-SE" sz="2700" dirty="0" err="1">
                <a:latin typeface="Calibri" charset="0"/>
              </a:rPr>
              <a:t>apreciados</a:t>
            </a:r>
            <a:r>
              <a:rPr lang="sv-SE" sz="2700" dirty="0">
                <a:latin typeface="Calibri" charset="0"/>
              </a:rPr>
              <a:t>!</a:t>
            </a:r>
          </a:p>
        </p:txBody>
      </p:sp>
      <p:pic>
        <p:nvPicPr>
          <p:cNvPr id="184323"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075238" y="1254125"/>
            <a:ext cx="3168650" cy="2376488"/>
          </a:xfrm>
        </p:spPr>
      </p:pic>
      <p:pic>
        <p:nvPicPr>
          <p:cNvPr id="1843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3630613"/>
            <a:ext cx="4465637" cy="296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25" name="TextBox 5"/>
          <p:cNvSpPr txBox="1">
            <a:spLocks noChangeArrowheads="1"/>
          </p:cNvSpPr>
          <p:nvPr/>
        </p:nvSpPr>
        <p:spPr bwMode="auto">
          <a:xfrm>
            <a:off x="4613275" y="3694113"/>
            <a:ext cx="3846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Vikki Bengtsson , Suecia</a:t>
            </a:r>
            <a:endParaRPr lang="en-GB" sz="1800">
              <a:solidFill>
                <a:schemeClr val="bg1"/>
              </a:solidFill>
            </a:endParaRPr>
          </a:p>
        </p:txBody>
      </p:sp>
      <p:sp>
        <p:nvSpPr>
          <p:cNvPr id="184326" name="TextBox 5"/>
          <p:cNvSpPr txBox="1">
            <a:spLocks noChangeArrowheads="1"/>
          </p:cNvSpPr>
          <p:nvPr/>
        </p:nvSpPr>
        <p:spPr bwMode="auto">
          <a:xfrm>
            <a:off x="5170488" y="1341438"/>
            <a:ext cx="24876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Peter Isotala</a:t>
            </a:r>
            <a:endParaRPr lang="en-GB" sz="1800">
              <a:solidFill>
                <a:schemeClr val="bg1"/>
              </a:solidFill>
            </a:endParaRPr>
          </a:p>
        </p:txBody>
      </p:sp>
    </p:spTree>
    <p:extLst>
      <p:ext uri="{BB962C8B-B14F-4D97-AF65-F5344CB8AC3E}">
        <p14:creationId xmlns:p14="http://schemas.microsoft.com/office/powerpoint/2010/main" val="28117904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Title 1"/>
          <p:cNvSpPr>
            <a:spLocks noGrp="1"/>
          </p:cNvSpPr>
          <p:nvPr>
            <p:ph type="title"/>
          </p:nvPr>
        </p:nvSpPr>
        <p:spPr/>
        <p:txBody>
          <a:bodyPr/>
          <a:lstStyle/>
          <a:p>
            <a:r>
              <a:rPr lang="es-ES_tradnl" dirty="0">
                <a:latin typeface="Calibri" charset="0"/>
              </a:rPr>
              <a:t>Legislación y subvenciones</a:t>
            </a:r>
          </a:p>
        </p:txBody>
      </p:sp>
      <p:sp>
        <p:nvSpPr>
          <p:cNvPr id="191490" name="Content Placeholder 1"/>
          <p:cNvSpPr>
            <a:spLocks noGrp="1"/>
          </p:cNvSpPr>
          <p:nvPr>
            <p:ph sz="half" idx="1"/>
          </p:nvPr>
        </p:nvSpPr>
        <p:spPr/>
        <p:txBody>
          <a:bodyPr/>
          <a:lstStyle/>
          <a:p>
            <a:r>
              <a:rPr lang="es-ES_tradnl" dirty="0">
                <a:latin typeface="Calibri" charset="0"/>
              </a:rPr>
              <a:t>Ver en el material del curso</a:t>
            </a:r>
            <a:r>
              <a:rPr lang="es-ES_tradnl" dirty="0" smtClean="0">
                <a:latin typeface="Calibri" charset="0"/>
              </a:rPr>
              <a:t>.</a:t>
            </a:r>
          </a:p>
          <a:p>
            <a:r>
              <a:rPr lang="es-ES_tradnl" dirty="0" smtClean="0">
                <a:latin typeface="Calibri" charset="0"/>
              </a:rPr>
              <a:t>Gestión de riesgos con sentido común. Vídeo.</a:t>
            </a:r>
            <a:endParaRPr lang="es-ES_tradnl" dirty="0">
              <a:latin typeface="Calibri" charset="0"/>
            </a:endParaRPr>
          </a:p>
        </p:txBody>
      </p:sp>
      <p:pic>
        <p:nvPicPr>
          <p:cNvPr id="191491"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59338" y="1216025"/>
            <a:ext cx="3457575" cy="5165725"/>
          </a:xfrm>
        </p:spPr>
      </p:pic>
      <p:sp>
        <p:nvSpPr>
          <p:cNvPr id="191492" name="TextBox 4"/>
          <p:cNvSpPr txBox="1">
            <a:spLocks noChangeArrowheads="1"/>
          </p:cNvSpPr>
          <p:nvPr/>
        </p:nvSpPr>
        <p:spPr bwMode="auto">
          <a:xfrm>
            <a:off x="5076825" y="6443663"/>
            <a:ext cx="35988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a:t>Foto: BrianCleckner, Reino Unido</a:t>
            </a:r>
          </a:p>
        </p:txBody>
      </p:sp>
    </p:spTree>
    <p:extLst>
      <p:ext uri="{BB962C8B-B14F-4D97-AF65-F5344CB8AC3E}">
        <p14:creationId xmlns:p14="http://schemas.microsoft.com/office/powerpoint/2010/main" val="39247495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Rectangle 2"/>
          <p:cNvSpPr>
            <a:spLocks noGrp="1" noChangeArrowheads="1"/>
          </p:cNvSpPr>
          <p:nvPr>
            <p:ph type="title"/>
          </p:nvPr>
        </p:nvSpPr>
        <p:spPr>
          <a:xfrm>
            <a:off x="457200" y="260350"/>
            <a:ext cx="8229600" cy="1139825"/>
          </a:xfrm>
        </p:spPr>
        <p:txBody>
          <a:bodyPr/>
          <a:lstStyle/>
          <a:p>
            <a:pPr eaLnBrk="1" hangingPunct="1"/>
            <a:r>
              <a:rPr lang="en-GB" sz="4000" dirty="0" err="1">
                <a:latin typeface="Calibri" charset="0"/>
              </a:rPr>
              <a:t>Árboles</a:t>
            </a:r>
            <a:r>
              <a:rPr lang="en-GB" sz="4000" dirty="0">
                <a:latin typeface="Calibri" charset="0"/>
              </a:rPr>
              <a:t> </a:t>
            </a:r>
            <a:r>
              <a:rPr lang="en-GB" sz="4000" dirty="0" err="1">
                <a:latin typeface="Calibri" charset="0"/>
              </a:rPr>
              <a:t>veteranos</a:t>
            </a:r>
            <a:r>
              <a:rPr lang="en-GB" sz="4000" dirty="0">
                <a:latin typeface="Calibri" charset="0"/>
              </a:rPr>
              <a:t> - </a:t>
            </a:r>
            <a:r>
              <a:rPr lang="en-GB" sz="4000" dirty="0" err="1">
                <a:latin typeface="Calibri" charset="0"/>
              </a:rPr>
              <a:t>conclusiones</a:t>
            </a:r>
            <a:endParaRPr lang="en-US" sz="4000" dirty="0">
              <a:latin typeface="Calibri" charset="0"/>
            </a:endParaRPr>
          </a:p>
        </p:txBody>
      </p:sp>
      <p:sp>
        <p:nvSpPr>
          <p:cNvPr id="186370" name="Rectangle 3"/>
          <p:cNvSpPr>
            <a:spLocks noGrp="1" noChangeArrowheads="1"/>
          </p:cNvSpPr>
          <p:nvPr>
            <p:ph sz="half" idx="1"/>
          </p:nvPr>
        </p:nvSpPr>
        <p:spPr>
          <a:xfrm>
            <a:off x="457200" y="1600200"/>
            <a:ext cx="4402138" cy="4525963"/>
          </a:xfrm>
        </p:spPr>
        <p:txBody>
          <a:bodyPr/>
          <a:lstStyle/>
          <a:p>
            <a:pPr eaLnBrk="1" hangingPunct="1">
              <a:lnSpc>
                <a:spcPct val="80000"/>
              </a:lnSpc>
            </a:pPr>
            <a:r>
              <a:rPr lang="es-ES" dirty="0">
                <a:latin typeface="Calibri" charset="0"/>
              </a:rPr>
              <a:t>Biodiversidad</a:t>
            </a:r>
          </a:p>
          <a:p>
            <a:pPr eaLnBrk="1" hangingPunct="1">
              <a:lnSpc>
                <a:spcPct val="80000"/>
              </a:lnSpc>
            </a:pPr>
            <a:r>
              <a:rPr lang="es-ES" dirty="0">
                <a:latin typeface="Calibri" charset="0"/>
              </a:rPr>
              <a:t>El proceso de envejecimiento y los procesos naturales son muy importantes</a:t>
            </a:r>
          </a:p>
          <a:p>
            <a:pPr eaLnBrk="1" hangingPunct="1">
              <a:lnSpc>
                <a:spcPct val="80000"/>
              </a:lnSpc>
            </a:pPr>
            <a:r>
              <a:rPr lang="es-ES" dirty="0">
                <a:latin typeface="Calibri" charset="0"/>
              </a:rPr>
              <a:t>Los árboles veteranos necesitan espacio</a:t>
            </a:r>
          </a:p>
          <a:p>
            <a:pPr eaLnBrk="1" hangingPunct="1">
              <a:lnSpc>
                <a:spcPct val="80000"/>
              </a:lnSpc>
            </a:pPr>
            <a:r>
              <a:rPr lang="es-ES" dirty="0">
                <a:latin typeface="Calibri" charset="0"/>
              </a:rPr>
              <a:t>Planificar cuidadosamente cualquier gestión</a:t>
            </a:r>
          </a:p>
          <a:p>
            <a:pPr eaLnBrk="1" hangingPunct="1">
              <a:lnSpc>
                <a:spcPct val="80000"/>
              </a:lnSpc>
            </a:pPr>
            <a:r>
              <a:rPr lang="es-ES" dirty="0">
                <a:latin typeface="Calibri" charset="0"/>
              </a:rPr>
              <a:t>Planificar para el futuro</a:t>
            </a:r>
          </a:p>
          <a:p>
            <a:pPr eaLnBrk="1" hangingPunct="1">
              <a:lnSpc>
                <a:spcPct val="80000"/>
              </a:lnSpc>
            </a:pPr>
            <a:r>
              <a:rPr lang="es-ES" dirty="0">
                <a:latin typeface="Calibri" charset="0"/>
              </a:rPr>
              <a:t>Proteger para el futuro</a:t>
            </a:r>
          </a:p>
        </p:txBody>
      </p:sp>
      <p:pic>
        <p:nvPicPr>
          <p:cNvPr id="186371" name="Picture 6" descr="C:\Users\Helen\Photographs\Trees\Trees - spain\Photos for Spanish book\Pretty\Gorbeia Uribe Samuels trees 07 +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3638" y="1268413"/>
            <a:ext cx="355282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2" name="TextBox 4"/>
          <p:cNvSpPr txBox="1">
            <a:spLocks noChangeArrowheads="1"/>
          </p:cNvSpPr>
          <p:nvPr/>
        </p:nvSpPr>
        <p:spPr bwMode="auto">
          <a:xfrm>
            <a:off x="4973638" y="6229350"/>
            <a:ext cx="3990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solidFill>
                  <a:schemeClr val="bg1"/>
                </a:solidFill>
              </a:rPr>
              <a:t>Foto: Helen Read, España</a:t>
            </a:r>
            <a:endParaRPr lang="en-GB" sz="1800">
              <a:solidFill>
                <a:schemeClr val="bg1"/>
              </a:solidFill>
            </a:endParaRPr>
          </a:p>
        </p:txBody>
      </p:sp>
    </p:spTree>
    <p:extLst>
      <p:ext uri="{BB962C8B-B14F-4D97-AF65-F5344CB8AC3E}">
        <p14:creationId xmlns:p14="http://schemas.microsoft.com/office/powerpoint/2010/main" val="263935791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r>
              <a:rPr lang="sv-SE" dirty="0" smtClean="0">
                <a:latin typeface="Calibri" charset="0"/>
              </a:rPr>
              <a:t>Más información</a:t>
            </a:r>
            <a:endParaRPr lang="en-GB" dirty="0">
              <a:latin typeface="Calibri" charset="0"/>
            </a:endParaRPr>
          </a:p>
        </p:txBody>
      </p:sp>
      <p:pic>
        <p:nvPicPr>
          <p:cNvPr id="75779"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87413" y="1600200"/>
            <a:ext cx="3178175" cy="4525963"/>
          </a:xfrm>
        </p:spPr>
      </p:pic>
      <p:sp>
        <p:nvSpPr>
          <p:cNvPr id="75780" name="Content Placeholder 2"/>
          <p:cNvSpPr>
            <a:spLocks noGrp="1"/>
          </p:cNvSpPr>
          <p:nvPr>
            <p:ph sz="half" idx="2"/>
          </p:nvPr>
        </p:nvSpPr>
        <p:spPr/>
        <p:txBody>
          <a:bodyPr/>
          <a:lstStyle/>
          <a:p>
            <a:r>
              <a:rPr lang="sv-SE" dirty="0" smtClean="0">
                <a:latin typeface="Calibri" charset="0"/>
              </a:rPr>
              <a:t>Otros </a:t>
            </a:r>
            <a:r>
              <a:rPr lang="sv-SE" dirty="0" err="1" smtClean="0">
                <a:latin typeface="Calibri" charset="0"/>
              </a:rPr>
              <a:t>vídeos</a:t>
            </a:r>
            <a:r>
              <a:rPr lang="sv-SE" dirty="0" smtClean="0">
                <a:latin typeface="Calibri" charset="0"/>
              </a:rPr>
              <a:t> </a:t>
            </a:r>
            <a:r>
              <a:rPr lang="sv-SE" dirty="0" err="1" smtClean="0">
                <a:latin typeface="Calibri" charset="0"/>
              </a:rPr>
              <a:t>VETree</a:t>
            </a:r>
            <a:endParaRPr lang="sv-SE" dirty="0">
              <a:latin typeface="Calibri" charset="0"/>
            </a:endParaRPr>
          </a:p>
          <a:p>
            <a:pPr lvl="1"/>
            <a:r>
              <a:rPr lang="sv-SE" dirty="0" err="1" smtClean="0">
                <a:latin typeface="Calibri" charset="0"/>
              </a:rPr>
              <a:t>Gestión</a:t>
            </a:r>
            <a:r>
              <a:rPr lang="sv-SE" dirty="0" smtClean="0">
                <a:latin typeface="Calibri" charset="0"/>
              </a:rPr>
              <a:t> de </a:t>
            </a:r>
            <a:r>
              <a:rPr lang="sv-SE" dirty="0" err="1" smtClean="0">
                <a:latin typeface="Calibri" charset="0"/>
              </a:rPr>
              <a:t>riesgos</a:t>
            </a:r>
            <a:endParaRPr lang="sv-SE" dirty="0">
              <a:latin typeface="Calibri" charset="0"/>
            </a:endParaRPr>
          </a:p>
          <a:p>
            <a:pPr lvl="1"/>
            <a:r>
              <a:rPr lang="sv-SE" dirty="0" err="1" smtClean="0">
                <a:latin typeface="Calibri" charset="0"/>
              </a:rPr>
              <a:t>Gestión</a:t>
            </a:r>
            <a:r>
              <a:rPr lang="sv-SE" dirty="0" smtClean="0">
                <a:latin typeface="Calibri" charset="0"/>
              </a:rPr>
              <a:t> para la </a:t>
            </a:r>
            <a:r>
              <a:rPr lang="sv-SE" dirty="0" err="1" smtClean="0">
                <a:latin typeface="Calibri" charset="0"/>
              </a:rPr>
              <a:t>madera</a:t>
            </a:r>
            <a:r>
              <a:rPr lang="sv-SE" dirty="0" smtClean="0">
                <a:latin typeface="Calibri" charset="0"/>
              </a:rPr>
              <a:t> en </a:t>
            </a:r>
            <a:r>
              <a:rPr lang="sv-SE" dirty="0" err="1" smtClean="0">
                <a:latin typeface="Calibri" charset="0"/>
              </a:rPr>
              <a:t>descomposición</a:t>
            </a:r>
            <a:endParaRPr lang="sv-SE" dirty="0">
              <a:latin typeface="Calibri" charset="0"/>
            </a:endParaRPr>
          </a:p>
          <a:p>
            <a:pPr lvl="1"/>
            <a:r>
              <a:rPr lang="sv-SE" dirty="0" err="1" smtClean="0">
                <a:latin typeface="Calibri" charset="0"/>
              </a:rPr>
              <a:t>Gestión</a:t>
            </a:r>
            <a:r>
              <a:rPr lang="sv-SE" dirty="0" smtClean="0">
                <a:latin typeface="Calibri" charset="0"/>
              </a:rPr>
              <a:t> de </a:t>
            </a:r>
            <a:r>
              <a:rPr lang="sv-SE" dirty="0" err="1" smtClean="0">
                <a:latin typeface="Calibri" charset="0"/>
              </a:rPr>
              <a:t>frutales</a:t>
            </a:r>
            <a:r>
              <a:rPr lang="sv-SE" dirty="0" smtClean="0">
                <a:latin typeface="Calibri" charset="0"/>
              </a:rPr>
              <a:t> </a:t>
            </a:r>
            <a:r>
              <a:rPr lang="sv-SE" dirty="0" err="1" smtClean="0">
                <a:latin typeface="Calibri" charset="0"/>
              </a:rPr>
              <a:t>veteranos</a:t>
            </a:r>
            <a:endParaRPr lang="sv-SE" dirty="0">
              <a:latin typeface="Calibri" charset="0"/>
            </a:endParaRPr>
          </a:p>
          <a:p>
            <a:pPr lvl="1"/>
            <a:r>
              <a:rPr lang="sv-SE" dirty="0" err="1" smtClean="0">
                <a:latin typeface="Calibri" charset="0"/>
              </a:rPr>
              <a:t>Lecciones</a:t>
            </a:r>
            <a:r>
              <a:rPr lang="sv-SE" dirty="0" smtClean="0">
                <a:latin typeface="Calibri" charset="0"/>
              </a:rPr>
              <a:t> de </a:t>
            </a:r>
            <a:r>
              <a:rPr lang="sv-SE" dirty="0">
                <a:latin typeface="Calibri" charset="0"/>
              </a:rPr>
              <a:t>David </a:t>
            </a:r>
            <a:r>
              <a:rPr lang="sv-SE" dirty="0" err="1">
                <a:latin typeface="Calibri" charset="0"/>
              </a:rPr>
              <a:t>Lonsdale</a:t>
            </a:r>
            <a:endParaRPr lang="sv-SE" dirty="0">
              <a:latin typeface="Calibri" charset="0"/>
            </a:endParaRPr>
          </a:p>
          <a:p>
            <a:pPr lvl="1"/>
            <a:r>
              <a:rPr lang="sv-SE" dirty="0" err="1" smtClean="0">
                <a:latin typeface="Calibri" charset="0"/>
              </a:rPr>
              <a:t>Poda</a:t>
            </a:r>
            <a:r>
              <a:rPr lang="sv-SE" dirty="0" smtClean="0">
                <a:latin typeface="Calibri" charset="0"/>
              </a:rPr>
              <a:t> de </a:t>
            </a:r>
            <a:r>
              <a:rPr lang="sv-SE" dirty="0" err="1" smtClean="0">
                <a:latin typeface="Calibri" charset="0"/>
              </a:rPr>
              <a:t>trasmochos</a:t>
            </a:r>
            <a:r>
              <a:rPr lang="sv-SE" dirty="0" smtClean="0">
                <a:latin typeface="Calibri" charset="0"/>
              </a:rPr>
              <a:t> en </a:t>
            </a:r>
            <a:r>
              <a:rPr lang="sv-SE" dirty="0" err="1" smtClean="0">
                <a:latin typeface="Calibri" charset="0"/>
              </a:rPr>
              <a:t>un</a:t>
            </a:r>
            <a:r>
              <a:rPr lang="sv-SE" dirty="0" smtClean="0">
                <a:latin typeface="Calibri" charset="0"/>
              </a:rPr>
              <a:t> </a:t>
            </a:r>
            <a:r>
              <a:rPr lang="sv-SE" dirty="0" err="1" smtClean="0">
                <a:latin typeface="Calibri" charset="0"/>
              </a:rPr>
              <a:t>ciclo</a:t>
            </a:r>
            <a:r>
              <a:rPr lang="sv-SE" dirty="0" smtClean="0">
                <a:latin typeface="Calibri" charset="0"/>
              </a:rPr>
              <a:t> </a:t>
            </a:r>
            <a:r>
              <a:rPr lang="sv-SE" dirty="0" err="1" smtClean="0">
                <a:latin typeface="Calibri" charset="0"/>
              </a:rPr>
              <a:t>natural</a:t>
            </a:r>
            <a:r>
              <a:rPr lang="sv-SE" dirty="0" smtClean="0">
                <a:latin typeface="Calibri" charset="0"/>
              </a:rPr>
              <a:t> de </a:t>
            </a:r>
            <a:r>
              <a:rPr lang="sv-SE" dirty="0" err="1" smtClean="0">
                <a:latin typeface="Calibri" charset="0"/>
              </a:rPr>
              <a:t>podas</a:t>
            </a:r>
            <a:endParaRPr lang="en-GB" dirty="0">
              <a:latin typeface="Calibri" charset="0"/>
            </a:endParaRPr>
          </a:p>
        </p:txBody>
      </p:sp>
    </p:spTree>
    <p:extLst>
      <p:ext uri="{BB962C8B-B14F-4D97-AF65-F5344CB8AC3E}">
        <p14:creationId xmlns:p14="http://schemas.microsoft.com/office/powerpoint/2010/main" val="30175012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Title 1"/>
          <p:cNvSpPr>
            <a:spLocks noGrp="1"/>
          </p:cNvSpPr>
          <p:nvPr>
            <p:ph type="title"/>
          </p:nvPr>
        </p:nvSpPr>
        <p:spPr/>
        <p:txBody>
          <a:bodyPr/>
          <a:lstStyle/>
          <a:p>
            <a:pPr eaLnBrk="1" hangingPunct="1"/>
            <a:endParaRPr lang="en-US">
              <a:latin typeface="Calibri" charset="0"/>
            </a:endParaRPr>
          </a:p>
        </p:txBody>
      </p:sp>
      <p:sp>
        <p:nvSpPr>
          <p:cNvPr id="190466" name="Content Placeholder 2"/>
          <p:cNvSpPr>
            <a:spLocks noGrp="1"/>
          </p:cNvSpPr>
          <p:nvPr>
            <p:ph idx="1"/>
          </p:nvPr>
        </p:nvSpPr>
        <p:spPr/>
        <p:txBody>
          <a:bodyPr/>
          <a:lstStyle/>
          <a:p>
            <a:pPr eaLnBrk="1" hangingPunct="1"/>
            <a:endParaRPr lang="es-ES" dirty="0" smtClean="0">
              <a:latin typeface="Calibri" charset="0"/>
              <a:hlinkClick r:id="rId2"/>
            </a:endParaRPr>
          </a:p>
          <a:p>
            <a:pPr eaLnBrk="1" hangingPunct="1"/>
            <a:endParaRPr lang="es-ES" dirty="0" smtClean="0">
              <a:latin typeface="Calibri" charset="0"/>
              <a:hlinkClick r:id="rId2"/>
            </a:endParaRPr>
          </a:p>
          <a:p>
            <a:pPr eaLnBrk="1" hangingPunct="1"/>
            <a:endParaRPr lang="es-ES" dirty="0" smtClean="0">
              <a:latin typeface="Calibri" charset="0"/>
            </a:endParaRPr>
          </a:p>
          <a:p>
            <a:pPr eaLnBrk="1" hangingPunct="1"/>
            <a:r>
              <a:rPr lang="es-ES" dirty="0" smtClean="0">
                <a:latin typeface="Calibri" charset="0"/>
              </a:rPr>
              <a:t>www.vetree.eu</a:t>
            </a:r>
          </a:p>
          <a:p>
            <a:pPr eaLnBrk="1" hangingPunct="1"/>
            <a:r>
              <a:rPr lang="es-ES" dirty="0" smtClean="0">
                <a:latin typeface="Calibri" charset="0"/>
              </a:rPr>
              <a:t>www.ancient-tree-forum.org.uk</a:t>
            </a:r>
          </a:p>
          <a:p>
            <a:pPr eaLnBrk="1" hangingPunct="1"/>
            <a:r>
              <a:rPr lang="es-ES" dirty="0" smtClean="0">
                <a:latin typeface="Calibri" charset="0"/>
              </a:rPr>
              <a:t>Síguenos en Facebook</a:t>
            </a:r>
          </a:p>
          <a:p>
            <a:pPr eaLnBrk="1" hangingPunct="1"/>
            <a:endParaRPr lang="es-ES" dirty="0" smtClean="0">
              <a:latin typeface="Calibri" charset="0"/>
            </a:endParaRPr>
          </a:p>
          <a:p>
            <a:pPr eaLnBrk="1" hangingPunct="1"/>
            <a:endParaRPr lang="es-ES" dirty="0">
              <a:latin typeface="Calibri" charset="0"/>
            </a:endParaRPr>
          </a:p>
        </p:txBody>
      </p:sp>
      <p:pic>
        <p:nvPicPr>
          <p:cNvPr id="190467"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l="17028" r="16401"/>
          <a:stretch/>
        </p:blipFill>
        <p:spPr bwMode="auto">
          <a:xfrm>
            <a:off x="3987800" y="5301209"/>
            <a:ext cx="812800" cy="813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D:\Gebruikersgegevens\joyeto\Documents\PROJECTEN\VETree\logo - huisstijl\logo-voor-scherm\main_logo_witran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188640"/>
            <a:ext cx="5034161" cy="309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61228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5" name="Picture 4" descr="Basque country pollards_Small"/>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4520" r="3337"/>
          <a:stretch>
            <a:fillRect/>
          </a:stretch>
        </p:blipFill>
        <p:spPr>
          <a:xfrm>
            <a:off x="0" y="0"/>
            <a:ext cx="9553575" cy="6884988"/>
          </a:xfrm>
        </p:spPr>
      </p:pic>
      <p:sp>
        <p:nvSpPr>
          <p:cNvPr id="2" name="Title 1"/>
          <p:cNvSpPr>
            <a:spLocks noGrp="1"/>
          </p:cNvSpPr>
          <p:nvPr>
            <p:ph type="title"/>
          </p:nvPr>
        </p:nvSpPr>
        <p:spPr>
          <a:xfrm>
            <a:off x="468313" y="549275"/>
            <a:ext cx="8939212" cy="1139825"/>
          </a:xfrm>
          <a:solidFill>
            <a:schemeClr val="tx2">
              <a:lumMod val="50000"/>
              <a:alpha val="49000"/>
            </a:schemeClr>
          </a:solidFill>
        </p:spPr>
        <p:txBody>
          <a:bodyPr rtlCol="0">
            <a:normAutofit fontScale="90000"/>
          </a:bodyPr>
          <a:lstStyle/>
          <a:p>
            <a:pPr eaLnBrk="1" fontAlgn="auto" hangingPunct="1">
              <a:spcAft>
                <a:spcPts val="0"/>
              </a:spcAft>
              <a:defRPr/>
            </a:pPr>
            <a:r>
              <a:rPr lang="es-ES" smtClean="0">
                <a:solidFill>
                  <a:schemeClr val="bg1"/>
                </a:solidFill>
                <a:ea typeface="+mj-ea"/>
                <a:cs typeface="+mj-cs"/>
              </a:rPr>
              <a:t>Por favor, rellenad el cuestionario de evaluación del curso!</a:t>
            </a:r>
            <a:endParaRPr lang="es-ES">
              <a:solidFill>
                <a:schemeClr val="bg1"/>
              </a:solidFill>
              <a:ea typeface="+mj-ea"/>
              <a:cs typeface="+mj-cs"/>
            </a:endParaRPr>
          </a:p>
        </p:txBody>
      </p:sp>
      <p:sp>
        <p:nvSpPr>
          <p:cNvPr id="195587" name="TextBox 2"/>
          <p:cNvSpPr txBox="1">
            <a:spLocks noChangeArrowheads="1"/>
          </p:cNvSpPr>
          <p:nvPr/>
        </p:nvSpPr>
        <p:spPr bwMode="auto">
          <a:xfrm>
            <a:off x="395288" y="6453188"/>
            <a:ext cx="4752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sv-SE" sz="1800"/>
              <a:t>Foto: Vikki Bengtsson , Oianleku, España</a:t>
            </a:r>
            <a:endParaRPr lang="en-GB" sz="1800"/>
          </a:p>
        </p:txBody>
      </p:sp>
    </p:spTree>
    <p:extLst>
      <p:ext uri="{BB962C8B-B14F-4D97-AF65-F5344CB8AC3E}">
        <p14:creationId xmlns:p14="http://schemas.microsoft.com/office/powerpoint/2010/main" val="20914647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TC101859861[[fn=Tradeshow]]</Template>
  <TotalTime>17837</TotalTime>
  <Words>3682</Words>
  <Application>Microsoft Office PowerPoint</Application>
  <PresentationFormat>Diavoorstelling (4:3)</PresentationFormat>
  <Paragraphs>531</Paragraphs>
  <Slides>74</Slides>
  <Notes>71</Notes>
  <HiddenSlides>0</HiddenSlides>
  <MMClips>0</MMClips>
  <ScaleCrop>false</ScaleCrop>
  <HeadingPairs>
    <vt:vector size="4" baseType="variant">
      <vt:variant>
        <vt:lpstr>Thema</vt:lpstr>
      </vt:variant>
      <vt:variant>
        <vt:i4>1</vt:i4>
      </vt:variant>
      <vt:variant>
        <vt:lpstr>Diatitels</vt:lpstr>
      </vt:variant>
      <vt:variant>
        <vt:i4>74</vt:i4>
      </vt:variant>
    </vt:vector>
  </HeadingPairs>
  <TitlesOfParts>
    <vt:vector size="75" baseType="lpstr">
      <vt:lpstr>Office Theme</vt:lpstr>
      <vt:lpstr>Puesta en valor y gestión de árboles veteranos</vt:lpstr>
      <vt:lpstr>Proyecto VETree</vt:lpstr>
      <vt:lpstr>Introducción</vt:lpstr>
      <vt:lpstr>Presentaciones</vt:lpstr>
      <vt:lpstr>Objetivos</vt:lpstr>
      <vt:lpstr>Los árboles viejos nos unen  entre nosotros y a nuestro pasado</vt:lpstr>
      <vt:lpstr>Definición de árbol veterano</vt:lpstr>
      <vt:lpstr>Ejercicio 1: Haz una lista de las características de los árboles veteranos</vt:lpstr>
      <vt:lpstr>Algunas fotos para ayudarte</vt:lpstr>
      <vt:lpstr>¿Por qué pueden vivir tanto los árboles?  </vt:lpstr>
      <vt:lpstr>Pérdida de la dominancia apical</vt:lpstr>
      <vt:lpstr>El Rey ha perdido la cabeza </vt:lpstr>
      <vt:lpstr>PowerPoint-presentatie</vt:lpstr>
      <vt:lpstr>Los árboles a lo largo del tiempo</vt:lpstr>
      <vt:lpstr>Cómo varía el perímetro en las diferentes especies. (Apuntes)</vt:lpstr>
      <vt:lpstr>Los árboles veteranos  y la fauna y flora silvestres</vt:lpstr>
      <vt:lpstr>Los árboles veteranos son ecosistemas vivos</vt:lpstr>
      <vt:lpstr>La forma/historia del árbol es importante</vt:lpstr>
      <vt:lpstr>El proceso de descomposición y los hongos</vt:lpstr>
      <vt:lpstr>El ciclo de los nutrientes</vt:lpstr>
      <vt:lpstr>No toda descomposición es igual</vt:lpstr>
      <vt:lpstr>Porqué es importante la descomposición? </vt:lpstr>
      <vt:lpstr>Ejercicio 2: Reconocimiento de hábitats</vt:lpstr>
      <vt:lpstr>PowerPoint-presentatie</vt:lpstr>
      <vt:lpstr>Invertebrados</vt:lpstr>
      <vt:lpstr>Invertebrados</vt:lpstr>
      <vt:lpstr>Especies raras y amenazadas</vt:lpstr>
      <vt:lpstr>Conservación - problemas</vt:lpstr>
      <vt:lpstr>Crear el hábitat!</vt:lpstr>
      <vt:lpstr>Escenario ideal</vt:lpstr>
      <vt:lpstr>Valor cultural y patrimonial  de los árboles veteranos</vt:lpstr>
      <vt:lpstr>Avenidas</vt:lpstr>
      <vt:lpstr>Importancia cultural  de los árboles veteranos</vt:lpstr>
      <vt:lpstr>Parques</vt:lpstr>
      <vt:lpstr>Importancia estética  de los árboles veteranos</vt:lpstr>
      <vt:lpstr>Otros valores</vt:lpstr>
      <vt:lpstr>Ejemplos de definiciones</vt:lpstr>
      <vt:lpstr>Conclusión</vt:lpstr>
      <vt:lpstr>Ejercicio 3: Al aire libre</vt:lpstr>
      <vt:lpstr>Ficha de campo</vt:lpstr>
      <vt:lpstr>Gestión de árboles veteranos</vt:lpstr>
      <vt:lpstr>Ejercicio 4: Raíces</vt:lpstr>
      <vt:lpstr>Los árboles necesitan espacio!</vt:lpstr>
      <vt:lpstr>PowerPoint-presentatie</vt:lpstr>
      <vt:lpstr>¿De dónde vienen los árboles viejos?</vt:lpstr>
      <vt:lpstr>¿Ramoneadores o desastres naturales?</vt:lpstr>
      <vt:lpstr>Ejercicio 5: ¿Ramoneadores o Desastres Naturales?</vt:lpstr>
      <vt:lpstr>Estrategias naturales</vt:lpstr>
      <vt:lpstr>Procesos naturales</vt:lpstr>
      <vt:lpstr>Gestión de los árboles</vt:lpstr>
      <vt:lpstr>PowerPoint-presentatie</vt:lpstr>
      <vt:lpstr>¿Dónde están hoy en día?</vt:lpstr>
      <vt:lpstr>¿Cuáles son los problemas  de los árboles veteranos?</vt:lpstr>
      <vt:lpstr>PowerPoint-presentatie</vt:lpstr>
      <vt:lpstr>PowerPoint-presentatie</vt:lpstr>
      <vt:lpstr>El emplazamiento</vt:lpstr>
      <vt:lpstr>¿Por qué son diferentes  los árboles veteranos?</vt:lpstr>
      <vt:lpstr>¿Por qué hacer algo?</vt:lpstr>
      <vt:lpstr>Cosas a tener en cuenta: los alrededores</vt:lpstr>
      <vt:lpstr>Cosas a tener en cuenta:  cuestiones relacionadas con el emplazamiento</vt:lpstr>
      <vt:lpstr>Cosas a tener en cuenta:  cuestiones relacionadas con el árbol</vt:lpstr>
      <vt:lpstr>Planificación de la Gestión</vt:lpstr>
      <vt:lpstr>Reducción de la competencia. Vídeo.</vt:lpstr>
      <vt:lpstr>Gestión del terreno en  torno al árbol veterano. Vídeo.</vt:lpstr>
      <vt:lpstr>Ejercicio 6: ¿Cuál es la  gestión adecuada para estos árboles?</vt:lpstr>
      <vt:lpstr>Técnicas de poda. Vídeo.</vt:lpstr>
      <vt:lpstr>Recordad que las futuras  generaciones de árboles son cruciales para la viabilidad a largo plazo</vt:lpstr>
      <vt:lpstr>PowerPoint-presentatie</vt:lpstr>
      <vt:lpstr>Protección para nuestros árboles viejos</vt:lpstr>
      <vt:lpstr>Legislación y subvenciones</vt:lpstr>
      <vt:lpstr>Árboles veteranos - conclusiones</vt:lpstr>
      <vt:lpstr>Más información</vt:lpstr>
      <vt:lpstr>PowerPoint-presentatie</vt:lpstr>
      <vt:lpstr>Por favor, rellenad el cuestionario de evaluación del curso!</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 Course VETree</dc:title>
  <dc:creator>Vikki Forbes;Helen Read</dc:creator>
  <cp:lastModifiedBy>Joye, Tom</cp:lastModifiedBy>
  <cp:revision>697</cp:revision>
  <cp:lastPrinted>2014-02-06T16:08:53Z</cp:lastPrinted>
  <dcterms:created xsi:type="dcterms:W3CDTF">2003-10-23T15:07:34Z</dcterms:created>
  <dcterms:modified xsi:type="dcterms:W3CDTF">2015-01-16T13:07:25Z</dcterms:modified>
</cp:coreProperties>
</file>