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76"/>
  </p:notesMasterIdLst>
  <p:handoutMasterIdLst>
    <p:handoutMasterId r:id="rId77"/>
  </p:handoutMasterIdLst>
  <p:sldIdLst>
    <p:sldId id="256" r:id="rId2"/>
    <p:sldId id="538" r:id="rId3"/>
    <p:sldId id="438" r:id="rId4"/>
    <p:sldId id="643" r:id="rId5"/>
    <p:sldId id="506" r:id="rId6"/>
    <p:sldId id="503" r:id="rId7"/>
    <p:sldId id="345" r:id="rId8"/>
    <p:sldId id="539" r:id="rId9"/>
    <p:sldId id="440" r:id="rId10"/>
    <p:sldId id="452" r:id="rId11"/>
    <p:sldId id="645" r:id="rId12"/>
    <p:sldId id="540" r:id="rId13"/>
    <p:sldId id="453" r:id="rId14"/>
    <p:sldId id="437" r:id="rId15"/>
    <p:sldId id="447" r:id="rId16"/>
    <p:sldId id="555" r:id="rId17"/>
    <p:sldId id="557" r:id="rId18"/>
    <p:sldId id="558" r:id="rId19"/>
    <p:sldId id="559" r:id="rId20"/>
    <p:sldId id="608" r:id="rId21"/>
    <p:sldId id="595" r:id="rId22"/>
    <p:sldId id="561" r:id="rId23"/>
    <p:sldId id="646" r:id="rId24"/>
    <p:sldId id="647" r:id="rId25"/>
    <p:sldId id="648" r:id="rId26"/>
    <p:sldId id="570" r:id="rId27"/>
    <p:sldId id="572" r:id="rId28"/>
    <p:sldId id="574" r:id="rId29"/>
    <p:sldId id="665" r:id="rId30"/>
    <p:sldId id="576" r:id="rId31"/>
    <p:sldId id="649" r:id="rId32"/>
    <p:sldId id="650" r:id="rId33"/>
    <p:sldId id="651" r:id="rId34"/>
    <p:sldId id="652" r:id="rId35"/>
    <p:sldId id="663" r:id="rId36"/>
    <p:sldId id="664" r:id="rId37"/>
    <p:sldId id="655" r:id="rId38"/>
    <p:sldId id="577" r:id="rId39"/>
    <p:sldId id="463" r:id="rId40"/>
    <p:sldId id="544" r:id="rId41"/>
    <p:sldId id="504" r:id="rId42"/>
    <p:sldId id="507" r:id="rId43"/>
    <p:sldId id="515" r:id="rId44"/>
    <p:sldId id="514" r:id="rId45"/>
    <p:sldId id="505" r:id="rId46"/>
    <p:sldId id="509" r:id="rId47"/>
    <p:sldId id="510" r:id="rId48"/>
    <p:sldId id="511" r:id="rId49"/>
    <p:sldId id="392" r:id="rId50"/>
    <p:sldId id="578" r:id="rId51"/>
    <p:sldId id="612" r:id="rId52"/>
    <p:sldId id="516" r:id="rId53"/>
    <p:sldId id="616" r:id="rId54"/>
    <p:sldId id="391" r:id="rId55"/>
    <p:sldId id="614" r:id="rId56"/>
    <p:sldId id="615" r:id="rId57"/>
    <p:sldId id="599" r:id="rId58"/>
    <p:sldId id="431" r:id="rId59"/>
    <p:sldId id="618" r:id="rId60"/>
    <p:sldId id="617" r:id="rId61"/>
    <p:sldId id="579" r:id="rId62"/>
    <p:sldId id="620" r:id="rId63"/>
    <p:sldId id="656" r:id="rId64"/>
    <p:sldId id="657" r:id="rId65"/>
    <p:sldId id="658" r:id="rId66"/>
    <p:sldId id="659" r:id="rId67"/>
    <p:sldId id="474" r:id="rId68"/>
    <p:sldId id="660" r:id="rId69"/>
    <p:sldId id="519" r:id="rId70"/>
    <p:sldId id="661" r:id="rId71"/>
    <p:sldId id="366" r:id="rId72"/>
    <p:sldId id="662" r:id="rId73"/>
    <p:sldId id="552" r:id="rId74"/>
    <p:sldId id="475" r:id="rId75"/>
  </p:sldIdLst>
  <p:sldSz cx="9144000" cy="6858000" type="screen4x3"/>
  <p:notesSz cx="7099300" cy="10234613"/>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huoWK9zPep6Lk7NxkaUCzQ==" hashData="ZOQRQJaT3pX4OuG/5cQy2eGM1E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B36E"/>
    <a:srgbClr val="0000CC"/>
    <a:srgbClr val="C6F45E"/>
    <a:srgbClr val="FFFFCC"/>
    <a:srgbClr val="CCFF66"/>
    <a:srgbClr val="FFFF99"/>
    <a:srgbClr val="00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42965" autoAdjust="0"/>
    <p:restoredTop sz="65263" autoAdjust="0"/>
  </p:normalViewPr>
  <p:slideViewPr>
    <p:cSldViewPr>
      <p:cViewPr varScale="1">
        <p:scale>
          <a:sx n="82" d="100"/>
          <a:sy n="82" d="100"/>
        </p:scale>
        <p:origin x="-2370" y="-72"/>
      </p:cViewPr>
      <p:guideLst>
        <p:guide orient="horz" pos="2160"/>
        <p:guide pos="2880"/>
      </p:guideLst>
    </p:cSldViewPr>
  </p:slideViewPr>
  <p:outlineViewPr>
    <p:cViewPr>
      <p:scale>
        <a:sx n="33" d="100"/>
        <a:sy n="33" d="100"/>
      </p:scale>
      <p:origin x="0" y="1182"/>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7" d="100"/>
          <a:sy n="87" d="100"/>
        </p:scale>
        <p:origin x="-3672" y="-96"/>
      </p:cViewPr>
      <p:guideLst>
        <p:guide orient="horz" pos="3223"/>
        <p:guide pos="223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defTabSz="991227">
              <a:defRPr sz="1200"/>
            </a:lvl1pPr>
          </a:lstStyle>
          <a:p>
            <a:pPr>
              <a:defRPr/>
            </a:pPr>
            <a:endParaRPr lang="en-GB"/>
          </a:p>
        </p:txBody>
      </p:sp>
      <p:sp>
        <p:nvSpPr>
          <p:cNvPr id="102403" name="Rectangle 3"/>
          <p:cNvSpPr>
            <a:spLocks noGrp="1" noChangeArrowheads="1"/>
          </p:cNvSpPr>
          <p:nvPr>
            <p:ph type="dt" sz="quarter" idx="1"/>
          </p:nvPr>
        </p:nvSpPr>
        <p:spPr bwMode="auto">
          <a:xfrm>
            <a:off x="4021138"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algn="r" defTabSz="991227">
              <a:defRPr sz="1200"/>
            </a:lvl1pPr>
          </a:lstStyle>
          <a:p>
            <a:pPr>
              <a:defRPr/>
            </a:pPr>
            <a:endParaRPr lang="en-GB"/>
          </a:p>
        </p:txBody>
      </p:sp>
      <p:sp>
        <p:nvSpPr>
          <p:cNvPr id="102404" name="Rectangle 4"/>
          <p:cNvSpPr>
            <a:spLocks noGrp="1" noChangeArrowheads="1"/>
          </p:cNvSpPr>
          <p:nvPr>
            <p:ph type="ftr" sz="quarter" idx="2"/>
          </p:nvPr>
        </p:nvSpPr>
        <p:spPr bwMode="auto">
          <a:xfrm>
            <a:off x="0"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defTabSz="991227">
              <a:defRPr sz="1200"/>
            </a:lvl1pPr>
          </a:lstStyle>
          <a:p>
            <a:pPr>
              <a:defRPr/>
            </a:pPr>
            <a:endParaRPr lang="en-GB"/>
          </a:p>
        </p:txBody>
      </p:sp>
      <p:sp>
        <p:nvSpPr>
          <p:cNvPr id="102405" name="Rectangle 5"/>
          <p:cNvSpPr>
            <a:spLocks noGrp="1" noChangeArrowheads="1"/>
          </p:cNvSpPr>
          <p:nvPr>
            <p:ph type="sldNum" sz="quarter" idx="3"/>
          </p:nvPr>
        </p:nvSpPr>
        <p:spPr bwMode="auto">
          <a:xfrm>
            <a:off x="4021138"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algn="r" defTabSz="991227">
              <a:defRPr sz="1200"/>
            </a:lvl1pPr>
          </a:lstStyle>
          <a:p>
            <a:pPr>
              <a:defRPr/>
            </a:pPr>
            <a:fld id="{665BA711-8267-4D9C-A9A3-87F9294E1F60}" type="slidenum">
              <a:rPr lang="en-GB"/>
              <a:pPr>
                <a:defRPr/>
              </a:pPr>
              <a:t>‹nr.›</a:t>
            </a:fld>
            <a:endParaRPr lang="en-GB"/>
          </a:p>
        </p:txBody>
      </p:sp>
    </p:spTree>
    <p:extLst>
      <p:ext uri="{BB962C8B-B14F-4D97-AF65-F5344CB8AC3E}">
        <p14:creationId xmlns:p14="http://schemas.microsoft.com/office/powerpoint/2010/main" val="23021201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defTabSz="991227">
              <a:defRPr sz="1200"/>
            </a:lvl1pPr>
          </a:lstStyle>
          <a:p>
            <a:pPr>
              <a:defRPr/>
            </a:pPr>
            <a:endParaRPr lang="en-GB"/>
          </a:p>
        </p:txBody>
      </p:sp>
      <p:sp>
        <p:nvSpPr>
          <p:cNvPr id="61443" name="Rectangle 3"/>
          <p:cNvSpPr>
            <a:spLocks noGrp="1" noChangeArrowheads="1"/>
          </p:cNvSpPr>
          <p:nvPr>
            <p:ph type="dt" idx="1"/>
          </p:nvPr>
        </p:nvSpPr>
        <p:spPr bwMode="auto">
          <a:xfrm>
            <a:off x="4021138"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algn="r" defTabSz="991227">
              <a:defRPr sz="1200"/>
            </a:lvl1pPr>
          </a:lstStyle>
          <a:p>
            <a:pPr>
              <a:defRPr/>
            </a:pPr>
            <a:endParaRPr lang="en-GB"/>
          </a:p>
        </p:txBody>
      </p:sp>
      <p:sp>
        <p:nvSpPr>
          <p:cNvPr id="78852" name="Rectangle 4"/>
          <p:cNvSpPr>
            <a:spLocks noRot="1" noChangeArrowheads="1" noTextEdit="1"/>
          </p:cNvSpPr>
          <p:nvPr>
            <p:ph type="sldImg" idx="2"/>
          </p:nvPr>
        </p:nvSpPr>
        <p:spPr bwMode="auto">
          <a:xfrm>
            <a:off x="992188" y="766763"/>
            <a:ext cx="5116512" cy="38369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5" name="Rectangle 5"/>
          <p:cNvSpPr>
            <a:spLocks noGrp="1" noChangeArrowheads="1"/>
          </p:cNvSpPr>
          <p:nvPr>
            <p:ph type="body" sz="quarter" idx="3"/>
          </p:nvPr>
        </p:nvSpPr>
        <p:spPr bwMode="auto">
          <a:xfrm>
            <a:off x="709613" y="4860925"/>
            <a:ext cx="5680075" cy="4606925"/>
          </a:xfrm>
          <a:prstGeom prst="rect">
            <a:avLst/>
          </a:prstGeom>
          <a:noFill/>
          <a:ln>
            <a:noFill/>
          </a:ln>
          <a:effectLst/>
          <a:extLst/>
        </p:spPr>
        <p:txBody>
          <a:bodyPr vert="horz" wrap="square" lIns="99035" tIns="49518" rIns="99035" bIns="49518"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446" name="Rectangle 6"/>
          <p:cNvSpPr>
            <a:spLocks noGrp="1" noChangeArrowheads="1"/>
          </p:cNvSpPr>
          <p:nvPr>
            <p:ph type="ftr" sz="quarter" idx="4"/>
          </p:nvPr>
        </p:nvSpPr>
        <p:spPr bwMode="auto">
          <a:xfrm>
            <a:off x="0"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defTabSz="991227">
              <a:defRPr sz="1200"/>
            </a:lvl1pPr>
          </a:lstStyle>
          <a:p>
            <a:pPr>
              <a:defRPr/>
            </a:pPr>
            <a:endParaRPr lang="en-GB"/>
          </a:p>
        </p:txBody>
      </p:sp>
      <p:sp>
        <p:nvSpPr>
          <p:cNvPr id="61447" name="Rectangle 7"/>
          <p:cNvSpPr>
            <a:spLocks noGrp="1" noChangeArrowheads="1"/>
          </p:cNvSpPr>
          <p:nvPr>
            <p:ph type="sldNum" sz="quarter" idx="5"/>
          </p:nvPr>
        </p:nvSpPr>
        <p:spPr bwMode="auto">
          <a:xfrm>
            <a:off x="4021138"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algn="r" defTabSz="991227">
              <a:defRPr sz="1200"/>
            </a:lvl1pPr>
          </a:lstStyle>
          <a:p>
            <a:pPr>
              <a:defRPr/>
            </a:pPr>
            <a:fld id="{A2825F5A-8D43-43C6-B35B-94494CC060DE}" type="slidenum">
              <a:rPr lang="en-GB"/>
              <a:pPr>
                <a:defRPr/>
              </a:pPr>
              <a:t>‹nr.›</a:t>
            </a:fld>
            <a:endParaRPr lang="en-GB"/>
          </a:p>
        </p:txBody>
      </p:sp>
    </p:spTree>
    <p:extLst>
      <p:ext uri="{BB962C8B-B14F-4D97-AF65-F5344CB8AC3E}">
        <p14:creationId xmlns:p14="http://schemas.microsoft.com/office/powerpoint/2010/main" val="4897956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69B1DDAB-EA62-4D65-8A1A-2ACCFC26D447}" type="slidenum">
              <a:rPr lang="en-GB" altLang="en-US" smtClean="0"/>
              <a:pPr/>
              <a:t>1</a:t>
            </a:fld>
            <a:endParaRPr lang="en-GB" altLang="en-US"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en-US" smtClean="0"/>
              <a:t>VETree projektet finansierades till 75 % av EUs Leonardo da Vinci Fond. Denna kurs </a:t>
            </a:r>
            <a:r>
              <a:rPr lang="en-US" altLang="en-US" smtClean="0"/>
              <a:t>utvecklades inom projektet och finns tillgänglig på 6 olika språk. Projektets målsättning var att ta fram högkvalitativt utbildningsmaterial som kan användas i alla EU-länder inblandade i projektet.</a:t>
            </a:r>
            <a:endParaRPr lang="en-GB" altLang="en-US" smtClean="0"/>
          </a:p>
        </p:txBody>
      </p:sp>
      <p:sp>
        <p:nvSpPr>
          <p:cNvPr id="809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19EBA50F-D07B-4590-B266-3F7F21378EB2}" type="slidenum">
              <a:rPr lang="en-GB" altLang="en-US" smtClean="0"/>
              <a:pPr/>
              <a:t>2</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en-US" smtClean="0"/>
              <a:t>Vem är vi + vem är ni och vilka är era förväntn</a:t>
            </a:r>
            <a:r>
              <a:rPr lang="en-US" altLang="en-US" smtClean="0"/>
              <a:t>ingar?</a:t>
            </a:r>
            <a:endParaRPr lang="nl-BE" altLang="en-US" smtClean="0"/>
          </a:p>
        </p:txBody>
      </p:sp>
      <p:sp>
        <p:nvSpPr>
          <p:cNvPr id="819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585C71B0-C1C7-4A62-B206-DD10289ABE64}" type="slidenum">
              <a:rPr lang="en-GB" altLang="en-US" smtClean="0"/>
              <a:pPr/>
              <a:t>4</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Dessa är målsättningarna för dagen</a:t>
            </a:r>
          </a:p>
          <a:p>
            <a:endParaRPr lang="en-GB" altLang="en-US" smtClean="0"/>
          </a:p>
          <a:p>
            <a:r>
              <a:rPr lang="en-GB" altLang="en-US" smtClean="0"/>
              <a:t>Vid dagens slut ska ni kunna …..</a:t>
            </a:r>
          </a:p>
        </p:txBody>
      </p:sp>
      <p:sp>
        <p:nvSpPr>
          <p:cNvPr id="829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9E2DA692-8C3B-450F-9577-A4155748BCFA}" type="slidenum">
              <a:rPr lang="en-GB" altLang="en-US" smtClean="0"/>
              <a:pPr/>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5838">
              <a:defRPr sz="1200">
                <a:solidFill>
                  <a:schemeClr val="tx1"/>
                </a:solidFill>
                <a:latin typeface="Arial" charset="0"/>
              </a:defRPr>
            </a:lvl1pPr>
            <a:lvl2pPr marL="742950" indent="-285750" defTabSz="985838">
              <a:defRPr sz="1200">
                <a:solidFill>
                  <a:schemeClr val="tx1"/>
                </a:solidFill>
                <a:latin typeface="Arial" charset="0"/>
              </a:defRPr>
            </a:lvl2pPr>
            <a:lvl3pPr marL="1143000" indent="-228600" defTabSz="985838">
              <a:defRPr sz="1200">
                <a:solidFill>
                  <a:schemeClr val="tx1"/>
                </a:solidFill>
                <a:latin typeface="Arial" charset="0"/>
              </a:defRPr>
            </a:lvl3pPr>
            <a:lvl4pPr marL="1600200" indent="-228600" defTabSz="985838">
              <a:defRPr sz="1200">
                <a:solidFill>
                  <a:schemeClr val="tx1"/>
                </a:solidFill>
                <a:latin typeface="Arial" charset="0"/>
              </a:defRPr>
            </a:lvl4pPr>
            <a:lvl5pPr marL="2057400" indent="-228600" defTabSz="985838">
              <a:defRPr sz="1200">
                <a:solidFill>
                  <a:schemeClr val="tx1"/>
                </a:solidFill>
                <a:latin typeface="Arial" charset="0"/>
              </a:defRPr>
            </a:lvl5pPr>
            <a:lvl6pPr marL="2514600" indent="-228600" defTabSz="985838" eaLnBrk="0" fontAlgn="base" hangingPunct="0">
              <a:spcBef>
                <a:spcPct val="30000"/>
              </a:spcBef>
              <a:spcAft>
                <a:spcPct val="0"/>
              </a:spcAft>
              <a:defRPr sz="1200">
                <a:solidFill>
                  <a:schemeClr val="tx1"/>
                </a:solidFill>
                <a:latin typeface="Arial" charset="0"/>
              </a:defRPr>
            </a:lvl6pPr>
            <a:lvl7pPr marL="2971800" indent="-228600" defTabSz="985838" eaLnBrk="0" fontAlgn="base" hangingPunct="0">
              <a:spcBef>
                <a:spcPct val="30000"/>
              </a:spcBef>
              <a:spcAft>
                <a:spcPct val="0"/>
              </a:spcAft>
              <a:defRPr sz="1200">
                <a:solidFill>
                  <a:schemeClr val="tx1"/>
                </a:solidFill>
                <a:latin typeface="Arial" charset="0"/>
              </a:defRPr>
            </a:lvl7pPr>
            <a:lvl8pPr marL="3429000" indent="-228600" defTabSz="985838" eaLnBrk="0" fontAlgn="base" hangingPunct="0">
              <a:spcBef>
                <a:spcPct val="30000"/>
              </a:spcBef>
              <a:spcAft>
                <a:spcPct val="0"/>
              </a:spcAft>
              <a:defRPr sz="1200">
                <a:solidFill>
                  <a:schemeClr val="tx1"/>
                </a:solidFill>
                <a:latin typeface="Arial" charset="0"/>
              </a:defRPr>
            </a:lvl8pPr>
            <a:lvl9pPr marL="3886200" indent="-228600" defTabSz="985838" eaLnBrk="0" fontAlgn="base" hangingPunct="0">
              <a:spcBef>
                <a:spcPct val="30000"/>
              </a:spcBef>
              <a:spcAft>
                <a:spcPct val="0"/>
              </a:spcAft>
              <a:defRPr sz="1200">
                <a:solidFill>
                  <a:schemeClr val="tx1"/>
                </a:solidFill>
                <a:latin typeface="Arial" charset="0"/>
              </a:defRPr>
            </a:lvl9pPr>
          </a:lstStyle>
          <a:p>
            <a:fld id="{265AAAE0-5B68-45DE-A6C3-16811707A3A6}" type="slidenum">
              <a:rPr lang="en-GB" altLang="en-US" smtClean="0"/>
              <a:pPr/>
              <a:t>6</a:t>
            </a:fld>
            <a:endParaRPr lang="en-GB" altLang="en-US" smtClean="0"/>
          </a:p>
        </p:txBody>
      </p:sp>
      <p:sp>
        <p:nvSpPr>
          <p:cNvPr id="83971" name="Rectangle 2"/>
          <p:cNvSpPr>
            <a:spLocks noGrp="1" noRot="1" noChangeAspect="1" noChangeArrowheads="1" noTextEdit="1"/>
          </p:cNvSpPr>
          <p:nvPr>
            <p:ph type="sldImg"/>
          </p:nvPr>
        </p:nvSpPr>
        <p:spPr>
          <a:xfrm>
            <a:off x="992188" y="766763"/>
            <a:ext cx="5114925" cy="3836987"/>
          </a:xfrm>
          <a:ln/>
        </p:spPr>
      </p:sp>
      <p:sp>
        <p:nvSpPr>
          <p:cNvPr id="839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Beskriv det faktum att skyddsvärda och åldriga träd är viktiga ur ett kulturhistoriskt perspektiv. De har “sett” en hel del under sin levnad!!</a:t>
            </a:r>
          </a:p>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054BF635-E8DC-496C-A622-9DAC6AF09F4D}" type="slidenum">
              <a:rPr lang="en-GB" altLang="en-US" smtClean="0"/>
              <a:pPr/>
              <a:t>7</a:t>
            </a:fld>
            <a:endParaRPr lang="en-GB" altLang="en-US" smtClean="0"/>
          </a:p>
        </p:txBody>
      </p:sp>
      <p:sp>
        <p:nvSpPr>
          <p:cNvPr id="84995" name="Rectangle 2"/>
          <p:cNvSpPr>
            <a:spLocks noRot="1" noChangeArrowheads="1" noTextEdit="1"/>
          </p:cNvSpPr>
          <p:nvPr>
            <p:ph type="sldImg"/>
          </p:nvPr>
        </p:nvSpPr>
        <p:spPr>
          <a:xfrm>
            <a:off x="990600" y="766763"/>
            <a:ext cx="5121275" cy="3840162"/>
          </a:xfrm>
          <a:ln/>
        </p:spPr>
      </p:sp>
      <p:sp>
        <p:nvSpPr>
          <p:cNvPr id="849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Kursledaren hjälper här deltagarna att göra en lista på whiteboardtav</a:t>
            </a:r>
            <a:r>
              <a:rPr lang="en-US" altLang="en-US" smtClean="0"/>
              <a:t>la/blädderblock eller liknande.</a:t>
            </a:r>
          </a:p>
          <a:p>
            <a:r>
              <a:rPr lang="en-US" altLang="en-US" smtClean="0"/>
              <a:t>Använd denna och nästa bild till att stimulera framtagande av idéer.</a:t>
            </a:r>
            <a:endParaRPr lang="en-GB" altLang="en-US" smtClean="0"/>
          </a:p>
        </p:txBody>
      </p:sp>
      <p:sp>
        <p:nvSpPr>
          <p:cNvPr id="860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7650362B-64AB-4F7B-8DF7-E99308A231B1}" type="slidenum">
              <a:rPr lang="en-GB" altLang="en-US" smtClean="0"/>
              <a:pPr/>
              <a:t>8</a:t>
            </a:fld>
            <a:endParaRPr lang="en-GB"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Använd denna bild till att stimulera framtagandet av id</a:t>
            </a:r>
            <a:r>
              <a:rPr lang="en-US" altLang="en-US" smtClean="0"/>
              <a:t>éer kring karaktärer kopplade till skyddsvärda träd.</a:t>
            </a:r>
          </a:p>
          <a:p>
            <a:r>
              <a:rPr lang="en-US" altLang="en-US" smtClean="0"/>
              <a:t>Ytterligare bilder kan också delas ut under kursen så att deltagarna kan studera dem mer ingående.</a:t>
            </a:r>
            <a:endParaRPr lang="en-GB" altLang="en-US" smtClean="0"/>
          </a:p>
          <a:p>
            <a:endParaRPr lang="en-GB"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B547AF5A-C00D-482F-ABD2-8A89F84335B1}" type="slidenum">
              <a:rPr lang="en-GB" altLang="en-US" smtClean="0"/>
              <a:pPr/>
              <a:t>9</a:t>
            </a:fld>
            <a:endParaRPr lang="en-GB"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F95917A6-A8EB-48F9-A764-EC619F5E965F}" type="slidenum">
              <a:rPr lang="en-GB" altLang="en-US" smtClean="0"/>
              <a:pPr/>
              <a:t>10</a:t>
            </a:fld>
            <a:endParaRPr lang="en-GB" altLang="en-US" smtClean="0"/>
          </a:p>
        </p:txBody>
      </p:sp>
      <p:sp>
        <p:nvSpPr>
          <p:cNvPr id="88067" name="Rectangle 2"/>
          <p:cNvSpPr>
            <a:spLocks noRot="1" noChangeArrowheads="1" noTextEdit="1"/>
          </p:cNvSpPr>
          <p:nvPr>
            <p:ph type="sldImg"/>
          </p:nvPr>
        </p:nvSpPr>
        <p:spPr>
          <a:xfrm>
            <a:off x="992188" y="765175"/>
            <a:ext cx="5116512" cy="3836988"/>
          </a:xfrm>
          <a:ln/>
        </p:spPr>
      </p:sp>
      <p:sp>
        <p:nvSpPr>
          <p:cNvPr id="88068" name="Rectangle 3"/>
          <p:cNvSpPr>
            <a:spLocks noGrp="1" noChangeArrowheads="1"/>
          </p:cNvSpPr>
          <p:nvPr>
            <p:ph type="body" idx="1"/>
          </p:nvPr>
        </p:nvSpPr>
        <p:spPr>
          <a:xfrm>
            <a:off x="947738" y="4860925"/>
            <a:ext cx="5203825" cy="4608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Nu när vi har en lista över karaktärer kopplade till skyddsvärda träd, hur hänger då dessa samman med åldrandeprocessen och trädets livslängd….?</a:t>
            </a:r>
          </a:p>
          <a:p>
            <a:pPr eaLnBrk="1" hangingPunct="1"/>
            <a:r>
              <a:rPr lang="en-US" altLang="en-US" smtClean="0"/>
              <a:t>Använd diagrammet för att förklara hur trädets ovanjordiska delar växer, vad som händer med rötterna och också hålbildning I stammen.</a:t>
            </a:r>
          </a:p>
          <a:p>
            <a:pPr eaLnBrk="1" hangingPunct="1"/>
            <a:r>
              <a:rPr lang="en-US" altLang="en-US" smtClean="0"/>
              <a:t>Lägg tonvikt på de senare stadierna och förklara varför ett träd “växer nedåt”.</a:t>
            </a:r>
          </a:p>
          <a:p>
            <a:pPr eaLnBrk="1" hangingPunct="1"/>
            <a:endParaRPr lang="en-US" altLang="en-US" smtClean="0"/>
          </a:p>
          <a:p>
            <a:pPr eaLnBrk="1" hangingPunct="1"/>
            <a:r>
              <a:rPr lang="en-US" altLang="en-US" smtClean="0"/>
              <a:t>Den huvudsakliga poängen som bör nämnas här är att träd, till skillnad från de flesta djur, potentiellt har en obegränsad tillväxt. Trädets förmåga till celldelning och till att bilda nya kvistar, rötter eller ny ved är inte åldersbegränsad. </a:t>
            </a:r>
          </a:p>
          <a:p>
            <a:pPr eaLnBrk="1" hangingPunct="1"/>
            <a:endParaRPr lang="en-US" altLang="en-US" smtClean="0"/>
          </a:p>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Beskriv hur förlust av ap</a:t>
            </a:r>
            <a:r>
              <a:rPr lang="en-US" altLang="en-US" smtClean="0"/>
              <a:t>ikal dominans är en del av åldrandeprocessen.</a:t>
            </a:r>
            <a:endParaRPr lang="en-GB"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CFE6CDE3-2847-4A31-891B-07DBB24E9F4B}" type="slidenum">
              <a:rPr lang="en-GB" altLang="en-US" smtClean="0"/>
              <a:pPr/>
              <a:t>11</a:t>
            </a:fld>
            <a:endParaRPr lang="en-GB"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Övning där deltagarna </a:t>
            </a:r>
            <a:r>
              <a:rPr lang="en-US" altLang="en-US" smtClean="0"/>
              <a:t>deltar i</a:t>
            </a:r>
            <a:r>
              <a:rPr lang="sv-SE" altLang="en-US" smtClean="0"/>
              <a:t> ”trädy</a:t>
            </a:r>
            <a:r>
              <a:rPr lang="en-US" altLang="en-US" smtClean="0"/>
              <a:t>oga” för att illustrera hur hålbildning i stammen och stammens form – båda associerade till ålder – kan ge trädet möjlighet att anpassa sin form och därmed öka sin möjlighet att förbli stående under längre tid.  </a:t>
            </a:r>
            <a:endParaRPr lang="sv-SE" altLang="en-US" smtClean="0"/>
          </a:p>
          <a:p>
            <a:endParaRPr lang="en-US" altLang="en-US" smtClean="0"/>
          </a:p>
        </p:txBody>
      </p:sp>
      <p:sp>
        <p:nvSpPr>
          <p:cNvPr id="901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D40B31DB-25A5-459F-9D85-A562D4F3F901}" type="slidenum">
              <a:rPr lang="en-GB" altLang="en-US" smtClean="0"/>
              <a:pPr/>
              <a:t>12</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På det här trädet syns tydligt att en lägre krona håller på att utvecklas och att de övre grenarna dör av. Den återstående, lägre kronan är mycket livskraftig.</a:t>
            </a:r>
            <a:endParaRPr lang="en-GB"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A4F95F48-1E04-480B-9B45-CCA1E240D985}" type="slidenum">
              <a:rPr lang="en-GB" altLang="en-US" smtClean="0"/>
              <a:pPr/>
              <a:t>13</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1B39541C-3F79-473A-A39E-8061FB9B71FE}" type="slidenum">
              <a:rPr lang="en-GB" altLang="en-US" smtClean="0"/>
              <a:pPr/>
              <a:t>14</a:t>
            </a:fld>
            <a:endParaRPr lang="en-GB" altLang="en-US" smtClean="0"/>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Förklara att ett träd, så som vi ser det idag, kan ha sett radikalt annorlunda ut tidigare. </a:t>
            </a:r>
          </a:p>
          <a:p>
            <a:pPr eaLnBrk="1" hangingPunct="1"/>
            <a:r>
              <a:rPr lang="en-US" altLang="en-US" smtClean="0"/>
              <a:t>Vem skulle kunna tro att den här eken 2009 var kraftigt stamkvistad 1910.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Använd det här diagrammet för att förklara att olika trädslag når olika grovlek </a:t>
            </a:r>
            <a:r>
              <a:rPr lang="en-US" altLang="en-US" smtClean="0"/>
              <a:t>i</a:t>
            </a:r>
            <a:r>
              <a:rPr lang="en-GB" altLang="en-US" smtClean="0"/>
              <a:t> olika stadier av sitt liv. Notera att diagrammet </a:t>
            </a:r>
            <a:r>
              <a:rPr lang="en-US" altLang="en-US" smtClean="0"/>
              <a:t>anger ungefärliga värden och avser brittiska förhållanden. Kursdeltagarna får detta som utdelat referensmaterial.</a:t>
            </a:r>
          </a:p>
          <a:p>
            <a:r>
              <a:rPr lang="en-US" altLang="en-US" smtClean="0"/>
              <a:t>För skyddsvärda  träd är sambandet med grovlek inte nödvändigtvis lika starkt som för gamla träd. </a:t>
            </a:r>
            <a:r>
              <a:rPr lang="en-GB" altLang="en-US" smtClean="0"/>
              <a:t>  </a:t>
            </a:r>
          </a:p>
          <a:p>
            <a:endParaRPr lang="en-US"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9E8A4D39-4C2B-47AF-AC84-1C7494622547}" type="slidenum">
              <a:rPr lang="en-GB" altLang="en-US" smtClean="0"/>
              <a:pPr/>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Vi går vidare och behandlar nu de skyddsvärda trädens värde för biologisk mångfald…..</a:t>
            </a:r>
          </a:p>
          <a:p>
            <a:endParaRPr lang="en-US" altLang="en-US" smtClean="0"/>
          </a:p>
          <a:p>
            <a:r>
              <a:rPr lang="en-US" altLang="en-US" smtClean="0"/>
              <a:t>Syftet med den här korta presentationen, som särskilt tar upp värden knutna till mångfald är…..</a:t>
            </a:r>
          </a:p>
        </p:txBody>
      </p:sp>
      <p:sp>
        <p:nvSpPr>
          <p:cNvPr id="942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BB75D361-9872-4E2C-8E67-8439E37D6ABC}" type="slidenum">
              <a:rPr lang="en-GB" altLang="en-US" smtClean="0"/>
              <a:pPr/>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Alla</a:t>
            </a:r>
            <a:r>
              <a:rPr lang="en-GB" altLang="en-US" dirty="0" smtClean="0"/>
              <a:t> </a:t>
            </a:r>
            <a:r>
              <a:rPr lang="en-GB" altLang="en-US" dirty="0" err="1" smtClean="0"/>
              <a:t>delar</a:t>
            </a:r>
            <a:r>
              <a:rPr lang="en-GB" altLang="en-US" dirty="0" smtClean="0"/>
              <a:t> a</a:t>
            </a:r>
            <a:r>
              <a:rPr lang="en-US" altLang="en-US" dirty="0" smtClean="0"/>
              <a:t>v </a:t>
            </a:r>
            <a:r>
              <a:rPr lang="en-US" altLang="en-US" dirty="0" err="1" smtClean="0"/>
              <a:t>trädet</a:t>
            </a:r>
            <a:r>
              <a:rPr lang="en-US" altLang="en-US" dirty="0" smtClean="0"/>
              <a:t> </a:t>
            </a:r>
            <a:r>
              <a:rPr lang="en-US" altLang="en-US" dirty="0" err="1" smtClean="0"/>
              <a:t>nyttjas</a:t>
            </a:r>
            <a:r>
              <a:rPr lang="en-US" altLang="en-US" dirty="0" smtClean="0"/>
              <a:t> </a:t>
            </a:r>
            <a:r>
              <a:rPr lang="en-US" altLang="en-US" dirty="0" err="1" smtClean="0"/>
              <a:t>av</a:t>
            </a:r>
            <a:r>
              <a:rPr lang="en-US" altLang="en-US" dirty="0" smtClean="0"/>
              <a:t> </a:t>
            </a:r>
            <a:r>
              <a:rPr lang="en-US" altLang="en-US" dirty="0" err="1" smtClean="0"/>
              <a:t>olika</a:t>
            </a:r>
            <a:r>
              <a:rPr lang="en-US" altLang="en-US" dirty="0" smtClean="0"/>
              <a:t> </a:t>
            </a:r>
            <a:r>
              <a:rPr lang="en-US" altLang="en-US" dirty="0" err="1" smtClean="0"/>
              <a:t>arter</a:t>
            </a:r>
            <a:r>
              <a:rPr lang="en-US" altLang="en-US" dirty="0" smtClean="0"/>
              <a:t>; </a:t>
            </a:r>
            <a:r>
              <a:rPr lang="en-US" altLang="en-US" dirty="0" err="1" smtClean="0"/>
              <a:t>blad</a:t>
            </a:r>
            <a:r>
              <a:rPr lang="en-US" altLang="en-US" dirty="0" smtClean="0"/>
              <a:t>, </a:t>
            </a:r>
            <a:r>
              <a:rPr lang="en-US" altLang="en-US" dirty="0" err="1" smtClean="0"/>
              <a:t>grenar</a:t>
            </a:r>
            <a:r>
              <a:rPr lang="en-US" altLang="en-US" dirty="0" smtClean="0"/>
              <a:t>, </a:t>
            </a:r>
            <a:r>
              <a:rPr lang="en-US" altLang="en-US" dirty="0" err="1" smtClean="0"/>
              <a:t>rötter</a:t>
            </a:r>
            <a:r>
              <a:rPr lang="en-US" altLang="en-US" dirty="0" smtClean="0"/>
              <a:t>, </a:t>
            </a:r>
            <a:r>
              <a:rPr lang="en-US" altLang="en-US" dirty="0" err="1" smtClean="0"/>
              <a:t>håligheter</a:t>
            </a:r>
            <a:r>
              <a:rPr lang="en-US" altLang="en-US" dirty="0" smtClean="0"/>
              <a:t>, bark, </a:t>
            </a:r>
            <a:r>
              <a:rPr lang="en-US" altLang="en-US" dirty="0" err="1" smtClean="0"/>
              <a:t>knoppar</a:t>
            </a:r>
            <a:r>
              <a:rPr lang="en-US" altLang="en-US" dirty="0" smtClean="0"/>
              <a:t>, </a:t>
            </a:r>
            <a:r>
              <a:rPr lang="en-US" altLang="en-US" dirty="0" err="1" smtClean="0"/>
              <a:t>frukter</a:t>
            </a:r>
            <a:r>
              <a:rPr lang="en-US" altLang="en-US" dirty="0" smtClean="0"/>
              <a:t> …………..!</a:t>
            </a:r>
          </a:p>
          <a:p>
            <a:endParaRPr lang="en-US" altLang="en-US" dirty="0" smtClean="0"/>
          </a:p>
          <a:p>
            <a:r>
              <a:rPr lang="en-US" altLang="en-US" dirty="0" err="1" smtClean="0"/>
              <a:t>Och</a:t>
            </a:r>
            <a:r>
              <a:rPr lang="en-US" altLang="en-US" dirty="0" smtClean="0"/>
              <a:t> </a:t>
            </a:r>
            <a:r>
              <a:rPr lang="en-US" altLang="en-US" dirty="0" err="1" smtClean="0"/>
              <a:t>tillika</a:t>
            </a:r>
            <a:r>
              <a:rPr lang="en-US" altLang="en-US" dirty="0" smtClean="0"/>
              <a:t> </a:t>
            </a:r>
            <a:r>
              <a:rPr lang="en-US" altLang="en-US" dirty="0" err="1" smtClean="0"/>
              <a:t>alla</a:t>
            </a:r>
            <a:r>
              <a:rPr lang="en-US" altLang="en-US" dirty="0" smtClean="0"/>
              <a:t> </a:t>
            </a:r>
            <a:r>
              <a:rPr lang="en-US" altLang="en-US" dirty="0" err="1" smtClean="0"/>
              <a:t>kraktärerna</a:t>
            </a:r>
            <a:r>
              <a:rPr lang="en-US" altLang="en-US" dirty="0" smtClean="0"/>
              <a:t> </a:t>
            </a:r>
            <a:r>
              <a:rPr lang="en-US" altLang="en-US" dirty="0" err="1" smtClean="0"/>
              <a:t>typiska</a:t>
            </a:r>
            <a:r>
              <a:rPr lang="en-US" altLang="en-US" dirty="0" smtClean="0"/>
              <a:t> </a:t>
            </a:r>
            <a:r>
              <a:rPr lang="en-US" altLang="en-US" dirty="0" err="1" smtClean="0"/>
              <a:t>för</a:t>
            </a:r>
            <a:r>
              <a:rPr lang="en-US" altLang="en-US" dirty="0" smtClean="0"/>
              <a:t> </a:t>
            </a:r>
            <a:r>
              <a:rPr lang="en-US" altLang="en-US" dirty="0" err="1" smtClean="0"/>
              <a:t>ett</a:t>
            </a:r>
            <a:r>
              <a:rPr lang="en-US" altLang="en-US" dirty="0" smtClean="0"/>
              <a:t> </a:t>
            </a:r>
            <a:r>
              <a:rPr lang="en-US" altLang="en-US" dirty="0" err="1" smtClean="0"/>
              <a:t>skyddsvärt</a:t>
            </a:r>
            <a:r>
              <a:rPr lang="en-US" altLang="en-US" dirty="0" smtClean="0"/>
              <a:t> </a:t>
            </a:r>
            <a:r>
              <a:rPr lang="en-US" altLang="en-US" dirty="0" err="1" smtClean="0"/>
              <a:t>träd</a:t>
            </a:r>
            <a:r>
              <a:rPr lang="en-US" altLang="en-US" dirty="0" smtClean="0"/>
              <a:t>: </a:t>
            </a:r>
            <a:r>
              <a:rPr lang="en-US" altLang="en-US" dirty="0" err="1" smtClean="0"/>
              <a:t>svamparnas</a:t>
            </a:r>
            <a:r>
              <a:rPr lang="en-US" altLang="en-US" dirty="0" smtClean="0"/>
              <a:t> </a:t>
            </a:r>
            <a:r>
              <a:rPr lang="en-US" altLang="en-US" dirty="0" err="1" smtClean="0"/>
              <a:t>fruktkroppar</a:t>
            </a:r>
            <a:r>
              <a:rPr lang="en-US" altLang="en-US" dirty="0" smtClean="0"/>
              <a:t>, </a:t>
            </a:r>
            <a:r>
              <a:rPr lang="en-US" altLang="en-US" dirty="0" err="1" smtClean="0"/>
              <a:t>vattenfyllda</a:t>
            </a:r>
            <a:r>
              <a:rPr lang="en-US" altLang="en-US" dirty="0" smtClean="0"/>
              <a:t> </a:t>
            </a:r>
            <a:r>
              <a:rPr lang="en-US" altLang="en-US" dirty="0" err="1" smtClean="0"/>
              <a:t>håligheter</a:t>
            </a:r>
            <a:r>
              <a:rPr lang="en-US" altLang="en-US" dirty="0" smtClean="0"/>
              <a:t> etc.</a:t>
            </a:r>
            <a:endParaRPr lang="en-GB" altLang="en-US" dirty="0" smtClean="0"/>
          </a:p>
          <a:p>
            <a:endParaRPr lang="en-US" altLang="en-US" dirty="0" smtClean="0"/>
          </a:p>
          <a:p>
            <a:endParaRPr lang="en-GB" altLang="en-US" dirty="0"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DD97566D-214E-4DE9-A60A-AF7B84C6DE9A}" type="slidenum">
              <a:rPr lang="en-GB" altLang="en-US" smtClean="0"/>
              <a:pPr/>
              <a:t>17</a:t>
            </a:fld>
            <a:endParaRPr lang="en-GB"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Träd som vuxit öppet – horisontella g</a:t>
            </a:r>
            <a:r>
              <a:rPr lang="en-US" altLang="en-US" smtClean="0"/>
              <a:t>renar kan vara intressanta, exempelvis för lavar</a:t>
            </a:r>
            <a:endParaRPr lang="en-GB" altLang="en-US" smtClean="0"/>
          </a:p>
          <a:p>
            <a:r>
              <a:rPr lang="en-GB" altLang="en-US" smtClean="0"/>
              <a:t>Hamlade träd – får en intressant form och har ofta lämpliga dödvedsmiljöer – de kan oc</a:t>
            </a:r>
            <a:r>
              <a:rPr lang="en-US" altLang="en-US" smtClean="0"/>
              <a:t>kså leva längre än ohamlade träd</a:t>
            </a:r>
            <a:endParaRPr lang="en-GB" altLang="en-US" smtClean="0"/>
          </a:p>
          <a:p>
            <a:r>
              <a:rPr lang="en-GB" altLang="en-US" smtClean="0"/>
              <a:t>Skadade och gamla träd – goda möjligheter för </a:t>
            </a:r>
            <a:r>
              <a:rPr lang="en-US" altLang="en-US" smtClean="0"/>
              <a:t>olika rötprocesser.</a:t>
            </a:r>
            <a:endParaRPr lang="en-GB" altLang="en-US" smtClean="0"/>
          </a:p>
          <a:p>
            <a:r>
              <a:rPr lang="en-GB" altLang="en-US" smtClean="0"/>
              <a:t>Håligheter används av en  lång rad </a:t>
            </a:r>
            <a:r>
              <a:rPr lang="en-US" altLang="en-US" smtClean="0"/>
              <a:t>arter</a:t>
            </a:r>
            <a:endParaRPr lang="en-GB" altLang="en-US" smtClean="0"/>
          </a:p>
          <a:p>
            <a:r>
              <a:rPr lang="en-GB" altLang="en-US" smtClean="0"/>
              <a:t>Kulturlandskapet är viktigt (inte enbart träd</a:t>
            </a:r>
            <a:r>
              <a:rPr lang="en-US" altLang="en-US" smtClean="0"/>
              <a:t> i områden som lämnas till fri utveckling)</a:t>
            </a:r>
            <a:r>
              <a:rPr lang="en-GB" altLang="en-US" smtClean="0"/>
              <a:t> </a:t>
            </a:r>
            <a:endParaRPr lang="en-GB" altLang="en-US" b="1" smtClean="0"/>
          </a:p>
          <a:p>
            <a:endParaRPr lang="en-GB" altLang="en-US" smtClean="0"/>
          </a:p>
          <a:p>
            <a:endParaRPr lang="en-GB" altLang="en-US" smtClean="0"/>
          </a:p>
          <a:p>
            <a:endParaRPr lang="en-GB" altLang="en-US" smtClean="0"/>
          </a:p>
        </p:txBody>
      </p:sp>
      <p:sp>
        <p:nvSpPr>
          <p:cNvPr id="962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917AB8A0-8410-41F6-9743-CB2EEE1CE5BB}" type="slidenum">
              <a:rPr lang="en-GB" altLang="en-US" smtClean="0"/>
              <a:pPr/>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Röta/nedbrytning </a:t>
            </a:r>
            <a:r>
              <a:rPr lang="en-US" altLang="en-US" smtClean="0"/>
              <a:t>frisätter näringsämnen och gör dem tillgängliga för återvinning</a:t>
            </a:r>
            <a:endParaRPr lang="en-GB" altLang="en-US" smtClean="0"/>
          </a:p>
          <a:p>
            <a:r>
              <a:rPr lang="en-GB" altLang="en-US" smtClean="0"/>
              <a:t>Genomförs av vedne</a:t>
            </a:r>
            <a:r>
              <a:rPr lang="en-US" altLang="en-US" smtClean="0"/>
              <a:t>dbrytande artsamhällen</a:t>
            </a:r>
            <a:endParaRPr lang="en-GB" altLang="en-US" smtClean="0"/>
          </a:p>
          <a:p>
            <a:r>
              <a:rPr lang="en-GB" altLang="en-US" smtClean="0"/>
              <a:t>Ved är en energikälla för de organismer som kan bryta ner </a:t>
            </a:r>
            <a:r>
              <a:rPr lang="en-US" altLang="en-US" smtClean="0"/>
              <a:t>och använda den</a:t>
            </a:r>
            <a:endParaRPr lang="en-GB" altLang="en-US" smtClean="0"/>
          </a:p>
          <a:p>
            <a:r>
              <a:rPr lang="en-GB" altLang="en-US" smtClean="0"/>
              <a:t>Rötprocessen förändrar vedeb till något som andra organismer sedan kan använda.</a:t>
            </a:r>
          </a:p>
          <a:p>
            <a:endParaRPr lang="en-GB"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C1DB196C-FC25-4A8C-B1B7-279CE7D4B3FD}" type="slidenum">
              <a:rPr lang="en-GB" altLang="en-US" smtClean="0"/>
              <a:pPr/>
              <a:t>19</a:t>
            </a:fld>
            <a:endParaRPr lang="en-GB"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Luftrötter inuti en ihålig trädstam som bara exponeras den dag trädet </a:t>
            </a:r>
            <a:r>
              <a:rPr lang="en-US" altLang="en-US" smtClean="0"/>
              <a:t>bryts upp och faller sönder. Dessa rötter kan senare utgöra viktiga strukturella delar för trädet.</a:t>
            </a:r>
            <a:endParaRPr lang="sv-SE" altLang="en-US" smtClean="0"/>
          </a:p>
          <a:p>
            <a:r>
              <a:rPr lang="sv-SE" altLang="en-US" sz="1400" smtClean="0"/>
              <a:t>Svavelticka</a:t>
            </a:r>
            <a:r>
              <a:rPr lang="sv-SE" altLang="en-US" i="1" smtClean="0"/>
              <a:t>, Laetiporus sulphureus, </a:t>
            </a:r>
            <a:r>
              <a:rPr lang="en-US" altLang="en-US" smtClean="0"/>
              <a:t>är en av de betydelsefulla nedbrytarna av kärnved hos ek – en viktig återvinnare.</a:t>
            </a:r>
            <a:endParaRPr lang="en-GB" altLang="en-US" smtClean="0"/>
          </a:p>
        </p:txBody>
      </p:sp>
      <p:sp>
        <p:nvSpPr>
          <p:cNvPr id="983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30F1A86A-53E7-44AB-83B5-059E540B982B}" type="slidenum">
              <a:rPr lang="en-GB" altLang="en-US" smtClean="0"/>
              <a:pPr/>
              <a:t>20</a:t>
            </a:fld>
            <a:endParaRPr lang="en-GB"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Olika kombinationer skapar olika typer av röta</a:t>
            </a:r>
            <a:r>
              <a:rPr lang="en-US" altLang="en-US" smtClean="0"/>
              <a:t> – brun eller vit, torr eller våt, mjuk eller fast etc. </a:t>
            </a:r>
            <a:endParaRPr lang="en-GB" altLang="en-US" smtClean="0"/>
          </a:p>
          <a:p>
            <a:endParaRPr lang="en-GB" altLang="en-US" smtClean="0">
              <a:solidFill>
                <a:srgbClr val="000000"/>
              </a:solidFill>
            </a:endParaRPr>
          </a:p>
          <a:p>
            <a:r>
              <a:rPr lang="en-GB" altLang="en-US" smtClean="0">
                <a:solidFill>
                  <a:srgbClr val="000000"/>
                </a:solidFill>
              </a:rPr>
              <a:t>När det gäller brunröta bryts ofta cellulosan ner vid ett tidigt stadium medan ligninet </a:t>
            </a:r>
            <a:r>
              <a:rPr lang="en-US" altLang="en-US" smtClean="0">
                <a:solidFill>
                  <a:srgbClr val="000000"/>
                </a:solidFill>
              </a:rPr>
              <a:t>till stor del är intakt, även om svampen kan orsaka en viss förändring av ligninet för att bättre kunna komma åt cellulosan. Det är den ligningrika restprodukten som skapar miljöer för många andra organismer. Dessa kan till slut orsaka hålbildningar som annars inte skulle ha kunnat åstadkommas av den brunrötande svampen på egen hand.  </a:t>
            </a:r>
            <a:endParaRPr lang="en-GB" altLang="en-US" smtClean="0">
              <a:solidFill>
                <a:srgbClr val="000000"/>
              </a:solidFill>
            </a:endParaRPr>
          </a:p>
          <a:p>
            <a:endParaRPr lang="en-GB" altLang="en-US" smtClean="0">
              <a:solidFill>
                <a:srgbClr val="000000"/>
              </a:solidFill>
            </a:endParaRPr>
          </a:p>
          <a:p>
            <a:r>
              <a:rPr lang="en-GB" altLang="en-US" smtClean="0">
                <a:solidFill>
                  <a:srgbClr val="000000"/>
                </a:solidFill>
              </a:rPr>
              <a:t>Det finns e</a:t>
            </a:r>
            <a:r>
              <a:rPr lang="en-US" altLang="en-US" smtClean="0">
                <a:solidFill>
                  <a:srgbClr val="000000"/>
                </a:solidFill>
              </a:rPr>
              <a:t>tt brett spektrum av vit-rötare, varav några bryter ned lignin och cellulosa ungefär med SAMMA hastighet. Dessa kallas ibland “simultanrötare” och de gör veden nästan lika bräcklig som en brunrötare. I andra ändan av spektrat lämnas cellulosan till stor del intakt fram till de senare nedbrytningsstadierna, vilket ger en böjlig ved.</a:t>
            </a:r>
            <a:r>
              <a:rPr lang="en-GB" altLang="en-US" smtClean="0">
                <a:solidFill>
                  <a:srgbClr val="000000"/>
                </a:solidFill>
              </a:rPr>
              <a:t> </a:t>
            </a:r>
          </a:p>
          <a:p>
            <a:endParaRPr lang="en-GB" altLang="en-US" b="1" smtClean="0"/>
          </a:p>
          <a:p>
            <a:endParaRPr lang="en-GB" altLang="en-US" smtClean="0"/>
          </a:p>
        </p:txBody>
      </p:sp>
      <p:sp>
        <p:nvSpPr>
          <p:cNvPr id="993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1C67ACCD-818D-43E4-9C09-F3EEE18EDE9E}" type="slidenum">
              <a:rPr lang="en-GB" altLang="en-US" smtClean="0"/>
              <a:pPr/>
              <a:t>21</a:t>
            </a:fld>
            <a:endParaRPr lang="en-GB"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Olika typer av röta används av olika typer av organismer. På bilden kan man exempelvis se hur ett enda hål kan tillhandahålla en rad olika mikrohabitat som kan användas a</a:t>
            </a:r>
            <a:r>
              <a:rPr lang="en-US" altLang="en-US" smtClean="0"/>
              <a:t>v olika evertebrater. I takt med att rötan utvecklas kan olika arter utnyttja den vilket leder till en succession av in- och utflyttning.</a:t>
            </a:r>
            <a:endParaRPr lang="en-GB" altLang="en-US" smtClean="0"/>
          </a:p>
          <a:p>
            <a:r>
              <a:rPr lang="sv-SE" altLang="en-US" smtClean="0"/>
              <a:t>Varje bokstav eller siffra markerar ett mikrohabitat för en </a:t>
            </a:r>
            <a:r>
              <a:rPr lang="en-US" altLang="en-US" smtClean="0"/>
              <a:t>ny art vilket ger en indikation på rikedomen av nischer.</a:t>
            </a:r>
            <a:endParaRPr lang="en-GB" altLang="en-US" smtClean="0">
              <a:solidFill>
                <a:srgbClr val="C00000"/>
              </a:solidFill>
            </a:endParaRPr>
          </a:p>
          <a:p>
            <a:endParaRPr lang="en-GB" altLang="en-US" smtClean="0"/>
          </a:p>
          <a:p>
            <a:endParaRPr lang="en-GB" altLang="en-US" smtClean="0"/>
          </a:p>
          <a:p>
            <a:endParaRPr lang="en-GB" altLang="en-US" smtClean="0"/>
          </a:p>
        </p:txBody>
      </p:sp>
      <p:sp>
        <p:nvSpPr>
          <p:cNvPr id="1003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722277FA-71D5-4DEB-89F0-806D1C4175C1}" type="slidenum">
              <a:rPr lang="en-GB" altLang="en-US" smtClean="0"/>
              <a:pPr/>
              <a:t>22</a:t>
            </a:fld>
            <a:endParaRPr lang="en-GB"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Dela upp deltagarna </a:t>
            </a:r>
            <a:r>
              <a:rPr lang="en-US" altLang="en-US" smtClean="0"/>
              <a:t>i</a:t>
            </a:r>
            <a:r>
              <a:rPr lang="en-GB" altLang="en-US" smtClean="0"/>
              <a:t> mindre grupper och </a:t>
            </a:r>
            <a:r>
              <a:rPr lang="en-US" altLang="en-US" smtClean="0"/>
              <a:t>titta på</a:t>
            </a:r>
            <a:r>
              <a:rPr lang="en-GB" altLang="en-US" smtClean="0"/>
              <a:t> utdelat material</a:t>
            </a:r>
            <a:r>
              <a:rPr lang="en-US" altLang="en-US" smtClean="0"/>
              <a:t>. Peka ut och numrera strukturer som utgör viktiga habitat.</a:t>
            </a:r>
            <a:endParaRPr lang="en-GB" altLang="en-US" smtClean="0"/>
          </a:p>
          <a:p>
            <a:r>
              <a:rPr lang="en-US" altLang="en-US" smtClean="0"/>
              <a:t>Om grupperna har proplem kan följande bild användas där strukturerna redan har numrerats – förhoppningsvis ska dock inte detta behövas. </a:t>
            </a:r>
            <a:endParaRPr lang="en-GB" altLang="en-US" smtClean="0"/>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667C915F-54C6-4F30-B6A2-95982C3A1571}" type="slidenum">
              <a:rPr lang="en-GB" altLang="en-US" smtClean="0"/>
              <a:pPr/>
              <a:t>23</a:t>
            </a:fld>
            <a:endParaRPr lang="en-GB"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DE924035-C1AC-401B-80CE-3067E1C2CC8C}" type="slidenum">
              <a:rPr lang="sv-SE" altLang="en-US" smtClean="0">
                <a:ea typeface="ＭＳ Ｐゴシック" pitchFamily="34" charset="-128"/>
              </a:rPr>
              <a:pPr/>
              <a:t>24</a:t>
            </a:fld>
            <a:endParaRPr lang="sv-SE" altLang="en-US" smtClean="0">
              <a:ea typeface="ＭＳ Ｐゴシック" pitchFamily="34" charset="-128"/>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ea typeface="ＭＳ Ｐゴシック" pitchFamily="34" charset="-128"/>
              </a:rPr>
              <a:t>Levande hyreshus med en mycket stor biopdiversitet. Vissa arter är specialister medan andra arter är generalister.</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itchFamily="2" charset="2"/>
              <a:buNone/>
            </a:pPr>
            <a:r>
              <a:rPr lang="sv-SE" altLang="en-US" smtClean="0"/>
              <a:t>En lång rad olika taxonimiska grupper presenteras såsom:</a:t>
            </a:r>
          </a:p>
          <a:p>
            <a:pPr>
              <a:buFontTx/>
              <a:buChar char="•"/>
            </a:pPr>
            <a:r>
              <a:rPr lang="sv-SE" altLang="en-US" smtClean="0"/>
              <a:t> Skalbaggar</a:t>
            </a:r>
          </a:p>
          <a:p>
            <a:pPr>
              <a:buFontTx/>
              <a:buChar char="•"/>
            </a:pPr>
            <a:r>
              <a:rPr lang="sv-SE" altLang="en-US" smtClean="0"/>
              <a:t> Flugor</a:t>
            </a:r>
          </a:p>
          <a:p>
            <a:pPr>
              <a:buFontTx/>
              <a:buChar char="•"/>
            </a:pPr>
            <a:r>
              <a:rPr lang="sv-SE" altLang="en-US" smtClean="0"/>
              <a:t> </a:t>
            </a:r>
            <a:r>
              <a:rPr lang="en-US" altLang="en-US" smtClean="0"/>
              <a:t>Steklar</a:t>
            </a:r>
            <a:endParaRPr lang="sv-SE" altLang="en-US" smtClean="0"/>
          </a:p>
          <a:p>
            <a:pPr>
              <a:buFontTx/>
              <a:buChar char="•"/>
            </a:pPr>
            <a:r>
              <a:rPr lang="sv-SE" altLang="en-US" smtClean="0"/>
              <a:t> Mal/fjärilar</a:t>
            </a:r>
          </a:p>
          <a:p>
            <a:pPr>
              <a:buFontTx/>
              <a:buChar char="•"/>
            </a:pPr>
            <a:r>
              <a:rPr lang="sv-SE" altLang="en-US" smtClean="0"/>
              <a:t> Pseudos</a:t>
            </a:r>
            <a:r>
              <a:rPr lang="en-US" altLang="en-US" smtClean="0"/>
              <a:t>k</a:t>
            </a:r>
            <a:r>
              <a:rPr lang="sv-SE" altLang="en-US" smtClean="0"/>
              <a:t>orpioner</a:t>
            </a:r>
          </a:p>
          <a:p>
            <a:pPr>
              <a:buFontTx/>
              <a:buChar char="•"/>
            </a:pPr>
            <a:r>
              <a:rPr lang="sv-SE" altLang="en-US" smtClean="0"/>
              <a:t> Spindlar</a:t>
            </a:r>
          </a:p>
          <a:p>
            <a:pPr>
              <a:buFontTx/>
              <a:buChar char="•"/>
            </a:pPr>
            <a:r>
              <a:rPr lang="sv-SE" altLang="en-US" smtClean="0"/>
              <a:t> Tusenfotingar</a:t>
            </a:r>
          </a:p>
          <a:p>
            <a:r>
              <a:rPr lang="en-GB" altLang="en-US" smtClean="0"/>
              <a:t>Dessa representerar </a:t>
            </a:r>
            <a:r>
              <a:rPr lang="en-US" altLang="en-US" smtClean="0"/>
              <a:t>också en rad olika levnadssätt</a:t>
            </a:r>
            <a:r>
              <a:rPr lang="en-GB" altLang="en-US" smtClean="0"/>
              <a:t>:</a:t>
            </a:r>
          </a:p>
          <a:p>
            <a:r>
              <a:rPr lang="en-US" altLang="en-US" smtClean="0"/>
              <a:t>Rovdjur</a:t>
            </a:r>
            <a:endParaRPr lang="en-GB" altLang="en-US" smtClean="0"/>
          </a:p>
          <a:p>
            <a:r>
              <a:rPr lang="en-US" altLang="en-US" smtClean="0"/>
              <a:t>Nedbrytare</a:t>
            </a:r>
            <a:endParaRPr lang="en-GB" altLang="en-US" smtClean="0"/>
          </a:p>
          <a:p>
            <a:r>
              <a:rPr lang="en-GB" altLang="en-US" smtClean="0"/>
              <a:t>Par</a:t>
            </a:r>
            <a:r>
              <a:rPr lang="en-US" altLang="en-US" smtClean="0"/>
              <a:t>asiter</a:t>
            </a:r>
            <a:endParaRPr lang="en-GB" altLang="en-US" smtClean="0"/>
          </a:p>
          <a:p>
            <a:r>
              <a:rPr lang="en-GB" altLang="en-US" smtClean="0"/>
              <a:t>Dessa är alla en de</a:t>
            </a:r>
            <a:r>
              <a:rPr lang="en-US" altLang="en-US" smtClean="0"/>
              <a:t>l av näringskedjan:</a:t>
            </a:r>
            <a:endParaRPr lang="en-GB" altLang="en-US" smtClean="0"/>
          </a:p>
          <a:p>
            <a:r>
              <a:rPr lang="en-GB" altLang="en-US" smtClean="0"/>
              <a:t>Några </a:t>
            </a:r>
            <a:r>
              <a:rPr lang="en-US" altLang="en-US" smtClean="0"/>
              <a:t>återvinner näringsämnen</a:t>
            </a:r>
            <a:endParaRPr lang="en-GB" altLang="en-US" smtClean="0"/>
          </a:p>
          <a:p>
            <a:r>
              <a:rPr lang="en-GB" altLang="en-US" smtClean="0"/>
              <a:t>Vissa är viktiga pollinatörer</a:t>
            </a:r>
            <a:endParaRPr lang="en-GB" altLang="en-US" b="1" smtClean="0"/>
          </a:p>
          <a:p>
            <a:endParaRPr lang="en-GB" altLang="en-US" b="1" smtClean="0"/>
          </a:p>
          <a:p>
            <a:r>
              <a:rPr lang="en-GB" altLang="en-US" b="1" smtClean="0"/>
              <a:t>Information om avbildade arter (om någon skulle fråga):</a:t>
            </a:r>
          </a:p>
          <a:p>
            <a:r>
              <a:rPr lang="en-GB" altLang="en-US" i="1" smtClean="0"/>
              <a:t>Cylindroiulus puctatus – </a:t>
            </a:r>
            <a:r>
              <a:rPr lang="en-US" altLang="en-US" smtClean="0"/>
              <a:t>K</a:t>
            </a:r>
            <a:r>
              <a:rPr lang="en-GB" altLang="en-US" smtClean="0"/>
              <a:t>lubbkejsarfoting, nedbrytare som </a:t>
            </a:r>
            <a:r>
              <a:rPr lang="en-US" altLang="en-US" smtClean="0"/>
              <a:t>lever av multnande ved. Generalist.</a:t>
            </a:r>
            <a:endParaRPr lang="en-GB" altLang="en-US" i="1" smtClean="0"/>
          </a:p>
          <a:p>
            <a:r>
              <a:rPr lang="en-GB" altLang="en-US" i="1" smtClean="0"/>
              <a:t>Pemphredon lugubris </a:t>
            </a:r>
            <a:r>
              <a:rPr lang="en-GB" altLang="en-US" smtClean="0"/>
              <a:t>– En rovstekel – bygger bo </a:t>
            </a:r>
            <a:r>
              <a:rPr lang="en-US" altLang="en-US" smtClean="0"/>
              <a:t>i gnaghål av skalbaggar (trägnagare)</a:t>
            </a:r>
            <a:r>
              <a:rPr lang="en-GB" altLang="en-US" smtClean="0"/>
              <a:t> – </a:t>
            </a:r>
            <a:r>
              <a:rPr lang="en-US" altLang="en-US" smtClean="0"/>
              <a:t>boet fylls med paralyserade bladlöss på vilka äggen läggs</a:t>
            </a:r>
            <a:endParaRPr lang="en-GB" altLang="en-US" smtClean="0"/>
          </a:p>
          <a:p>
            <a:r>
              <a:rPr lang="en-GB" altLang="en-US" i="1" smtClean="0"/>
              <a:t>Dendrochernes cyrneus – </a:t>
            </a:r>
            <a:r>
              <a:rPr lang="en-GB" altLang="en-US" smtClean="0"/>
              <a:t>Barkklokrypare – rovdjur som lever under grov bark på gamla träd  – kommer fram på natten och jagar på barkytan</a:t>
            </a:r>
          </a:p>
          <a:p>
            <a:r>
              <a:rPr lang="en-GB" altLang="en-US" i="1" smtClean="0"/>
              <a:t>Mor</a:t>
            </a:r>
            <a:r>
              <a:rPr lang="en-US" altLang="en-US" i="1" smtClean="0"/>
              <a:t>o</a:t>
            </a:r>
            <a:r>
              <a:rPr lang="en-GB" altLang="en-US" i="1" smtClean="0"/>
              <a:t>phaga choragella </a:t>
            </a:r>
            <a:r>
              <a:rPr lang="en-GB" altLang="en-US" smtClean="0"/>
              <a:t>– Snedbandad s</a:t>
            </a:r>
            <a:r>
              <a:rPr lang="en-US" altLang="en-US" smtClean="0"/>
              <a:t>vampmal </a:t>
            </a:r>
            <a:r>
              <a:rPr lang="en-GB" altLang="en-US" smtClean="0"/>
              <a:t>– mal vars larv lever på olika tickor </a:t>
            </a:r>
          </a:p>
          <a:p>
            <a:endParaRPr lang="en-GB" altLang="en-US" smtClean="0"/>
          </a:p>
          <a:p>
            <a:endParaRPr lang="en-GB" altLang="en-US" smtClean="0"/>
          </a:p>
          <a:p>
            <a:r>
              <a:rPr lang="en-GB" altLang="en-US" smtClean="0"/>
              <a:t> </a:t>
            </a:r>
          </a:p>
          <a:p>
            <a:endParaRPr lang="en-GB" altLang="en-US" smtClean="0"/>
          </a:p>
          <a:p>
            <a:endParaRPr lang="en-GB" altLang="en-US" b="1" smtClean="0"/>
          </a:p>
          <a:p>
            <a:endParaRPr lang="en-GB" altLang="en-US" smtClean="0"/>
          </a:p>
          <a:p>
            <a:endParaRPr lang="en-GB" altLang="en-US" smtClean="0"/>
          </a:p>
        </p:txBody>
      </p:sp>
      <p:sp>
        <p:nvSpPr>
          <p:cNvPr id="1034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2BEBB080-DF3D-47C4-A360-D8CCDCFF7CED}" type="slidenum">
              <a:rPr lang="en-GB" altLang="en-US" smtClean="0"/>
              <a:pPr/>
              <a:t>25</a:t>
            </a:fld>
            <a:endParaRPr lang="en-GB"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Det finns </a:t>
            </a:r>
            <a:r>
              <a:rPr lang="en-US" altLang="en-US" smtClean="0"/>
              <a:t>VÄLDIGT många arter och en mycket stor variation bland ryggradslösa djur associerade med skyddsvärda träd och denna presentation kan bara ta upp en antal principer.</a:t>
            </a:r>
            <a:endParaRPr lang="en-GB" altLang="en-US" smtClean="0"/>
          </a:p>
          <a:p>
            <a:r>
              <a:rPr lang="en-GB" altLang="en-US" smtClean="0"/>
              <a:t>Ryggradslösa d</a:t>
            </a:r>
            <a:r>
              <a:rPr lang="en-US" altLang="en-US" smtClean="0"/>
              <a:t>jur skiljer sig från många andra organismgrupper:</a:t>
            </a:r>
            <a:r>
              <a:rPr lang="en-GB" altLang="en-US" smtClean="0"/>
              <a:t>:</a:t>
            </a:r>
          </a:p>
          <a:p>
            <a:pPr>
              <a:buFontTx/>
              <a:buChar char="•"/>
            </a:pPr>
            <a:r>
              <a:rPr lang="en-GB" altLang="en-US" smtClean="0"/>
              <a:t> Många (dock inte alla) har en anuell (ettårig) livscykel vilket gör dem känsliga för pl</a:t>
            </a:r>
            <a:r>
              <a:rPr lang="en-US" altLang="en-US" smtClean="0"/>
              <a:t>ötsliga förändringar</a:t>
            </a:r>
            <a:endParaRPr lang="en-GB" altLang="en-US" smtClean="0"/>
          </a:p>
          <a:p>
            <a:pPr>
              <a:buFontTx/>
              <a:buChar char="•"/>
            </a:pPr>
            <a:r>
              <a:rPr lang="en-GB" altLang="en-US" smtClean="0"/>
              <a:t> Juvenila och vuxna djur kan ha olika behov (larverna av en art kanske finns inne </a:t>
            </a:r>
            <a:r>
              <a:rPr lang="en-US" altLang="en-US" smtClean="0"/>
              <a:t>i</a:t>
            </a:r>
            <a:r>
              <a:rPr lang="en-GB" altLang="en-US" smtClean="0"/>
              <a:t> ett träd och lever av multnande ved; de vuxna djuren behöver kanske nektar från blommor innan de kan fortplanta sig)</a:t>
            </a:r>
          </a:p>
          <a:p>
            <a:pPr>
              <a:buFontTx/>
              <a:buChar char="•"/>
            </a:pPr>
            <a:r>
              <a:rPr lang="en-GB" altLang="en-US" smtClean="0"/>
              <a:t> Vissa arter har mycket speciella behov: larven av skalbaggen </a:t>
            </a:r>
            <a:r>
              <a:rPr lang="en-GB" altLang="en-US" i="1" smtClean="0"/>
              <a:t>Ctesi</a:t>
            </a:r>
            <a:r>
              <a:rPr lang="en-US" altLang="en-US" i="1" smtClean="0"/>
              <a:t>as serra</a:t>
            </a:r>
            <a:r>
              <a:rPr lang="en-US" altLang="en-US" smtClean="0"/>
              <a:t> (tillhörande familjen </a:t>
            </a:r>
            <a:r>
              <a:rPr lang="en-GB" altLang="en-US" smtClean="0"/>
              <a:t>Dermestidae, ängrar</a:t>
            </a:r>
            <a:r>
              <a:rPr lang="en-US" altLang="en-US" smtClean="0"/>
              <a:t>) finns under tjock bark av riktigt gamla träd där den lever av fragment av andra ryggradslösa djur som spindlar (släktet </a:t>
            </a:r>
            <a:r>
              <a:rPr lang="en-US" altLang="en-US" i="1" smtClean="0"/>
              <a:t>Amaurobius</a:t>
            </a:r>
            <a:r>
              <a:rPr lang="en-US" altLang="en-US" smtClean="0"/>
              <a:t>, mörkerspindlar) har lämnat efter sig i sina nät efter avslutad måltid!</a:t>
            </a:r>
            <a:r>
              <a:rPr lang="en-GB" altLang="en-US" smtClean="0"/>
              <a:t> </a:t>
            </a:r>
            <a:r>
              <a:rPr lang="en-US" altLang="en-US" smtClean="0"/>
              <a:t>Larvens långa hår används för att mota bort spindlar och kanske också parasitsteklar. </a:t>
            </a:r>
            <a:endParaRPr lang="en-GB" altLang="en-US" smtClean="0"/>
          </a:p>
          <a:p>
            <a:endParaRPr lang="en-GB" altLang="en-US" smtClean="0"/>
          </a:p>
          <a:p>
            <a:r>
              <a:rPr lang="en-US" altLang="en-US" smtClean="0"/>
              <a:t>På den andra bilden syns pendelblomflugan </a:t>
            </a:r>
            <a:r>
              <a:rPr lang="en-US" altLang="en-US" i="1" smtClean="0"/>
              <a:t>Helophilus pendulus. </a:t>
            </a:r>
            <a:r>
              <a:rPr lang="en-US" altLang="en-US" smtClean="0"/>
              <a:t>Denna art lever endast delvis i dödvedsmiljöer och dess larv livnär sig bland annat på multnande organsikt material, blött sågspån och blöt multnande ved men också döda växtdelar i vatten etc.,  </a:t>
            </a:r>
            <a:endParaRPr lang="en-GB" altLang="en-US" i="1" smtClean="0"/>
          </a:p>
          <a:p>
            <a:endParaRPr lang="en-GB" altLang="en-US" smtClean="0"/>
          </a:p>
          <a:p>
            <a:endParaRPr lang="en-GB" altLang="en-US" smtClean="0"/>
          </a:p>
        </p:txBody>
      </p:sp>
      <p:sp>
        <p:nvSpPr>
          <p:cNvPr id="1044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93AFC470-E072-4A50-854F-595DD2E9B3A2}" type="slidenum">
              <a:rPr lang="en-GB" altLang="en-US" smtClean="0"/>
              <a:pPr/>
              <a:t>26</a:t>
            </a:fld>
            <a:endParaRPr lang="en-GB"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Här kan man lägga in material specifikt för Sverige om bilder och </a:t>
            </a:r>
            <a:r>
              <a:rPr lang="en-US" altLang="en-US" smtClean="0"/>
              <a:t>information finns tillgängligt.</a:t>
            </a:r>
            <a:endParaRPr lang="en-GB" altLang="en-US" smtClean="0"/>
          </a:p>
          <a:p>
            <a:endParaRPr lang="en-GB" altLang="en-US" smtClean="0"/>
          </a:p>
          <a:p>
            <a:r>
              <a:rPr lang="en-GB" altLang="en-US" smtClean="0"/>
              <a:t>På bilden knäpparen </a:t>
            </a:r>
            <a:r>
              <a:rPr lang="en-GB" altLang="en-US" i="1" smtClean="0"/>
              <a:t>Limoniscus violaceus. </a:t>
            </a:r>
            <a:r>
              <a:rPr lang="en-GB" altLang="en-US" smtClean="0"/>
              <a:t>Larven lever av </a:t>
            </a:r>
            <a:r>
              <a:rPr lang="en-US" altLang="en-US" smtClean="0"/>
              <a:t>ved från mycket gamla bokar och askar. Arten saknas i Sverige.</a:t>
            </a:r>
            <a:endParaRPr lang="en-GB" altLang="en-US" smtClean="0"/>
          </a:p>
          <a:p>
            <a:r>
              <a:rPr lang="en-GB" altLang="en-US" smtClean="0"/>
              <a:t> </a:t>
            </a:r>
          </a:p>
          <a:p>
            <a:endParaRPr lang="en-GB" altLang="en-US" smtClean="0"/>
          </a:p>
        </p:txBody>
      </p:sp>
      <p:sp>
        <p:nvSpPr>
          <p:cNvPr id="1054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AABCCB29-4F09-4B41-B597-8EAE97B61413}" type="slidenum">
              <a:rPr lang="en-GB" altLang="en-US" smtClean="0"/>
              <a:pPr/>
              <a:t>27</a:t>
            </a:fld>
            <a:endParaRPr lang="en-GB"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Åldersglapp i trädpopulationer – oftast några gamla och inga unga eller många ungar, et</a:t>
            </a:r>
            <a:r>
              <a:rPr lang="en-US" altLang="en-US" smtClean="0"/>
              <a:t>t fåtal gamla och ingenting emellan.</a:t>
            </a:r>
          </a:p>
          <a:p>
            <a:r>
              <a:rPr lang="en-US" altLang="en-US" smtClean="0"/>
              <a:t>Framtida generationer av lämpliga träd/efterträdare behövs</a:t>
            </a:r>
            <a:endParaRPr lang="en-GB" altLang="en-US" smtClean="0"/>
          </a:p>
          <a:p>
            <a:endParaRPr lang="en-US" altLang="en-US" smtClean="0"/>
          </a:p>
        </p:txBody>
      </p:sp>
      <p:sp>
        <p:nvSpPr>
          <p:cNvPr id="1065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FB3CEF2D-DA5A-4F61-A540-FD9FE515B380}" type="slidenum">
              <a:rPr lang="en-GB" altLang="en-US" smtClean="0"/>
              <a:pPr/>
              <a:t>28</a:t>
            </a:fld>
            <a:endParaRPr lang="en-GB"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Ett förekommande generationsglapp </a:t>
            </a:r>
            <a:r>
              <a:rPr lang="en-US" altLang="en-US" smtClean="0"/>
              <a:t>i</a:t>
            </a:r>
            <a:r>
              <a:rPr lang="en-GB" altLang="en-US" smtClean="0"/>
              <a:t> trädpopulationen kan betyda att aktiv skötsel behövs för att tillhandahålla </a:t>
            </a:r>
            <a:r>
              <a:rPr lang="en-US" altLang="en-US" smtClean="0"/>
              <a:t>lämpliga</a:t>
            </a:r>
            <a:r>
              <a:rPr lang="en-GB" altLang="en-US" smtClean="0"/>
              <a:t> habitat </a:t>
            </a:r>
            <a:r>
              <a:rPr lang="en-US" altLang="en-US" smtClean="0"/>
              <a:t>i</a:t>
            </a:r>
            <a:r>
              <a:rPr lang="en-GB" altLang="en-US" smtClean="0"/>
              <a:t> yngre träd.</a:t>
            </a:r>
          </a:p>
          <a:p>
            <a:r>
              <a:rPr lang="en-GB" altLang="en-US" smtClean="0"/>
              <a:t>Här är några ideer om hur man kan fylla igen generationsglappet.</a:t>
            </a:r>
          </a:p>
          <a:p>
            <a:endParaRPr lang="en-US" altLang="en-US" smtClean="0"/>
          </a:p>
          <a:p>
            <a:r>
              <a:rPr lang="en-US" altLang="en-US" smtClean="0"/>
              <a:t>Bilden illustrerar några av de arter för vilka habitat möjligen kan skapas. Denna typ av arbete kan vara lämplig om det finns ett stort glapp mellan de äldsta träden och nästa generation. Det kan framför allt vara ett bra alternativ till att ta bort yngre träd, något som kanske blir nödvändigt för att släppa in mer ljus till de äldre träden.</a:t>
            </a:r>
            <a:endParaRPr lang="en-GB" altLang="en-US" smtClean="0"/>
          </a:p>
          <a:p>
            <a:r>
              <a:rPr lang="en-GB" altLang="en-US" smtClean="0"/>
              <a:t>Man tillhandahåller lämpliga habitat genom att tillhandahålla lämpliga träd om inga s</a:t>
            </a:r>
            <a:r>
              <a:rPr lang="en-US" altLang="en-US" smtClean="0"/>
              <a:t>ådana finns naturligt.</a:t>
            </a:r>
            <a:endParaRPr lang="en-GB" altLang="en-US" smtClean="0"/>
          </a:p>
          <a:p>
            <a:endParaRPr lang="en-GB" altLang="en-US" smtClean="0"/>
          </a:p>
        </p:txBody>
      </p:sp>
      <p:sp>
        <p:nvSpPr>
          <p:cNvPr id="1075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5838">
              <a:defRPr sz="1200">
                <a:solidFill>
                  <a:schemeClr val="tx1"/>
                </a:solidFill>
                <a:latin typeface="Arial" charset="0"/>
              </a:defRPr>
            </a:lvl1pPr>
            <a:lvl2pPr marL="741363" indent="-284163" defTabSz="985838">
              <a:defRPr sz="1200">
                <a:solidFill>
                  <a:schemeClr val="tx1"/>
                </a:solidFill>
                <a:latin typeface="Arial" charset="0"/>
              </a:defRPr>
            </a:lvl2pPr>
            <a:lvl3pPr marL="1141413" indent="-227013" defTabSz="985838">
              <a:defRPr sz="1200">
                <a:solidFill>
                  <a:schemeClr val="tx1"/>
                </a:solidFill>
                <a:latin typeface="Arial" charset="0"/>
              </a:defRPr>
            </a:lvl3pPr>
            <a:lvl4pPr marL="1598613" indent="-227013" defTabSz="985838">
              <a:defRPr sz="1200">
                <a:solidFill>
                  <a:schemeClr val="tx1"/>
                </a:solidFill>
                <a:latin typeface="Arial" charset="0"/>
              </a:defRPr>
            </a:lvl4pPr>
            <a:lvl5pPr marL="2055813" indent="-227013" defTabSz="985838">
              <a:defRPr sz="1200">
                <a:solidFill>
                  <a:schemeClr val="tx1"/>
                </a:solidFill>
                <a:latin typeface="Arial" charset="0"/>
              </a:defRPr>
            </a:lvl5pPr>
            <a:lvl6pPr marL="2513013" indent="-227013" defTabSz="985838" eaLnBrk="0" fontAlgn="base" hangingPunct="0">
              <a:spcBef>
                <a:spcPct val="30000"/>
              </a:spcBef>
              <a:spcAft>
                <a:spcPct val="0"/>
              </a:spcAft>
              <a:defRPr sz="1200">
                <a:solidFill>
                  <a:schemeClr val="tx1"/>
                </a:solidFill>
                <a:latin typeface="Arial" charset="0"/>
              </a:defRPr>
            </a:lvl6pPr>
            <a:lvl7pPr marL="2970213" indent="-227013" defTabSz="985838" eaLnBrk="0" fontAlgn="base" hangingPunct="0">
              <a:spcBef>
                <a:spcPct val="30000"/>
              </a:spcBef>
              <a:spcAft>
                <a:spcPct val="0"/>
              </a:spcAft>
              <a:defRPr sz="1200">
                <a:solidFill>
                  <a:schemeClr val="tx1"/>
                </a:solidFill>
                <a:latin typeface="Arial" charset="0"/>
              </a:defRPr>
            </a:lvl7pPr>
            <a:lvl8pPr marL="3427413" indent="-227013" defTabSz="985838" eaLnBrk="0" fontAlgn="base" hangingPunct="0">
              <a:spcBef>
                <a:spcPct val="30000"/>
              </a:spcBef>
              <a:spcAft>
                <a:spcPct val="0"/>
              </a:spcAft>
              <a:defRPr sz="1200">
                <a:solidFill>
                  <a:schemeClr val="tx1"/>
                </a:solidFill>
                <a:latin typeface="Arial" charset="0"/>
              </a:defRPr>
            </a:lvl8pPr>
            <a:lvl9pPr marL="3884613" indent="-227013" defTabSz="985838" eaLnBrk="0" fontAlgn="base" hangingPunct="0">
              <a:spcBef>
                <a:spcPct val="30000"/>
              </a:spcBef>
              <a:spcAft>
                <a:spcPct val="0"/>
              </a:spcAft>
              <a:defRPr sz="1200">
                <a:solidFill>
                  <a:schemeClr val="tx1"/>
                </a:solidFill>
                <a:latin typeface="Arial" charset="0"/>
              </a:defRPr>
            </a:lvl9pPr>
          </a:lstStyle>
          <a:p>
            <a:fld id="{71308D70-C348-45F9-BC9C-41146DBC2565}" type="slidenum">
              <a:rPr lang="en-GB" altLang="en-US" smtClean="0"/>
              <a:pPr/>
              <a:t>29</a:t>
            </a:fld>
            <a:endParaRPr lang="en-GB"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085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7E0B007E-5ED0-4974-A69B-FEEFD0A1EFA6}" type="slidenum">
              <a:rPr lang="en-GB" altLang="en-US" smtClean="0"/>
              <a:pPr/>
              <a:t>30</a:t>
            </a:fld>
            <a:endParaRPr lang="en-GB"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Skyddsvärda träd har inte bara höga naturvärden…….</a:t>
            </a:r>
          </a:p>
        </p:txBody>
      </p:sp>
      <p:sp>
        <p:nvSpPr>
          <p:cNvPr id="1095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75B6746D-2DAF-4974-B415-ECE29D7DC32E}" type="slidenum">
              <a:rPr lang="en-GB" altLang="en-US" smtClean="0"/>
              <a:pPr/>
              <a:t>31</a:t>
            </a:fld>
            <a:endParaRPr lang="en-GB"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Alléer can vara mycket viktiga både i ett estetiskt, kulturhistoriskt och naturvårdsmässigt perspektiv. Detta kan leda till olika intressekonflikter.</a:t>
            </a:r>
            <a:endParaRPr lang="en-GB" altLang="en-US" smtClean="0"/>
          </a:p>
        </p:txBody>
      </p:sp>
      <p:sp>
        <p:nvSpPr>
          <p:cNvPr id="1105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8023E2C6-AAAF-4F47-8E3D-ADEBEBE78653}" type="slidenum">
              <a:rPr lang="en-GB" altLang="en-US" smtClean="0"/>
              <a:pPr/>
              <a:t>32</a:t>
            </a:fld>
            <a:endParaRPr lang="en-GB"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Ni kan säkert komma på mycket mer!</a:t>
            </a:r>
          </a:p>
          <a:p>
            <a:r>
              <a:rPr lang="en-GB" altLang="en-US" smtClean="0"/>
              <a:t>Man trodde förr i Sverige att man kunde bota en sjuk människa genom att dra honom/henne genom detta träd.</a:t>
            </a:r>
          </a:p>
        </p:txBody>
      </p:sp>
      <p:sp>
        <p:nvSpPr>
          <p:cNvPr id="1116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8C521039-BE5A-46C9-9222-42A37FA4E5EF}" type="slidenum">
              <a:rPr lang="en-GB" altLang="en-US" smtClean="0"/>
              <a:pPr/>
              <a:t>33</a:t>
            </a:fld>
            <a:endParaRPr lang="en-GB"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Anlagda och gestaltade landskap kan vara en mycket viktig miljö för skyddsvärda träd.</a:t>
            </a:r>
          </a:p>
        </p:txBody>
      </p:sp>
      <p:sp>
        <p:nvSpPr>
          <p:cNvPr id="1126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3DB68B7D-E142-4AAE-A66E-EE6C210731B4}" type="slidenum">
              <a:rPr lang="en-GB" altLang="en-US" smtClean="0"/>
              <a:pPr/>
              <a:t>34</a:t>
            </a:fld>
            <a:endParaRPr lang="en-GB"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28" tIns="49514" rIns="99028" bIns="49514"/>
          <a:lstStyle/>
          <a:p>
            <a:endParaRPr lang="en-GB" altLang="en-US" smtClean="0"/>
          </a:p>
        </p:txBody>
      </p:sp>
      <p:sp>
        <p:nvSpPr>
          <p:cNvPr id="113668" name="Slide Number Placeholder 3"/>
          <p:cNvSpPr txBox="1">
            <a:spLocks noGrp="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28" tIns="49514" rIns="99028" bIns="49514" anchor="b"/>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algn="r"/>
            <a:fld id="{D242C93D-3DE4-4649-8087-FDD1E229FCB3}" type="slidenum">
              <a:rPr lang="en-GB" altLang="en-US"/>
              <a:pPr algn="r"/>
              <a:t>35</a:t>
            </a:fld>
            <a:endParaRPr lang="en-GB"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28" tIns="49514" rIns="99028" bIns="49514"/>
          <a:lstStyle/>
          <a:p>
            <a:endParaRPr lang="en-GB" altLang="en-US" smtClean="0"/>
          </a:p>
        </p:txBody>
      </p:sp>
      <p:sp>
        <p:nvSpPr>
          <p:cNvPr id="114692" name="Slide Number Placeholder 3"/>
          <p:cNvSpPr txBox="1">
            <a:spLocks noGrp="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28" tIns="49514" rIns="99028" bIns="49514" anchor="b"/>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pPr algn="r"/>
            <a:fld id="{FB7DE8E6-2770-4819-954C-600365869AC1}" type="slidenum">
              <a:rPr lang="en-GB" altLang="en-US"/>
              <a:pPr algn="r"/>
              <a:t>36</a:t>
            </a:fld>
            <a:endParaRPr lang="en-GB"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Definition 1</a:t>
            </a:r>
            <a:r>
              <a:rPr lang="en-US" altLang="en-US" smtClean="0"/>
              <a:t> är från Sverige där storlek och andra mått har använts för att definiera träd som är viktiga för naturvården. Denna definition har varit i bruk åtminstone sedan 2004.</a:t>
            </a:r>
          </a:p>
          <a:p>
            <a:r>
              <a:rPr lang="en-US" altLang="en-US" smtClean="0"/>
              <a:t>Definition 2 från Storbritannien är mycket mer vag. </a:t>
            </a:r>
            <a:endParaRPr lang="sv-SE" altLang="en-US" smtClean="0"/>
          </a:p>
          <a:p>
            <a:endParaRPr lang="en-GB" altLang="en-US" smtClean="0"/>
          </a:p>
        </p:txBody>
      </p:sp>
      <p:sp>
        <p:nvSpPr>
          <p:cNvPr id="1157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1D350824-C6B0-4EBF-9524-51232B46264D}" type="slidenum">
              <a:rPr lang="en-GB" altLang="en-US" smtClean="0"/>
              <a:pPr/>
              <a:t>37</a:t>
            </a:fld>
            <a:endParaRPr lang="en-GB"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a:ln/>
        </p:spPr>
      </p:sp>
      <p:sp>
        <p:nvSpPr>
          <p:cNvPr id="1167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Artrikedom ger robusta ekosystem, storlek ger robus</a:t>
            </a:r>
            <a:r>
              <a:rPr lang="en-US" altLang="en-US" smtClean="0"/>
              <a:t>ta områden.</a:t>
            </a:r>
            <a:r>
              <a:rPr lang="en-GB" altLang="en-US" smtClean="0"/>
              <a:t> </a:t>
            </a:r>
          </a:p>
          <a:p>
            <a:endParaRPr lang="en-GB" altLang="en-US" smtClean="0"/>
          </a:p>
        </p:txBody>
      </p:sp>
      <p:sp>
        <p:nvSpPr>
          <p:cNvPr id="1167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179F7758-C5F4-49C8-8FB6-AEF82D170C27}" type="slidenum">
              <a:rPr lang="en-GB" altLang="en-US" smtClean="0"/>
              <a:pPr/>
              <a:t>38</a:t>
            </a:fld>
            <a:endParaRPr lang="en-GB"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Efter geneömförd fältövning, glöm inte att </a:t>
            </a:r>
            <a:r>
              <a:rPr lang="en-US" altLang="en-US" smtClean="0"/>
              <a:t>ha en sammanfattande diskussion om förekomst och betydelse av död ved, både stående och liggande.</a:t>
            </a:r>
          </a:p>
          <a:p>
            <a:r>
              <a:rPr lang="en-US" altLang="en-US" smtClean="0"/>
              <a:t>Dela ut faktabladet om död ved (troligen enklare inomhus efteråt).</a:t>
            </a:r>
            <a:endParaRPr lang="en-GB" altLang="en-US" smtClean="0"/>
          </a:p>
        </p:txBody>
      </p:sp>
      <p:sp>
        <p:nvSpPr>
          <p:cNvPr id="1177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52E3FA8D-FDF7-40D5-8111-646479873D50}" type="slidenum">
              <a:rPr lang="en-GB" altLang="en-US" smtClean="0"/>
              <a:pPr/>
              <a:t>40</a:t>
            </a:fld>
            <a:endParaRPr lang="en-GB"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Målsättningarna för eftermiddagens pass.</a:t>
            </a:r>
          </a:p>
        </p:txBody>
      </p:sp>
      <p:sp>
        <p:nvSpPr>
          <p:cNvPr id="1187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483C4D19-12E9-4730-BC8B-D1D91454D58D}" type="slidenum">
              <a:rPr lang="en-GB" altLang="en-US" smtClean="0"/>
              <a:pPr/>
              <a:t>41</a:t>
            </a:fld>
            <a:endParaRPr lang="en-GB"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Beskriv övningen och skicka iväg deltagarna (en och en)</a:t>
            </a:r>
          </a:p>
          <a:p>
            <a:endParaRPr lang="en-US" altLang="en-US" smtClean="0"/>
          </a:p>
          <a:p>
            <a:r>
              <a:rPr lang="en-US" altLang="en-US" smtClean="0"/>
              <a:t>Glöm inte att ge korrekta svar i en kortfattad sammanfattning efter avslutad övning.</a:t>
            </a:r>
            <a:endParaRPr lang="en-GB" altLang="en-US" smtClean="0"/>
          </a:p>
        </p:txBody>
      </p:sp>
      <p:sp>
        <p:nvSpPr>
          <p:cNvPr id="1198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E232E32E-07E9-432A-A526-168CC1F85725}" type="slidenum">
              <a:rPr lang="en-GB" altLang="en-US" smtClean="0"/>
              <a:pPr/>
              <a:t>42</a:t>
            </a:fld>
            <a:endParaRPr lang="en-GB"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Denna och nästa bild avrundar rot</a:t>
            </a:r>
            <a:r>
              <a:rPr lang="en-US" altLang="en-US" smtClean="0"/>
              <a:t>sessionen.</a:t>
            </a:r>
          </a:p>
          <a:p>
            <a:r>
              <a:rPr lang="en-US" altLang="en-US" smtClean="0"/>
              <a:t>Det här trädet är en ek, 1,5 m dbh, som behölls vid byggnation, och detta är ju jättebra! Förutom att husen står för nära så att grenarna skrapar mot husens sovrumsfönster och invånarna kan inte sova. Om man ska behålla träd är det viktigt att de får tillräckligt med utrymme så att konflikter kan undvikas. Annars finns risk för olämpliga beskärningsåtgärder eller att trädet fälls. </a:t>
            </a:r>
            <a:endParaRPr lang="en-GB" altLang="en-US" smtClean="0"/>
          </a:p>
        </p:txBody>
      </p:sp>
      <p:sp>
        <p:nvSpPr>
          <p:cNvPr id="1208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F3CB6A72-D5CB-469B-8545-8CEEEF59A587}" type="slidenum">
              <a:rPr lang="en-GB" altLang="en-US" smtClean="0"/>
              <a:pPr/>
              <a:t>43</a:t>
            </a:fld>
            <a:endParaRPr lang="en-GB"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Avslutande bild rotsessionen:</a:t>
            </a:r>
          </a:p>
          <a:p>
            <a:r>
              <a:rPr lang="en-GB" altLang="en-US" smtClean="0"/>
              <a:t>Illustrerar </a:t>
            </a:r>
            <a:r>
              <a:rPr lang="en-GB" altLang="en-US" b="1" smtClean="0"/>
              <a:t>rotskyddszonen</a:t>
            </a:r>
          </a:p>
        </p:txBody>
      </p:sp>
      <p:sp>
        <p:nvSpPr>
          <p:cNvPr id="1218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89018C22-74FE-4476-84F6-53752CEA361A}" type="slidenum">
              <a:rPr lang="en-GB" altLang="en-US" smtClean="0"/>
              <a:pPr/>
              <a:t>44</a:t>
            </a:fld>
            <a:endParaRPr lang="en-GB"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5F0E7A74-D726-4D2B-A4D7-7697468E8C89}" type="slidenum">
              <a:rPr lang="en-GB" altLang="en-US" smtClean="0"/>
              <a:pPr/>
              <a:t>45</a:t>
            </a:fld>
            <a:endParaRPr lang="en-GB" altLang="en-US" smtClean="0"/>
          </a:p>
        </p:txBody>
      </p:sp>
      <p:sp>
        <p:nvSpPr>
          <p:cNvPr id="122883" name="Rectangle 2"/>
          <p:cNvSpPr>
            <a:spLocks noRot="1" noChangeArrowheads="1" noTextEdit="1"/>
          </p:cNvSpPr>
          <p:nvPr>
            <p:ph type="sldImg"/>
          </p:nvPr>
        </p:nvSpPr>
        <p:spPr>
          <a:xfrm>
            <a:off x="989013" y="765175"/>
            <a:ext cx="5121275" cy="3841750"/>
          </a:xfrm>
          <a:ln/>
        </p:spPr>
      </p:sp>
      <p:sp>
        <p:nvSpPr>
          <p:cNvPr id="122884" name="Rectangle 3"/>
          <p:cNvSpPr>
            <a:spLocks noGrp="1" noChangeArrowheads="1"/>
          </p:cNvSpPr>
          <p:nvPr>
            <p:ph type="body" idx="1"/>
          </p:nvPr>
        </p:nvSpPr>
        <p:spPr>
          <a:xfrm>
            <a:off x="947738" y="4860925"/>
            <a:ext cx="5203825" cy="4606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Start på nästa session:</a:t>
            </a:r>
          </a:p>
          <a:p>
            <a:pPr eaLnBrk="1" hangingPunct="1"/>
            <a:r>
              <a:rPr lang="en-US" altLang="en-US" smtClean="0"/>
              <a:t>Målsättningen för denna är att få deltagarna att tänka på de naturliga processer som gäller träd.</a:t>
            </a:r>
          </a:p>
          <a:p>
            <a:pPr eaLnBrk="1" hangingPunct="1"/>
            <a:r>
              <a:rPr lang="en-US" altLang="en-US" smtClean="0"/>
              <a:t>Träd har existerat under lång tid i ett evolutionärt perspektiv – de började utvecklas för sådär 350 miljoner år sedan. Lövfällande träd för 50-100 miljoner år sedan.</a:t>
            </a:r>
          </a:p>
          <a:p>
            <a:pPr eaLnBrk="1" hangingPunct="1"/>
            <a:r>
              <a:rPr lang="en-US" altLang="en-US" smtClean="0"/>
              <a:t>Människor för 2 miljoner år sedan.</a:t>
            </a:r>
            <a:endParaRPr lang="en-GB" altLang="en-US" smtClean="0"/>
          </a:p>
          <a:p>
            <a:pPr eaLnBrk="1" hangingPunct="1"/>
            <a:endParaRPr lang="en-US" altLang="en-US" smtClean="0"/>
          </a:p>
          <a:p>
            <a:pPr eaLnBrk="1" hangingPunct="1"/>
            <a:r>
              <a:rPr lang="en-US" altLang="en-US" smtClean="0"/>
              <a:t>Vi borde borde vara ödmjuka och lita mer på trädets inneboende förmåga till överlevnad! Tree time!</a:t>
            </a:r>
          </a:p>
          <a:p>
            <a:pPr eaLnBrk="1" hangingPunct="1"/>
            <a:endParaRPr lang="en-US" alt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Träd i en naturlig omgivning utsätts för:</a:t>
            </a:r>
          </a:p>
          <a:p>
            <a:r>
              <a:rPr lang="en-GB" altLang="en-US" smtClean="0"/>
              <a:t>Växtätare (sådana som äter skott, blad och vedartade delar) – observera att detta även inkluderar insekter, inte bara stora däggd</a:t>
            </a:r>
            <a:r>
              <a:rPr lang="en-US" altLang="en-US" smtClean="0"/>
              <a:t>jur.</a:t>
            </a:r>
            <a:endParaRPr lang="en-GB" altLang="en-US" smtClean="0"/>
          </a:p>
          <a:p>
            <a:r>
              <a:rPr lang="en-GB" altLang="en-US" smtClean="0"/>
              <a:t>Naturkatastr</a:t>
            </a:r>
            <a:r>
              <a:rPr lang="en-US" altLang="en-US" smtClean="0"/>
              <a:t>ofer såsom stormskador, snöbrott, skador från is, översvämning, torka etc.</a:t>
            </a:r>
            <a:endParaRPr lang="en-GB" altLang="en-US" smtClean="0"/>
          </a:p>
          <a:p>
            <a:endParaRPr lang="en-GB" altLang="en-US" smtClean="0"/>
          </a:p>
          <a:p>
            <a:r>
              <a:rPr lang="en-US" altLang="en-US" smtClean="0"/>
              <a:t>Bilderna visar en ko som äter blad från ett litet träd, får som äter på ek i Rumänien och ett större grenbrott som en följd av storm.</a:t>
            </a:r>
            <a:endParaRPr lang="en-GB" altLang="en-US" smtClean="0"/>
          </a:p>
          <a:p>
            <a:endParaRPr lang="sv-SE" altLang="en-US" smtClean="0"/>
          </a:p>
        </p:txBody>
      </p:sp>
      <p:sp>
        <p:nvSpPr>
          <p:cNvPr id="1239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7840707D-6F37-4F3C-9534-45697B7DED2C}" type="slidenum">
              <a:rPr lang="en-GB" altLang="en-US" smtClean="0"/>
              <a:pPr/>
              <a:t>46</a:t>
            </a:fld>
            <a:endParaRPr lang="en-GB"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Dela upp gruppen i tre mindre grupper och be varje grupp att tackla en av </a:t>
            </a:r>
            <a:r>
              <a:rPr lang="en-US" altLang="en-US" smtClean="0"/>
              <a:t>frågorna.</a:t>
            </a:r>
          </a:p>
          <a:p>
            <a:r>
              <a:rPr lang="en-US" altLang="en-US" smtClean="0"/>
              <a:t>(om en grupp blir klar tidigt kan de även tackla en andra fråga.).</a:t>
            </a:r>
          </a:p>
          <a:p>
            <a:endParaRPr lang="en-US" altLang="en-US" smtClean="0"/>
          </a:p>
          <a:p>
            <a:r>
              <a:rPr lang="en-US" altLang="en-US" smtClean="0"/>
              <a:t>Återkoppling i slutet av övningen med ett språkrör per grupp.</a:t>
            </a:r>
          </a:p>
          <a:p>
            <a:endParaRPr lang="en-US" altLang="en-US" smtClean="0"/>
          </a:p>
          <a:p>
            <a:r>
              <a:rPr lang="en-US" altLang="en-US" smtClean="0"/>
              <a:t>10 minuter avsätts för övningen.</a:t>
            </a:r>
            <a:endParaRPr lang="en-GB" altLang="en-US" smtClean="0"/>
          </a:p>
          <a:p>
            <a:endParaRPr lang="en-GB" altLang="en-US" smtClean="0"/>
          </a:p>
        </p:txBody>
      </p:sp>
      <p:sp>
        <p:nvSpPr>
          <p:cNvPr id="1249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E965513B-1DD9-4058-990C-99A6BED6F31E}" type="slidenum">
              <a:rPr lang="en-GB" altLang="en-US" smtClean="0"/>
              <a:pPr/>
              <a:t>47</a:t>
            </a:fld>
            <a:endParaRPr lang="en-GB" alt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a:ln/>
        </p:spPr>
      </p:sp>
      <p:sp>
        <p:nvSpPr>
          <p:cNvPr id="1259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Denna och nästa bild avrundar avsnittet om naturliga satrategier:</a:t>
            </a:r>
          </a:p>
          <a:p>
            <a:r>
              <a:rPr lang="en-US" altLang="en-US" smtClean="0"/>
              <a:t>Träd har olika metoder för att klara av olika saker såsom visas på bilden:</a:t>
            </a:r>
            <a:endParaRPr lang="en-GB" altLang="en-US" smtClean="0"/>
          </a:p>
          <a:p>
            <a:endParaRPr lang="en-GB" altLang="en-US" smtClean="0"/>
          </a:p>
          <a:p>
            <a:pPr>
              <a:buFontTx/>
              <a:buChar char="•"/>
            </a:pPr>
            <a:r>
              <a:rPr lang="en-GB" altLang="en-US" smtClean="0"/>
              <a:t> Rotskott från den ursprungliga strammens bas – gammal hamlad lind där huvudstammen har dött</a:t>
            </a:r>
          </a:p>
          <a:p>
            <a:pPr>
              <a:buFontTx/>
              <a:buChar char="•"/>
            </a:pPr>
            <a:r>
              <a:rPr lang="en-GB" altLang="en-US" smtClean="0"/>
              <a:t> Rotslående </a:t>
            </a:r>
            <a:r>
              <a:rPr lang="en-US" altLang="en-US" smtClean="0"/>
              <a:t>grenar gör det möjligt för trädet att växa vidare när huvudstammen har fallit omkull – avenbok – svårt att se var trädets början och slut är!</a:t>
            </a:r>
            <a:endParaRPr lang="en-GB" altLang="en-US" smtClean="0"/>
          </a:p>
          <a:p>
            <a:pPr>
              <a:buFontTx/>
              <a:buChar char="•"/>
            </a:pPr>
            <a:endParaRPr lang="en-GB" altLang="en-US" smtClean="0"/>
          </a:p>
        </p:txBody>
      </p:sp>
      <p:sp>
        <p:nvSpPr>
          <p:cNvPr id="1259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9032E223-3047-46D7-BE3E-6D0C597EED43}" type="slidenum">
              <a:rPr lang="en-GB" altLang="en-US" smtClean="0"/>
              <a:pPr/>
              <a:t>48</a:t>
            </a:fld>
            <a:endParaRPr lang="en-GB" alt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99990B3F-07AB-417E-A7C0-823C98A6D01E}" type="slidenum">
              <a:rPr lang="en-GB" altLang="en-US" smtClean="0"/>
              <a:pPr/>
              <a:t>49</a:t>
            </a:fld>
            <a:endParaRPr lang="en-GB" altLang="en-US" smtClean="0"/>
          </a:p>
        </p:txBody>
      </p:sp>
      <p:sp>
        <p:nvSpPr>
          <p:cNvPr id="126979" name="Rectangle 2"/>
          <p:cNvSpPr>
            <a:spLocks noRot="1" noChangeArrowheads="1" noTextEdit="1"/>
          </p:cNvSpPr>
          <p:nvPr>
            <p:ph type="sldImg"/>
          </p:nvPr>
        </p:nvSpPr>
        <p:spPr>
          <a:xfrm>
            <a:off x="992188" y="765175"/>
            <a:ext cx="5116512" cy="3836988"/>
          </a:xfrm>
          <a:ln/>
        </p:spPr>
      </p:sp>
      <p:sp>
        <p:nvSpPr>
          <p:cNvPr id="126980" name="Rectangle 3"/>
          <p:cNvSpPr>
            <a:spLocks noGrp="1" noChangeArrowheads="1"/>
          </p:cNvSpPr>
          <p:nvPr>
            <p:ph type="body" idx="1"/>
          </p:nvPr>
        </p:nvSpPr>
        <p:spPr>
          <a:xfrm>
            <a:off x="947738" y="4860925"/>
            <a:ext cx="5203825" cy="4608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I takt med att trädstammen bryts ned kan trädet själv skicka ner rötter I den multnande veden och tillgodogöra sig näringsämnen som nyligen gjorts tillgängliga med hjälp av nedbrytande svampar.</a:t>
            </a:r>
          </a:p>
          <a:p>
            <a:pPr eaLnBrk="1" hangingPunct="1"/>
            <a:r>
              <a:rPr lang="en-US" altLang="en-US" smtClean="0"/>
              <a:t>Vissa träd har tornar, taggar eller taggiga blad som försvar mot växtätare. </a:t>
            </a:r>
          </a:p>
          <a:p>
            <a:pPr eaLnBrk="1" hangingPunct="1"/>
            <a:endParaRPr lang="en-US" altLang="en-US" smtClean="0"/>
          </a:p>
          <a:p>
            <a:pPr eaLnBrk="1" hangingPunct="1"/>
            <a:endParaRPr lang="en-US" alt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a:ln/>
        </p:spPr>
      </p:sp>
      <p:sp>
        <p:nvSpPr>
          <p:cNvPr id="1280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Vi har nu en en god </a:t>
            </a:r>
            <a:r>
              <a:rPr lang="en-US" altLang="en-US" smtClean="0"/>
              <a:t>grund att stå på när det gäller insikt i de naturliga sätt ett träd svarar på och vi har också blivit påminda om att en stor del av trädet är utom synhåll, under jord.</a:t>
            </a:r>
            <a:endParaRPr lang="en-GB" altLang="en-US" smtClean="0"/>
          </a:p>
          <a:p>
            <a:endParaRPr lang="en-US" altLang="en-US" smtClean="0"/>
          </a:p>
          <a:p>
            <a:r>
              <a:rPr lang="en-US" altLang="en-US" smtClean="0"/>
              <a:t>Vi kan nu gå vidare och tänka på hur vi skulle kunna hjälpa träd i olika situationer.</a:t>
            </a:r>
          </a:p>
        </p:txBody>
      </p:sp>
      <p:sp>
        <p:nvSpPr>
          <p:cNvPr id="1280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5A28A6DD-3D7A-48CF-B1DC-973766E90CD4}" type="slidenum">
              <a:rPr lang="en-GB" altLang="en-US" smtClean="0"/>
              <a:pPr/>
              <a:t>50</a:t>
            </a:fld>
            <a:endParaRPr lang="en-GB" alt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Målsättningen med skötseln bör vara…..</a:t>
            </a:r>
          </a:p>
          <a:p>
            <a:endParaRPr lang="en-GB" altLang="en-US" smtClean="0"/>
          </a:p>
        </p:txBody>
      </p:sp>
      <p:sp>
        <p:nvSpPr>
          <p:cNvPr id="1290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2A506AAF-CC6D-4A57-87D2-D03C344D231C}" type="slidenum">
              <a:rPr lang="en-GB" altLang="en-US" smtClean="0"/>
              <a:pPr/>
              <a:t>51</a:t>
            </a:fld>
            <a:endParaRPr lang="en-GB" alt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a:defRPr sz="1200">
                <a:solidFill>
                  <a:schemeClr val="tx1"/>
                </a:solidFill>
                <a:latin typeface="Arial" charset="0"/>
              </a:defRPr>
            </a:lvl1pPr>
            <a:lvl2pPr marL="742950" indent="-285750" defTabSz="987425">
              <a:defRPr sz="1200">
                <a:solidFill>
                  <a:schemeClr val="tx1"/>
                </a:solidFill>
                <a:latin typeface="Arial" charset="0"/>
              </a:defRPr>
            </a:lvl2pPr>
            <a:lvl3pPr marL="1143000" indent="-228600" defTabSz="987425">
              <a:defRPr sz="1200">
                <a:solidFill>
                  <a:schemeClr val="tx1"/>
                </a:solidFill>
                <a:latin typeface="Arial" charset="0"/>
              </a:defRPr>
            </a:lvl3pPr>
            <a:lvl4pPr marL="1600200" indent="-228600" defTabSz="987425">
              <a:defRPr sz="1200">
                <a:solidFill>
                  <a:schemeClr val="tx1"/>
                </a:solidFill>
                <a:latin typeface="Arial" charset="0"/>
              </a:defRPr>
            </a:lvl4pPr>
            <a:lvl5pPr marL="2057400" indent="-228600" defTabSz="987425">
              <a:defRPr sz="1200">
                <a:solidFill>
                  <a:schemeClr val="tx1"/>
                </a:solidFill>
                <a:latin typeface="Arial" charset="0"/>
              </a:defRPr>
            </a:lvl5pPr>
            <a:lvl6pPr marL="2514600" indent="-228600" defTabSz="987425" eaLnBrk="0" fontAlgn="base" hangingPunct="0">
              <a:spcBef>
                <a:spcPct val="30000"/>
              </a:spcBef>
              <a:spcAft>
                <a:spcPct val="0"/>
              </a:spcAft>
              <a:defRPr sz="1200">
                <a:solidFill>
                  <a:schemeClr val="tx1"/>
                </a:solidFill>
                <a:latin typeface="Arial" charset="0"/>
              </a:defRPr>
            </a:lvl6pPr>
            <a:lvl7pPr marL="2971800" indent="-228600" defTabSz="987425" eaLnBrk="0" fontAlgn="base" hangingPunct="0">
              <a:spcBef>
                <a:spcPct val="30000"/>
              </a:spcBef>
              <a:spcAft>
                <a:spcPct val="0"/>
              </a:spcAft>
              <a:defRPr sz="1200">
                <a:solidFill>
                  <a:schemeClr val="tx1"/>
                </a:solidFill>
                <a:latin typeface="Arial" charset="0"/>
              </a:defRPr>
            </a:lvl7pPr>
            <a:lvl8pPr marL="3429000" indent="-228600" defTabSz="987425" eaLnBrk="0" fontAlgn="base" hangingPunct="0">
              <a:spcBef>
                <a:spcPct val="30000"/>
              </a:spcBef>
              <a:spcAft>
                <a:spcPct val="0"/>
              </a:spcAft>
              <a:defRPr sz="1200">
                <a:solidFill>
                  <a:schemeClr val="tx1"/>
                </a:solidFill>
                <a:latin typeface="Arial" charset="0"/>
              </a:defRPr>
            </a:lvl8pPr>
            <a:lvl9pPr marL="3886200" indent="-228600" defTabSz="987425" eaLnBrk="0" fontAlgn="base" hangingPunct="0">
              <a:spcBef>
                <a:spcPct val="30000"/>
              </a:spcBef>
              <a:spcAft>
                <a:spcPct val="0"/>
              </a:spcAft>
              <a:defRPr sz="1200">
                <a:solidFill>
                  <a:schemeClr val="tx1"/>
                </a:solidFill>
                <a:latin typeface="Arial" charset="0"/>
              </a:defRPr>
            </a:lvl9pPr>
          </a:lstStyle>
          <a:p>
            <a:fld id="{B0DFA124-7CAC-4130-92BC-6C98F198E00D}" type="slidenum">
              <a:rPr lang="sv-SE" altLang="en-US" smtClean="0">
                <a:ea typeface="ＭＳ Ｐゴシック" pitchFamily="34" charset="-128"/>
              </a:rPr>
              <a:pPr/>
              <a:t>52</a:t>
            </a:fld>
            <a:endParaRPr lang="sv-SE" altLang="en-US" smtClean="0">
              <a:ea typeface="ＭＳ Ｐゴシック" pitchFamily="34" charset="-128"/>
            </a:endParaRPr>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ea typeface="ＭＳ Ｐゴシック" pitchFamily="34" charset="-128"/>
              </a:rPr>
              <a:t>Skötselmöjligheter för skyddsvärda träd kan påverkas av var de fiunns. Kulturhistoriska aspekter behöver kanske vägas in.</a:t>
            </a:r>
          </a:p>
          <a:p>
            <a:pPr eaLnBrk="1" hangingPunct="1"/>
            <a:r>
              <a:rPr lang="en-US" altLang="en-US" smtClean="0">
                <a:ea typeface="ＭＳ Ｐゴシック" pitchFamily="34" charset="-128"/>
              </a:rPr>
              <a:t>Vissa skyddsvärdsa träd växer i skogsmark men merparten finns i kulturlandskapet såsom:</a:t>
            </a:r>
          </a:p>
          <a:p>
            <a:pPr eaLnBrk="1" hangingPunct="1"/>
            <a:r>
              <a:rPr lang="sv-SE" altLang="en-US" smtClean="0">
                <a:ea typeface="ＭＳ Ｐゴシック" pitchFamily="34" charset="-128"/>
              </a:rPr>
              <a:t>A</a:t>
            </a:r>
            <a:r>
              <a:rPr lang="en-US" altLang="en-US" smtClean="0">
                <a:ea typeface="ＭＳ Ｐゴシック" pitchFamily="34" charset="-128"/>
              </a:rPr>
              <a:t>lléer</a:t>
            </a:r>
            <a:endParaRPr lang="sv-SE" altLang="en-US" smtClean="0">
              <a:ea typeface="ＭＳ Ｐゴシック" pitchFamily="34" charset="-128"/>
            </a:endParaRPr>
          </a:p>
          <a:p>
            <a:pPr eaLnBrk="1" hangingPunct="1"/>
            <a:r>
              <a:rPr lang="sv-SE" altLang="en-US" smtClean="0">
                <a:ea typeface="ＭＳ Ｐゴシック" pitchFamily="34" charset="-128"/>
              </a:rPr>
              <a:t>Trädklädda hag</a:t>
            </a:r>
            <a:r>
              <a:rPr lang="en-US" altLang="en-US" smtClean="0">
                <a:ea typeface="ＭＳ Ｐゴシック" pitchFamily="34" charset="-128"/>
              </a:rPr>
              <a:t>marker</a:t>
            </a:r>
            <a:r>
              <a:rPr lang="sv-SE" altLang="en-US" smtClean="0">
                <a:ea typeface="ＭＳ Ｐゴシック" pitchFamily="34" charset="-128"/>
              </a:rPr>
              <a:t> &amp; lövängar</a:t>
            </a:r>
          </a:p>
          <a:p>
            <a:pPr eaLnBrk="1" hangingPunct="1"/>
            <a:r>
              <a:rPr lang="sv-SE" altLang="en-US" smtClean="0">
                <a:ea typeface="ＭＳ Ｐゴシック" pitchFamily="34" charset="-128"/>
              </a:rPr>
              <a:t>Kyrkogårdar</a:t>
            </a:r>
          </a:p>
          <a:p>
            <a:pPr eaLnBrk="1" hangingPunct="1"/>
            <a:r>
              <a:rPr lang="sv-SE" altLang="en-US" smtClean="0">
                <a:ea typeface="ＭＳ Ｐゴシック" pitchFamily="34" charset="-128"/>
              </a:rPr>
              <a:t>Par</a:t>
            </a:r>
            <a:r>
              <a:rPr lang="en-US" altLang="en-US" smtClean="0">
                <a:ea typeface="ＭＳ Ｐゴシック" pitchFamily="34" charset="-128"/>
              </a:rPr>
              <a:t>ker</a:t>
            </a:r>
            <a:endParaRPr lang="sv-SE" altLang="en-US" smtClean="0">
              <a:ea typeface="ＭＳ Ｐゴシック" pitchFamily="34" charset="-128"/>
            </a:endParaRPr>
          </a:p>
          <a:p>
            <a:pPr eaLnBrk="1" hangingPunct="1"/>
            <a:r>
              <a:rPr lang="sv-SE" altLang="en-US" smtClean="0">
                <a:ea typeface="ＭＳ Ｐゴシック" pitchFamily="34" charset="-128"/>
              </a:rPr>
              <a:t>Privat</a:t>
            </a:r>
            <a:r>
              <a:rPr lang="en-US" altLang="en-US" smtClean="0">
                <a:ea typeface="ＭＳ Ｐゴシック" pitchFamily="34" charset="-128"/>
              </a:rPr>
              <a:t>a</a:t>
            </a:r>
            <a:r>
              <a:rPr lang="sv-SE" altLang="en-US" smtClean="0">
                <a:ea typeface="ＭＳ Ｐゴシック" pitchFamily="34" charset="-128"/>
              </a:rPr>
              <a:t> trädgårdar</a:t>
            </a:r>
          </a:p>
          <a:p>
            <a:pPr eaLnBrk="1" hangingPunct="1"/>
            <a:r>
              <a:rPr lang="sv-SE" altLang="en-US" smtClean="0">
                <a:ea typeface="ＭＳ Ｐゴシック" pitchFamily="34" charset="-128"/>
              </a:rPr>
              <a:t>Gårdsmiljöer</a:t>
            </a:r>
          </a:p>
          <a:p>
            <a:pPr eaLnBrk="1" hangingPunct="1"/>
            <a:r>
              <a:rPr lang="sv-SE" altLang="en-US" smtClean="0">
                <a:ea typeface="ＭＳ Ｐゴシック" pitchFamily="34" charset="-128"/>
              </a:rPr>
              <a:t>Städer/byar</a:t>
            </a:r>
          </a:p>
          <a:p>
            <a:pPr eaLnBrk="1" hangingPunct="1"/>
            <a:r>
              <a:rPr lang="sv-SE" altLang="en-US" smtClean="0">
                <a:ea typeface="ＭＳ Ｐゴシック" pitchFamily="34" charset="-128"/>
              </a:rPr>
              <a:t>Gömda i skogslandskapet</a:t>
            </a:r>
          </a:p>
          <a:p>
            <a:pPr eaLnBrk="1" hangingPunct="1"/>
            <a:endParaRPr lang="en-US" altLang="en-US" smtClean="0">
              <a:ea typeface="ＭＳ Ｐゴシック" pitchFamily="34" charset="-128"/>
            </a:endParaRPr>
          </a:p>
          <a:p>
            <a:pPr eaLnBrk="1" hangingPunct="1"/>
            <a:endParaRPr lang="en-US" altLang="en-US" smtClean="0">
              <a:ea typeface="ＭＳ Ｐゴシック" pitchFamily="34" charset="-128"/>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a:ln/>
        </p:spPr>
      </p:sp>
      <p:sp>
        <p:nvSpPr>
          <p:cNvPr id="1310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Tidigare skötselinsatser kanske inte har varit negativa i sig men kan ändå få långtgående konsekvenser för trädet</a:t>
            </a:r>
          </a:p>
          <a:p>
            <a:endParaRPr lang="en-GB" altLang="en-US" smtClean="0"/>
          </a:p>
        </p:txBody>
      </p:sp>
      <p:sp>
        <p:nvSpPr>
          <p:cNvPr id="1310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2470B991-7090-4A84-982E-4D04CF11C39C}" type="slidenum">
              <a:rPr lang="en-GB" altLang="en-US" smtClean="0"/>
              <a:pPr/>
              <a:t>53</a:t>
            </a:fld>
            <a:endParaRPr lang="en-GB" alt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0A938CB0-C2C2-4661-AC9D-59AAAEDBE98D}" type="slidenum">
              <a:rPr lang="en-GB" altLang="en-US" smtClean="0"/>
              <a:pPr/>
              <a:t>54</a:t>
            </a:fld>
            <a:endParaRPr lang="en-GB" altLang="en-US" smtClean="0"/>
          </a:p>
        </p:txBody>
      </p:sp>
      <p:sp>
        <p:nvSpPr>
          <p:cNvPr id="132099" name="Rectangle 2"/>
          <p:cNvSpPr>
            <a:spLocks noRot="1" noChangeArrowheads="1" noTextEdit="1"/>
          </p:cNvSpPr>
          <p:nvPr>
            <p:ph type="sldImg"/>
          </p:nvPr>
        </p:nvSpPr>
        <p:spPr>
          <a:xfrm>
            <a:off x="992188" y="765175"/>
            <a:ext cx="5118100" cy="3838575"/>
          </a:xfrm>
          <a:ln/>
        </p:spPr>
      </p:sp>
      <p:sp>
        <p:nvSpPr>
          <p:cNvPr id="132100" name="Rectangle 3"/>
          <p:cNvSpPr>
            <a:spLocks noGrp="1" noChangeArrowheads="1"/>
          </p:cNvSpPr>
          <p:nvPr>
            <p:ph type="body" idx="1"/>
          </p:nvPr>
        </p:nvSpPr>
        <p:spPr>
          <a:xfrm>
            <a:off x="709613" y="4860925"/>
            <a:ext cx="5680075" cy="4608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Fler problem……. Bilderna talar för sig själv</a:t>
            </a:r>
          </a:p>
          <a:p>
            <a:pPr eaLnBrk="1" hangingPunct="1"/>
            <a:endParaRPr lang="en-US" alt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Olämplig skötsel i urbana miljöer</a:t>
            </a:r>
          </a:p>
          <a:p>
            <a:r>
              <a:rPr lang="sv-SE" altLang="en-US" smtClean="0"/>
              <a:t>Träds</a:t>
            </a:r>
            <a:r>
              <a:rPr lang="en-US" altLang="en-US" smtClean="0"/>
              <a:t>jukdomar såsom askskottssjuka, klimatförändring och förorening</a:t>
            </a:r>
            <a:endParaRPr lang="sv-SE" altLang="en-US" smtClean="0"/>
          </a:p>
        </p:txBody>
      </p:sp>
      <p:sp>
        <p:nvSpPr>
          <p:cNvPr id="1331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DA65472A-FFAC-4048-A6FA-36534F7B2A64}" type="slidenum">
              <a:rPr lang="en-GB" altLang="en-US" smtClean="0"/>
              <a:pPr/>
              <a:t>55</a:t>
            </a:fld>
            <a:endParaRPr lang="en-GB" alt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a:ln/>
        </p:spPr>
      </p:sp>
      <p:sp>
        <p:nvSpPr>
          <p:cNvPr id="1341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Problem på områdesnivå kan påverka skötseln och/eller betydelsen/värdet för grupper av skyddsvärda träd ex:</a:t>
            </a:r>
          </a:p>
          <a:p>
            <a:r>
              <a:rPr lang="sv-SE" altLang="en-US" smtClean="0"/>
              <a:t>Åldersglapp – många gamla träd och få efterträdare. Detta är inte nödvändigtvis ett problem för det individuella trädet men kan var</a:t>
            </a:r>
            <a:r>
              <a:rPr lang="en-US" altLang="en-US" smtClean="0"/>
              <a:t>a det </a:t>
            </a:r>
            <a:r>
              <a:rPr lang="sv-SE" altLang="en-US" smtClean="0"/>
              <a:t>för områden med gr</a:t>
            </a:r>
            <a:r>
              <a:rPr lang="en-US" altLang="en-US" smtClean="0"/>
              <a:t>upper av äldre träd. Vi vet också att detta är viktigt för områdets biodoversitet.</a:t>
            </a:r>
          </a:p>
          <a:p>
            <a:r>
              <a:rPr lang="en-US" altLang="en-US" smtClean="0"/>
              <a:t>Beskuggning kan orsakas av plantering av träd eller upphört bete som resulterar i sekundärskog som beskuggar de äldre träden.</a:t>
            </a:r>
            <a:endParaRPr lang="sv-SE" altLang="en-US" smtClean="0"/>
          </a:p>
        </p:txBody>
      </p:sp>
      <p:sp>
        <p:nvSpPr>
          <p:cNvPr id="1341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5588918E-18D1-48AC-812A-DF6CC650CE6B}" type="slidenum">
              <a:rPr lang="en-GB" altLang="en-US" smtClean="0"/>
              <a:pPr/>
              <a:t>56</a:t>
            </a:fld>
            <a:endParaRPr lang="en-GB" alt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06DDC5DD-8974-4DBA-8450-E2AB81DB00A3}" type="slidenum">
              <a:rPr lang="en-GB" altLang="en-US" smtClean="0"/>
              <a:pPr/>
              <a:t>57</a:t>
            </a:fld>
            <a:endParaRPr lang="en-GB" altLang="en-US" smtClean="0"/>
          </a:p>
        </p:txBody>
      </p:sp>
      <p:sp>
        <p:nvSpPr>
          <p:cNvPr id="135171" name="Rectangle 2"/>
          <p:cNvSpPr>
            <a:spLocks noRot="1" noChangeArrowheads="1" noTextEdit="1"/>
          </p:cNvSpPr>
          <p:nvPr>
            <p:ph type="sldImg"/>
          </p:nvPr>
        </p:nvSpPr>
        <p:spPr>
          <a:ln/>
        </p:spPr>
      </p:sp>
      <p:sp>
        <p:nvSpPr>
          <p:cNvPr id="1351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Skyddsvärda och äldre träd är annorlunda jämfört med yngre träd eftersom…..</a:t>
            </a:r>
          </a:p>
          <a:p>
            <a:pPr eaLnBrk="1" hangingPunct="1"/>
            <a:endParaRPr lang="en-GB" altLang="en-US" smtClean="0">
              <a:solidFill>
                <a:srgbClr val="000000"/>
              </a:solidFill>
            </a:endParaRPr>
          </a:p>
          <a:p>
            <a:pPr eaLnBrk="1" hangingPunct="1"/>
            <a:r>
              <a:rPr lang="en-US" altLang="en-US" smtClean="0">
                <a:solidFill>
                  <a:srgbClr val="000000"/>
                </a:solidFill>
              </a:rPr>
              <a:t>De funktionella delarna av äldre träd har oftast god vitalitet. En nyckelorsak till deras utsatthet är att äldre träd huvudsakligen befinner sig i en kronretireringsfas snarare än i en expansiv fas. Detta är inte nödvändigtvis detsamma som nedsatt vitalitet.</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D8363EA4-594C-4831-A566-E7E82864F49A}" type="slidenum">
              <a:rPr lang="en-GB" altLang="en-US" smtClean="0"/>
              <a:pPr/>
              <a:t>58</a:t>
            </a:fld>
            <a:endParaRPr lang="en-GB" altLang="en-US" smtClean="0"/>
          </a:p>
        </p:txBody>
      </p:sp>
      <p:sp>
        <p:nvSpPr>
          <p:cNvPr id="136195" name="Rectangle 2"/>
          <p:cNvSpPr>
            <a:spLocks noRot="1" noChangeArrowheads="1" noTextEdit="1"/>
          </p:cNvSpPr>
          <p:nvPr>
            <p:ph type="sldImg"/>
          </p:nvPr>
        </p:nvSpPr>
        <p:spPr>
          <a:ln/>
        </p:spPr>
      </p:sp>
      <p:sp>
        <p:nvSpPr>
          <p:cNvPr id="1361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En gammal ek i en hävdad hagmark behöver antagligen inte någon skötsel. Kronan har retirerat och det finns inget som skuggar trädet.</a:t>
            </a:r>
          </a:p>
          <a:p>
            <a:pPr eaLnBrk="1" hangingPunct="1"/>
            <a:endParaRPr lang="en-US" alt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Den här äkta kastanjen står vid en väg genom skogen. Vägen används bland annat för </a:t>
            </a:r>
            <a:r>
              <a:rPr lang="en-US" altLang="en-US" smtClean="0"/>
              <a:t>att köra ett minitåg för turister och kastanjen omges av bokskog. Kastanjen har skadats i samband med underhållet av vägen och skuggas av bokarna.</a:t>
            </a:r>
            <a:endParaRPr lang="sv-SE" altLang="en-US" smtClean="0"/>
          </a:p>
          <a:p>
            <a:endParaRPr lang="en-US" altLang="en-US" smtClean="0"/>
          </a:p>
        </p:txBody>
      </p:sp>
      <p:sp>
        <p:nvSpPr>
          <p:cNvPr id="1372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A487AD38-17D3-4861-BCE7-907EA05BEC14}" type="slidenum">
              <a:rPr lang="en-GB" altLang="en-US" smtClean="0"/>
              <a:pPr/>
              <a:t>59</a:t>
            </a:fld>
            <a:endParaRPr lang="en-GB" alt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ln/>
        </p:spPr>
      </p:sp>
      <p:sp>
        <p:nvSpPr>
          <p:cNvPr id="1382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Calibri" pitchFamily="34" charset="0"/>
              </a:rPr>
              <a:t>Vilken inverkan har område</a:t>
            </a:r>
            <a:r>
              <a:rPr lang="en-US" altLang="en-US" smtClean="0">
                <a:latin typeface="Calibri" pitchFamily="34" charset="0"/>
              </a:rPr>
              <a:t>ts tidigare skötselhistorik?</a:t>
            </a:r>
          </a:p>
          <a:p>
            <a:r>
              <a:rPr lang="en-US" altLang="en-US" smtClean="0">
                <a:latin typeface="Calibri" pitchFamily="34" charset="0"/>
              </a:rPr>
              <a:t>Finns det även landskapliga skäl att ge träden en viss skötsel?</a:t>
            </a:r>
          </a:p>
          <a:p>
            <a:r>
              <a:rPr lang="en-US" altLang="en-US" smtClean="0">
                <a:latin typeface="Calibri" pitchFamily="34" charset="0"/>
              </a:rPr>
              <a:t>Kommer områdets naturvärden att påverkas negativt om träden (eller delar av dem) går förlorade? </a:t>
            </a:r>
            <a:endParaRPr lang="en-GB" altLang="en-US" smtClean="0">
              <a:latin typeface="Calibri" pitchFamily="34" charset="0"/>
            </a:endParaRPr>
          </a:p>
          <a:p>
            <a:endParaRPr lang="en-US" altLang="en-US" smtClean="0">
              <a:latin typeface="Calibri" pitchFamily="34" charset="0"/>
            </a:endParaRPr>
          </a:p>
          <a:p>
            <a:endParaRPr lang="en-GB" altLang="en-US" smtClean="0">
              <a:latin typeface="Calibri" pitchFamily="34" charset="0"/>
            </a:endParaRPr>
          </a:p>
        </p:txBody>
      </p:sp>
      <p:sp>
        <p:nvSpPr>
          <p:cNvPr id="1382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F59EA95C-5A69-4507-A693-7A32609884B4}" type="slidenum">
              <a:rPr lang="en-GB" altLang="en-US" smtClean="0"/>
              <a:pPr/>
              <a:t>60</a:t>
            </a:fld>
            <a:endParaRPr lang="en-GB" alt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a:ln/>
        </p:spPr>
      </p:sp>
      <p:sp>
        <p:nvSpPr>
          <p:cNvPr id="1392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Det finns antagligen mycket mer att ta hänsyn till exempelvis:</a:t>
            </a:r>
          </a:p>
          <a:p>
            <a:r>
              <a:rPr lang="en-US" altLang="en-US" smtClean="0"/>
              <a:t>Olika hotade eller ovanliga arters behov som förekommer på andra håll i området.</a:t>
            </a:r>
            <a:endParaRPr lang="en-GB" altLang="en-US" smtClean="0"/>
          </a:p>
          <a:p>
            <a:endParaRPr lang="en-GB" altLang="en-US" smtClean="0"/>
          </a:p>
          <a:p>
            <a:endParaRPr lang="en-GB" altLang="en-US" smtClean="0"/>
          </a:p>
        </p:txBody>
      </p:sp>
      <p:sp>
        <p:nvSpPr>
          <p:cNvPr id="1392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B114BF41-B8F5-4CA8-946F-2DB017C89A4A}" type="slidenum">
              <a:rPr lang="en-GB" altLang="en-US" smtClean="0"/>
              <a:pPr/>
              <a:t>61</a:t>
            </a:fld>
            <a:endParaRPr lang="en-GB" alt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Om man bestämmer sig för att något behöver göras……då bör en skötselplan upprättas</a:t>
            </a:r>
          </a:p>
          <a:p>
            <a:r>
              <a:rPr lang="en-US" altLang="en-US" smtClean="0"/>
              <a:t>I idealfallet görs planer både för de enskilda träden och för området som helhet</a:t>
            </a:r>
          </a:p>
          <a:p>
            <a:r>
              <a:rPr lang="en-US" altLang="en-US" smtClean="0"/>
              <a:t>I idelafallet bör hela området och samtliga träd omfattas av planen</a:t>
            </a:r>
          </a:p>
          <a:p>
            <a:r>
              <a:rPr lang="en-US" altLang="en-US" smtClean="0"/>
              <a:t>Skötselplanen för ett enskilt träd kan vara mycket enkel – exempelvis en rad i ett kalkylblad. Att gå igenom tankeprocessen vid framtagande av skötselplan kan trots detta var till mycket stor hjälp.</a:t>
            </a:r>
            <a:endParaRPr lang="en-GB" altLang="en-US" smtClean="0"/>
          </a:p>
          <a:p>
            <a:endParaRPr lang="en-GB" altLang="en-US" smtClean="0"/>
          </a:p>
        </p:txBody>
      </p:sp>
      <p:sp>
        <p:nvSpPr>
          <p:cNvPr id="1402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5E84F55A-41A7-43AA-B82F-0E7A46E562CA}" type="slidenum">
              <a:rPr lang="en-GB" altLang="en-US" smtClean="0"/>
              <a:pPr/>
              <a:t>62</a:t>
            </a:fld>
            <a:endParaRPr lang="en-GB" alt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a:defRPr sz="1200">
                <a:solidFill>
                  <a:schemeClr val="tx1"/>
                </a:solidFill>
                <a:latin typeface="Arial" charset="0"/>
              </a:defRPr>
            </a:lvl1pPr>
            <a:lvl2pPr marL="742950" indent="-285750" defTabSz="987425">
              <a:defRPr sz="1200">
                <a:solidFill>
                  <a:schemeClr val="tx1"/>
                </a:solidFill>
                <a:latin typeface="Arial" charset="0"/>
              </a:defRPr>
            </a:lvl2pPr>
            <a:lvl3pPr marL="1143000" indent="-228600" defTabSz="987425">
              <a:defRPr sz="1200">
                <a:solidFill>
                  <a:schemeClr val="tx1"/>
                </a:solidFill>
                <a:latin typeface="Arial" charset="0"/>
              </a:defRPr>
            </a:lvl3pPr>
            <a:lvl4pPr marL="1600200" indent="-228600" defTabSz="987425">
              <a:defRPr sz="1200">
                <a:solidFill>
                  <a:schemeClr val="tx1"/>
                </a:solidFill>
                <a:latin typeface="Arial" charset="0"/>
              </a:defRPr>
            </a:lvl4pPr>
            <a:lvl5pPr marL="2057400" indent="-228600" defTabSz="987425">
              <a:defRPr sz="1200">
                <a:solidFill>
                  <a:schemeClr val="tx1"/>
                </a:solidFill>
                <a:latin typeface="Arial" charset="0"/>
              </a:defRPr>
            </a:lvl5pPr>
            <a:lvl6pPr marL="2514600" indent="-228600" defTabSz="987425" eaLnBrk="0" fontAlgn="base" hangingPunct="0">
              <a:spcBef>
                <a:spcPct val="30000"/>
              </a:spcBef>
              <a:spcAft>
                <a:spcPct val="0"/>
              </a:spcAft>
              <a:defRPr sz="1200">
                <a:solidFill>
                  <a:schemeClr val="tx1"/>
                </a:solidFill>
                <a:latin typeface="Arial" charset="0"/>
              </a:defRPr>
            </a:lvl6pPr>
            <a:lvl7pPr marL="2971800" indent="-228600" defTabSz="987425" eaLnBrk="0" fontAlgn="base" hangingPunct="0">
              <a:spcBef>
                <a:spcPct val="30000"/>
              </a:spcBef>
              <a:spcAft>
                <a:spcPct val="0"/>
              </a:spcAft>
              <a:defRPr sz="1200">
                <a:solidFill>
                  <a:schemeClr val="tx1"/>
                </a:solidFill>
                <a:latin typeface="Arial" charset="0"/>
              </a:defRPr>
            </a:lvl7pPr>
            <a:lvl8pPr marL="3429000" indent="-228600" defTabSz="987425" eaLnBrk="0" fontAlgn="base" hangingPunct="0">
              <a:spcBef>
                <a:spcPct val="30000"/>
              </a:spcBef>
              <a:spcAft>
                <a:spcPct val="0"/>
              </a:spcAft>
              <a:defRPr sz="1200">
                <a:solidFill>
                  <a:schemeClr val="tx1"/>
                </a:solidFill>
                <a:latin typeface="Arial" charset="0"/>
              </a:defRPr>
            </a:lvl8pPr>
            <a:lvl9pPr marL="3886200" indent="-228600" defTabSz="987425" eaLnBrk="0" fontAlgn="base" hangingPunct="0">
              <a:spcBef>
                <a:spcPct val="30000"/>
              </a:spcBef>
              <a:spcAft>
                <a:spcPct val="0"/>
              </a:spcAft>
              <a:defRPr sz="1200">
                <a:solidFill>
                  <a:schemeClr val="tx1"/>
                </a:solidFill>
                <a:latin typeface="Arial" charset="0"/>
              </a:defRPr>
            </a:lvl9pPr>
          </a:lstStyle>
          <a:p>
            <a:fld id="{C9DB1B51-4CF1-4340-8F5C-5D9458154075}" type="slidenum">
              <a:rPr lang="en-GB" altLang="en-US" smtClean="0"/>
              <a:pPr/>
              <a:t>63</a:t>
            </a:fld>
            <a:endParaRPr lang="en-GB" altLang="en-US" smtClean="0"/>
          </a:p>
        </p:txBody>
      </p:sp>
      <p:sp>
        <p:nvSpPr>
          <p:cNvPr id="141315" name="Rectangle 2"/>
          <p:cNvSpPr>
            <a:spLocks noRot="1" noChangeArrowheads="1" noTextEdit="1"/>
          </p:cNvSpPr>
          <p:nvPr>
            <p:ph type="sldImg"/>
          </p:nvPr>
        </p:nvSpPr>
        <p:spPr>
          <a:xfrm>
            <a:off x="993775" y="766763"/>
            <a:ext cx="5113338" cy="3835400"/>
          </a:xfrm>
          <a:ln/>
        </p:spPr>
      </p:sp>
      <p:sp>
        <p:nvSpPr>
          <p:cNvPr id="141316" name="Rectangle 3"/>
          <p:cNvSpPr>
            <a:spLocks noGrp="1" noChangeArrowheads="1"/>
          </p:cNvSpPr>
          <p:nvPr>
            <p:ph type="body" idx="1"/>
          </p:nvPr>
        </p:nvSpPr>
        <p:spPr>
          <a:xfrm>
            <a:off x="947738" y="4860925"/>
            <a:ext cx="5203825" cy="4606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Visa film om frihuggning. Om detta av någon anledning inte går att göra kan följande anteckningar användas:</a:t>
            </a:r>
          </a:p>
          <a:p>
            <a:pPr eaLnBrk="1" hangingPunct="1"/>
            <a:endParaRPr lang="en-US" altLang="en-US" smtClean="0"/>
          </a:p>
          <a:p>
            <a:pPr eaLnBrk="1" hangingPunct="1"/>
            <a:r>
              <a:rPr lang="en-US" altLang="en-US" smtClean="0"/>
              <a:t>Lösningen är inte riktigt så enkel att det bara är att röja bort allting kring det skyddsvärda trädet….</a:t>
            </a:r>
          </a:p>
          <a:p>
            <a:pPr eaLnBrk="1" hangingPunct="1"/>
            <a:r>
              <a:rPr lang="en-US" altLang="en-US" smtClean="0"/>
              <a:t>Undvik att exponera hela trädet för blåst och solljus alltför snabbt. Detta kan leda till att barken överhettas, något som dessutom kan förvärras av reducerad kylningsförmåga då trädets transpiration reduceras på grund av torkstress i bladverket. Vidare kan uttorkning av marken genom ökad avdunstning bidra till trädets generella torkstress. Trädet kommer också att bli mer exponerat för vind och blåst. Behåll en del träd på den sidan som vetter mot den förhärskande vindriktningen. Mjöldagg kan ytterligare förvärra problem med torka.</a:t>
            </a:r>
          </a:p>
          <a:p>
            <a:pPr eaLnBrk="1" hangingPunct="1"/>
            <a:endParaRPr lang="en-US" altLang="en-US" smtClean="0"/>
          </a:p>
          <a:p>
            <a:pPr eaLnBrk="1" hangingPunct="1"/>
            <a:endParaRPr lang="en-US" altLang="en-US" smtClean="0"/>
          </a:p>
          <a:p>
            <a:pPr eaLnBrk="1" hangingPunct="1">
              <a:spcBef>
                <a:spcPts val="500"/>
              </a:spcBef>
              <a:spcAft>
                <a:spcPts val="500"/>
              </a:spcAft>
            </a:pPr>
            <a:r>
              <a:rPr lang="en-GB" altLang="en-US" smtClean="0"/>
              <a:t>Röj i omgångar</a:t>
            </a:r>
          </a:p>
          <a:p>
            <a:pPr eaLnBrk="1" hangingPunct="1"/>
            <a:r>
              <a:rPr lang="en-GB" altLang="en-US" smtClean="0"/>
              <a:t>Skydda rötterna</a:t>
            </a:r>
          </a:p>
          <a:p>
            <a:pPr eaLnBrk="1" hangingPunct="1"/>
            <a:r>
              <a:rPr lang="en-GB" altLang="en-US" smtClean="0"/>
              <a:t>Vänta med beskärning</a:t>
            </a:r>
          </a:p>
          <a:p>
            <a:pPr eaLnBrk="1" hangingPunct="1"/>
            <a:r>
              <a:rPr lang="en-GB" altLang="en-US" smtClean="0"/>
              <a:t>Planera för löpande skötsel, ex. bete</a:t>
            </a:r>
          </a:p>
          <a:p>
            <a:pPr eaLnBrk="1" hangingPunct="1"/>
            <a:r>
              <a:rPr lang="en-GB" altLang="en-US" smtClean="0"/>
              <a:t>Var kreativ! </a:t>
            </a:r>
          </a:p>
          <a:p>
            <a:pPr eaLnBrk="1" hangingPunct="1"/>
            <a:r>
              <a:rPr lang="en-US" altLang="en-US" smtClean="0"/>
              <a:t>Röjning i kronorna</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Visa film om skötsel av omgivande mark. Om detta inte går, använd följande anteckningar istället.</a:t>
            </a:r>
          </a:p>
          <a:p>
            <a:endParaRPr lang="en-GB" altLang="en-US" smtClean="0"/>
          </a:p>
          <a:p>
            <a:r>
              <a:rPr lang="en-GB" altLang="en-US" smtClean="0"/>
              <a:t>Problem: </a:t>
            </a:r>
          </a:p>
          <a:p>
            <a:r>
              <a:rPr lang="en-GB" altLang="en-US" smtClean="0"/>
              <a:t>För högt betestryck, rotskador orsakade av maskiner, exploatering, skogsmaskiner</a:t>
            </a:r>
          </a:p>
          <a:p>
            <a:endParaRPr lang="en-GB" altLang="en-US" smtClean="0"/>
          </a:p>
          <a:p>
            <a:r>
              <a:rPr lang="en-GB" altLang="en-US" smtClean="0"/>
              <a:t>Lösningar:</a:t>
            </a:r>
          </a:p>
          <a:p>
            <a:r>
              <a:rPr lang="en-GB" altLang="en-US" smtClean="0"/>
              <a:t>FLYTTA PROBLEMEN, utläggning av ris, mulch, lägre betestryck</a:t>
            </a:r>
          </a:p>
        </p:txBody>
      </p:sp>
      <p:sp>
        <p:nvSpPr>
          <p:cNvPr id="1423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3E72F28A-6433-4C1E-8399-8138841DFAA1}" type="slidenum">
              <a:rPr lang="en-GB" altLang="en-US" smtClean="0"/>
              <a:pPr/>
              <a:t>64</a:t>
            </a:fld>
            <a:endParaRPr lang="en-GB" alt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a:ln/>
        </p:spPr>
      </p:sp>
      <p:sp>
        <p:nvSpPr>
          <p:cNvPr id="1433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Dela upp i små grupper</a:t>
            </a:r>
            <a:r>
              <a:rPr lang="en-US" altLang="en-US" smtClean="0"/>
              <a:t>, varje grupp har ett ark med foton på ett träd.</a:t>
            </a:r>
            <a:endParaRPr lang="en-GB" altLang="en-US" smtClean="0"/>
          </a:p>
          <a:p>
            <a:r>
              <a:rPr lang="en-US" altLang="en-US" smtClean="0"/>
              <a:t>Grupperna diskuterar vad som borde göras.</a:t>
            </a:r>
          </a:p>
          <a:p>
            <a:r>
              <a:rPr lang="en-US" altLang="en-US" smtClean="0"/>
              <a:t>Varje grupp ger feedback ang. vad man anser</a:t>
            </a:r>
          </a:p>
          <a:p>
            <a:r>
              <a:rPr lang="en-GB" altLang="en-US" smtClean="0"/>
              <a:t>Öppna en separat powerpoint presentation med ett urval av träd som har bedömts som lämpliga.</a:t>
            </a:r>
          </a:p>
          <a:p>
            <a:r>
              <a:rPr lang="en-US" altLang="en-US" smtClean="0"/>
              <a:t>Använd de två träden på bilden som exempel på vad man bör tänka på:</a:t>
            </a:r>
          </a:p>
          <a:p>
            <a:r>
              <a:rPr lang="en-GB" altLang="en-US" smtClean="0"/>
              <a:t>Trädet till vän</a:t>
            </a:r>
            <a:r>
              <a:rPr lang="en-US" altLang="en-US" smtClean="0"/>
              <a:t>ster är en lind och har fem hamlade stammar. Någon eller några av dessa har tidigare fallit ned på ladans tak. Trädet står också intill en mindre väg. Trädet behöver reduceras på något sätt.</a:t>
            </a:r>
          </a:p>
          <a:p>
            <a:r>
              <a:rPr lang="en-US" altLang="en-US" smtClean="0"/>
              <a:t>Trädet till höger har stått invuxet i granskog i mer än 50 år. Första röjningen har genomförts men mer behövs. Trädet är dock i dålig kondition och det kanske redan är för sent. Överväg om insatsen är värd att göras.</a:t>
            </a:r>
            <a:endParaRPr lang="en-GB" altLang="en-US" smtClean="0"/>
          </a:p>
        </p:txBody>
      </p:sp>
      <p:sp>
        <p:nvSpPr>
          <p:cNvPr id="1433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DF01F503-6482-4B23-8308-C89C370E8F7D}" type="slidenum">
              <a:rPr lang="en-GB" altLang="en-US" smtClean="0"/>
              <a:pPr/>
              <a:t>65</a:t>
            </a:fld>
            <a:endParaRPr lang="en-GB" alt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lnSpcReduction="10000"/>
          </a:bodyPr>
          <a:lstStyle/>
          <a:p>
            <a:pPr eaLnBrk="1" hangingPunct="1">
              <a:lnSpc>
                <a:spcPct val="80000"/>
              </a:lnSpc>
              <a:defRPr/>
            </a:pPr>
            <a:r>
              <a:rPr lang="sv-SE" dirty="0" smtClean="0"/>
              <a:t>Behöver man verkligen göra något?</a:t>
            </a:r>
          </a:p>
          <a:p>
            <a:pPr eaLnBrk="1" hangingPunct="1">
              <a:lnSpc>
                <a:spcPct val="80000"/>
              </a:lnSpc>
              <a:defRPr/>
            </a:pPr>
            <a:endParaRPr lang="sv-SE" dirty="0" smtClean="0"/>
          </a:p>
          <a:p>
            <a:pPr eaLnBrk="1" hangingPunct="1">
              <a:lnSpc>
                <a:spcPct val="80000"/>
              </a:lnSpc>
              <a:defRPr/>
            </a:pPr>
            <a:r>
              <a:rPr lang="sv-SE" dirty="0" smtClean="0"/>
              <a:t>Små reduktioner kan göra stor skillnad</a:t>
            </a:r>
          </a:p>
          <a:p>
            <a:pPr eaLnBrk="1" hangingPunct="1">
              <a:lnSpc>
                <a:spcPct val="80000"/>
              </a:lnSpc>
              <a:defRPr/>
            </a:pPr>
            <a:endParaRPr lang="sv-SE" dirty="0" smtClean="0"/>
          </a:p>
          <a:p>
            <a:pPr eaLnBrk="1" hangingPunct="1">
              <a:lnSpc>
                <a:spcPct val="80000"/>
              </a:lnSpc>
              <a:defRPr/>
            </a:pPr>
            <a:r>
              <a:rPr lang="sv-SE" dirty="0" smtClean="0"/>
              <a:t>Trädet måste ha förmåga att svara</a:t>
            </a:r>
          </a:p>
          <a:p>
            <a:pPr eaLnBrk="1" hangingPunct="1">
              <a:defRPr/>
            </a:pPr>
            <a:endParaRPr lang="en-GB" altLang="en-US" dirty="0" smtClean="0"/>
          </a:p>
          <a:p>
            <a:pPr eaLnBrk="1" hangingPunct="1">
              <a:defRPr/>
            </a:pPr>
            <a:r>
              <a:rPr lang="en-GB" altLang="en-US" dirty="0" err="1" smtClean="0"/>
              <a:t>Undvik</a:t>
            </a:r>
            <a:r>
              <a:rPr lang="en-GB" altLang="en-US" dirty="0" smtClean="0"/>
              <a:t>: </a:t>
            </a:r>
            <a:r>
              <a:rPr lang="en-GB" altLang="en-US" dirty="0" err="1" smtClean="0"/>
              <a:t>att</a:t>
            </a:r>
            <a:r>
              <a:rPr lang="en-GB" altLang="en-US" dirty="0" smtClean="0"/>
              <a:t> ta </a:t>
            </a:r>
            <a:r>
              <a:rPr lang="en-GB" altLang="en-US" dirty="0" err="1" smtClean="0"/>
              <a:t>bort</a:t>
            </a:r>
            <a:r>
              <a:rPr lang="en-GB" altLang="en-US" dirty="0" smtClean="0"/>
              <a:t> </a:t>
            </a:r>
            <a:r>
              <a:rPr lang="en-GB" altLang="en-US" dirty="0" err="1" smtClean="0"/>
              <a:t>mycket</a:t>
            </a:r>
            <a:r>
              <a:rPr lang="en-GB" altLang="en-US" dirty="0" smtClean="0"/>
              <a:t> </a:t>
            </a:r>
            <a:r>
              <a:rPr lang="en-GB" altLang="en-US" dirty="0" err="1" smtClean="0"/>
              <a:t>av</a:t>
            </a:r>
            <a:r>
              <a:rPr lang="en-GB" altLang="en-US" dirty="0" smtClean="0"/>
              <a:t> </a:t>
            </a:r>
            <a:r>
              <a:rPr lang="en-GB" altLang="en-US" dirty="0" err="1" smtClean="0"/>
              <a:t>det</a:t>
            </a:r>
            <a:r>
              <a:rPr lang="en-GB" altLang="en-US" dirty="0" smtClean="0"/>
              <a:t> </a:t>
            </a:r>
            <a:r>
              <a:rPr lang="en-GB" altLang="en-US" dirty="0" err="1" smtClean="0"/>
              <a:t>grövre</a:t>
            </a:r>
            <a:r>
              <a:rPr lang="en-GB" altLang="en-US" dirty="0" smtClean="0"/>
              <a:t> </a:t>
            </a:r>
            <a:r>
              <a:rPr lang="en-GB" altLang="en-US" dirty="0" err="1" smtClean="0"/>
              <a:t>gerenverket</a:t>
            </a:r>
            <a:r>
              <a:rPr lang="en-GB" altLang="en-US" dirty="0" smtClean="0"/>
              <a:t> </a:t>
            </a:r>
            <a:r>
              <a:rPr lang="en-GB" altLang="en-US" dirty="0" err="1" smtClean="0"/>
              <a:t>och</a:t>
            </a:r>
            <a:r>
              <a:rPr lang="en-GB" altLang="en-US" dirty="0" smtClean="0"/>
              <a:t> </a:t>
            </a:r>
            <a:r>
              <a:rPr lang="en-GB" altLang="en-US" dirty="0" err="1" smtClean="0"/>
              <a:t>det</a:t>
            </a:r>
            <a:r>
              <a:rPr lang="en-GB" altLang="en-US" dirty="0" smtClean="0"/>
              <a:t> </a:t>
            </a:r>
            <a:r>
              <a:rPr lang="en-GB" altLang="en-US" dirty="0" err="1" smtClean="0"/>
              <a:t>levande</a:t>
            </a:r>
            <a:r>
              <a:rPr lang="en-GB" altLang="en-US" dirty="0" smtClean="0"/>
              <a:t> </a:t>
            </a:r>
            <a:r>
              <a:rPr lang="en-GB" altLang="en-US" dirty="0" err="1" smtClean="0"/>
              <a:t>bladverket</a:t>
            </a:r>
            <a:r>
              <a:rPr lang="en-GB" altLang="en-US" dirty="0" smtClean="0"/>
              <a:t> </a:t>
            </a:r>
            <a:r>
              <a:rPr lang="en-GB" altLang="en-US" dirty="0" err="1" smtClean="0"/>
              <a:t>då</a:t>
            </a:r>
            <a:r>
              <a:rPr lang="en-GB" altLang="en-US" dirty="0" smtClean="0"/>
              <a:t> </a:t>
            </a:r>
            <a:r>
              <a:rPr lang="en-GB" altLang="en-US" dirty="0" err="1" smtClean="0"/>
              <a:t>detta</a:t>
            </a:r>
            <a:r>
              <a:rPr lang="en-GB" altLang="en-US" dirty="0" smtClean="0"/>
              <a:t> </a:t>
            </a:r>
            <a:r>
              <a:rPr lang="en-GB" altLang="en-US" dirty="0" err="1" smtClean="0"/>
              <a:t>kan</a:t>
            </a:r>
            <a:r>
              <a:rPr lang="en-GB" altLang="en-US" dirty="0" smtClean="0"/>
              <a:t> </a:t>
            </a:r>
            <a:r>
              <a:rPr lang="en-GB" altLang="en-US" dirty="0" err="1" smtClean="0"/>
              <a:t>påverka</a:t>
            </a:r>
            <a:r>
              <a:rPr lang="en-GB" altLang="en-US" dirty="0" smtClean="0"/>
              <a:t> den </a:t>
            </a:r>
            <a:r>
              <a:rPr lang="en-GB" altLang="en-US" dirty="0" err="1" smtClean="0"/>
              <a:t>långsiktiga</a:t>
            </a:r>
            <a:r>
              <a:rPr lang="en-GB" altLang="en-US" dirty="0" smtClean="0"/>
              <a:t> </a:t>
            </a:r>
            <a:r>
              <a:rPr lang="en-GB" altLang="en-US" dirty="0" err="1" smtClean="0"/>
              <a:t>överlevnaden</a:t>
            </a:r>
            <a:r>
              <a:rPr lang="en-GB" altLang="en-US" dirty="0" smtClean="0"/>
              <a:t> </a:t>
            </a:r>
            <a:r>
              <a:rPr lang="en-GB" altLang="en-US" dirty="0" err="1" smtClean="0"/>
              <a:t>negativt</a:t>
            </a:r>
            <a:r>
              <a:rPr lang="en-GB" altLang="en-US" dirty="0" smtClean="0"/>
              <a:t>.</a:t>
            </a:r>
          </a:p>
          <a:p>
            <a:pPr eaLnBrk="1" hangingPunct="1">
              <a:defRPr/>
            </a:pPr>
            <a:endParaRPr lang="en-GB" altLang="en-US" sz="3200" dirty="0" smtClean="0"/>
          </a:p>
          <a:p>
            <a:pPr>
              <a:defRPr/>
            </a:pPr>
            <a:r>
              <a:rPr lang="en-GB" altLang="en-US" sz="3200" dirty="0" err="1" smtClean="0"/>
              <a:t>Det</a:t>
            </a:r>
            <a:r>
              <a:rPr lang="en-GB" altLang="en-US" sz="3200" dirty="0" smtClean="0"/>
              <a:t> </a:t>
            </a:r>
            <a:r>
              <a:rPr lang="en-GB" altLang="en-US" sz="3200" dirty="0" err="1" smtClean="0"/>
              <a:t>är</a:t>
            </a:r>
            <a:r>
              <a:rPr lang="en-GB" altLang="en-US" sz="3200" dirty="0" smtClean="0"/>
              <a:t> </a:t>
            </a:r>
            <a:r>
              <a:rPr lang="en-GB" altLang="en-US" sz="3200" dirty="0" err="1" smtClean="0"/>
              <a:t>bättre</a:t>
            </a:r>
            <a:r>
              <a:rPr lang="en-GB" altLang="en-US" sz="3200" dirty="0" smtClean="0"/>
              <a:t> </a:t>
            </a:r>
            <a:r>
              <a:rPr lang="en-GB" altLang="en-US" sz="3200" dirty="0" err="1" smtClean="0"/>
              <a:t>att</a:t>
            </a:r>
            <a:r>
              <a:rPr lang="en-GB" altLang="en-US" sz="3200" dirty="0" smtClean="0"/>
              <a:t> </a:t>
            </a:r>
            <a:r>
              <a:rPr lang="en-GB" altLang="en-US" sz="3200" dirty="0" err="1" smtClean="0"/>
              <a:t>restaureringsarbetet</a:t>
            </a:r>
            <a:r>
              <a:rPr lang="en-GB" altLang="en-US" sz="3200" dirty="0" smtClean="0"/>
              <a:t> </a:t>
            </a:r>
            <a:r>
              <a:rPr lang="en-GB" altLang="en-US" sz="3200" dirty="0" err="1" smtClean="0"/>
              <a:t>genomförs</a:t>
            </a:r>
            <a:r>
              <a:rPr lang="en-GB" altLang="en-US" sz="3200" dirty="0" smtClean="0"/>
              <a:t> </a:t>
            </a:r>
            <a:r>
              <a:rPr lang="en-GB" altLang="en-US" sz="3200" dirty="0" err="1" smtClean="0"/>
              <a:t>långsamt</a:t>
            </a:r>
            <a:r>
              <a:rPr lang="en-GB" altLang="en-US" sz="3200" dirty="0" smtClean="0"/>
              <a:t> </a:t>
            </a:r>
            <a:r>
              <a:rPr lang="en-GB" altLang="en-US" sz="3200" dirty="0" err="1" smtClean="0"/>
              <a:t>även</a:t>
            </a:r>
            <a:r>
              <a:rPr lang="en-GB" altLang="en-US" sz="3200" dirty="0" smtClean="0"/>
              <a:t> </a:t>
            </a:r>
            <a:r>
              <a:rPr lang="en-GB" altLang="en-US" sz="3200" dirty="0" smtClean="0">
                <a:solidFill>
                  <a:srgbClr val="000000"/>
                </a:solidFill>
              </a:rPr>
              <a:t>med </a:t>
            </a:r>
            <a:r>
              <a:rPr lang="en-GB" altLang="en-US" sz="3200" dirty="0" err="1" smtClean="0">
                <a:solidFill>
                  <a:srgbClr val="000000"/>
                </a:solidFill>
              </a:rPr>
              <a:t>mostståndskraftiga</a:t>
            </a:r>
            <a:r>
              <a:rPr lang="en-GB" altLang="en-US" sz="3200" dirty="0" smtClean="0">
                <a:solidFill>
                  <a:srgbClr val="000000"/>
                </a:solidFill>
              </a:rPr>
              <a:t> </a:t>
            </a:r>
            <a:r>
              <a:rPr lang="en-GB" altLang="en-US" sz="3200" dirty="0" err="1" smtClean="0">
                <a:solidFill>
                  <a:srgbClr val="000000"/>
                </a:solidFill>
              </a:rPr>
              <a:t>trädslag</a:t>
            </a:r>
            <a:r>
              <a:rPr lang="en-GB" altLang="en-US" sz="3200" dirty="0" smtClean="0">
                <a:solidFill>
                  <a:srgbClr val="000000"/>
                </a:solidFill>
              </a:rPr>
              <a:t> </a:t>
            </a:r>
            <a:r>
              <a:rPr lang="en-GB" altLang="en-US" sz="3200" dirty="0" err="1" smtClean="0">
                <a:solidFill>
                  <a:srgbClr val="000000"/>
                </a:solidFill>
              </a:rPr>
              <a:t>såsom</a:t>
            </a:r>
            <a:r>
              <a:rPr lang="en-GB" altLang="en-US" sz="3200" dirty="0" smtClean="0">
                <a:solidFill>
                  <a:srgbClr val="000000"/>
                </a:solidFill>
              </a:rPr>
              <a:t> </a:t>
            </a:r>
            <a:r>
              <a:rPr lang="en-GB" altLang="en-US" sz="3200" dirty="0" err="1" smtClean="0">
                <a:solidFill>
                  <a:srgbClr val="000000"/>
                </a:solidFill>
              </a:rPr>
              <a:t>pil</a:t>
            </a:r>
            <a:r>
              <a:rPr lang="en-GB" altLang="en-US" sz="3200" dirty="0" smtClean="0">
                <a:solidFill>
                  <a:srgbClr val="000000"/>
                </a:solidFill>
              </a:rPr>
              <a:t>/</a:t>
            </a:r>
            <a:r>
              <a:rPr lang="en-GB" altLang="en-US" sz="3200" dirty="0" err="1" smtClean="0">
                <a:solidFill>
                  <a:srgbClr val="000000"/>
                </a:solidFill>
              </a:rPr>
              <a:t>viden</a:t>
            </a:r>
            <a:r>
              <a:rPr lang="en-GB" altLang="en-US" sz="3200" dirty="0" smtClean="0">
                <a:solidFill>
                  <a:srgbClr val="000000"/>
                </a:solidFill>
              </a:rPr>
              <a:t> </a:t>
            </a:r>
            <a:r>
              <a:rPr lang="en-GB" altLang="en-US" sz="3200" dirty="0" err="1" smtClean="0">
                <a:solidFill>
                  <a:srgbClr val="000000"/>
                </a:solidFill>
              </a:rPr>
              <a:t>eller</a:t>
            </a:r>
            <a:r>
              <a:rPr lang="en-GB" altLang="en-US" sz="3200" dirty="0" smtClean="0">
                <a:solidFill>
                  <a:srgbClr val="000000"/>
                </a:solidFill>
              </a:rPr>
              <a:t> </a:t>
            </a:r>
            <a:r>
              <a:rPr lang="en-GB" altLang="en-US" sz="3200" dirty="0" err="1" smtClean="0">
                <a:solidFill>
                  <a:srgbClr val="000000"/>
                </a:solidFill>
              </a:rPr>
              <a:t>tidigare</a:t>
            </a:r>
            <a:r>
              <a:rPr lang="en-GB" altLang="en-US" sz="3200" dirty="0" smtClean="0">
                <a:solidFill>
                  <a:srgbClr val="000000"/>
                </a:solidFill>
              </a:rPr>
              <a:t> </a:t>
            </a:r>
            <a:r>
              <a:rPr lang="en-GB" altLang="en-US" sz="3200" dirty="0" err="1" smtClean="0">
                <a:solidFill>
                  <a:srgbClr val="000000"/>
                </a:solidFill>
              </a:rPr>
              <a:t>hamlade</a:t>
            </a:r>
            <a:r>
              <a:rPr lang="en-GB" altLang="en-US" sz="3200" dirty="0" smtClean="0">
                <a:solidFill>
                  <a:srgbClr val="000000"/>
                </a:solidFill>
              </a:rPr>
              <a:t> </a:t>
            </a:r>
            <a:r>
              <a:rPr lang="en-GB" altLang="en-US" sz="3200" dirty="0" err="1" smtClean="0">
                <a:solidFill>
                  <a:srgbClr val="000000"/>
                </a:solidFill>
              </a:rPr>
              <a:t>träd</a:t>
            </a:r>
            <a:r>
              <a:rPr lang="en-GB" altLang="en-US" sz="3200" dirty="0" smtClean="0">
                <a:solidFill>
                  <a:srgbClr val="000000"/>
                </a:solidFill>
              </a:rPr>
              <a:t>.</a:t>
            </a:r>
          </a:p>
          <a:p>
            <a:pPr>
              <a:defRPr/>
            </a:pPr>
            <a:endParaRPr lang="en-GB" altLang="en-US" sz="3200" dirty="0" smtClean="0">
              <a:solidFill>
                <a:srgbClr val="000000"/>
              </a:solidFill>
            </a:endParaRPr>
          </a:p>
          <a:p>
            <a:pPr eaLnBrk="1" hangingPunct="1">
              <a:defRPr/>
            </a:pPr>
            <a:r>
              <a:rPr lang="en-US" altLang="en-US" sz="3200" dirty="0" err="1" smtClean="0"/>
              <a:t>Det</a:t>
            </a:r>
            <a:r>
              <a:rPr lang="en-US" altLang="en-US" sz="3200" dirty="0" smtClean="0"/>
              <a:t> </a:t>
            </a:r>
            <a:r>
              <a:rPr lang="en-US" altLang="en-US" sz="3200" dirty="0" err="1" smtClean="0"/>
              <a:t>är</a:t>
            </a:r>
            <a:r>
              <a:rPr lang="en-US" altLang="en-US" sz="3200" dirty="0" smtClean="0"/>
              <a:t> </a:t>
            </a:r>
            <a:r>
              <a:rPr lang="en-US" altLang="en-US" sz="3200" dirty="0" err="1" smtClean="0"/>
              <a:t>bättre</a:t>
            </a:r>
            <a:r>
              <a:rPr lang="en-US" altLang="en-US" sz="3200" dirty="0" smtClean="0"/>
              <a:t> </a:t>
            </a:r>
            <a:r>
              <a:rPr lang="en-US" altLang="en-US" sz="3200" dirty="0" err="1" smtClean="0"/>
              <a:t>att</a:t>
            </a:r>
            <a:r>
              <a:rPr lang="en-US" altLang="en-US" sz="3200" dirty="0" smtClean="0"/>
              <a:t> </a:t>
            </a:r>
            <a:r>
              <a:rPr lang="en-US" altLang="en-US" sz="3200" dirty="0" err="1" smtClean="0"/>
              <a:t>beskära</a:t>
            </a:r>
            <a:r>
              <a:rPr lang="en-US" altLang="en-US" sz="3200" dirty="0" smtClean="0"/>
              <a:t> </a:t>
            </a:r>
            <a:r>
              <a:rPr lang="en-US" altLang="en-US" sz="3200" dirty="0" err="1" smtClean="0"/>
              <a:t>trädet</a:t>
            </a:r>
            <a:r>
              <a:rPr lang="en-US" altLang="en-US" sz="3200" dirty="0" smtClean="0"/>
              <a:t> </a:t>
            </a:r>
            <a:r>
              <a:rPr lang="en-US" altLang="en-US" sz="3200" dirty="0" err="1" smtClean="0"/>
              <a:t>flera</a:t>
            </a:r>
            <a:r>
              <a:rPr lang="en-US" altLang="en-US" sz="3200" dirty="0" smtClean="0"/>
              <a:t> </a:t>
            </a:r>
            <a:r>
              <a:rPr lang="en-US" altLang="en-US" sz="3200" dirty="0" err="1" smtClean="0"/>
              <a:t>mindre</a:t>
            </a:r>
            <a:r>
              <a:rPr lang="en-US" altLang="en-US" sz="3200" dirty="0" smtClean="0"/>
              <a:t> </a:t>
            </a:r>
            <a:r>
              <a:rPr lang="en-US" altLang="en-US" sz="3200" dirty="0" err="1" smtClean="0"/>
              <a:t>steg</a:t>
            </a:r>
            <a:r>
              <a:rPr lang="en-US" altLang="en-US" sz="3200" dirty="0" smtClean="0"/>
              <a:t> </a:t>
            </a:r>
            <a:r>
              <a:rPr lang="en-US" altLang="en-US" sz="3200" dirty="0" err="1" smtClean="0"/>
              <a:t>istället</a:t>
            </a:r>
            <a:r>
              <a:rPr lang="en-US" altLang="en-US" sz="3200" dirty="0" smtClean="0"/>
              <a:t> </a:t>
            </a:r>
            <a:r>
              <a:rPr lang="en-US" altLang="en-US" sz="3200" dirty="0" err="1" smtClean="0"/>
              <a:t>för</a:t>
            </a:r>
            <a:r>
              <a:rPr lang="en-US" altLang="en-US" sz="3200" dirty="0" smtClean="0"/>
              <a:t> </a:t>
            </a:r>
            <a:r>
              <a:rPr lang="en-US" altLang="en-US" sz="3200" dirty="0" err="1" smtClean="0"/>
              <a:t>en</a:t>
            </a:r>
            <a:r>
              <a:rPr lang="en-US" altLang="en-US" sz="3200" dirty="0" smtClean="0"/>
              <a:t> </a:t>
            </a:r>
            <a:r>
              <a:rPr lang="en-US" altLang="en-US" sz="3200" dirty="0" err="1" smtClean="0"/>
              <a:t>större</a:t>
            </a:r>
            <a:r>
              <a:rPr lang="en-US" altLang="en-US" sz="3200" dirty="0" smtClean="0"/>
              <a:t> operation.</a:t>
            </a:r>
          </a:p>
          <a:p>
            <a:pPr eaLnBrk="1" hangingPunct="1">
              <a:defRPr/>
            </a:pPr>
            <a:r>
              <a:rPr lang="en-US" altLang="en-US" sz="3200" dirty="0" err="1" smtClean="0"/>
              <a:t>Bilden</a:t>
            </a:r>
            <a:r>
              <a:rPr lang="en-US" altLang="en-US" sz="3200" dirty="0" smtClean="0"/>
              <a:t> till </a:t>
            </a:r>
            <a:r>
              <a:rPr lang="en-US" altLang="en-US" sz="3200" dirty="0" err="1" smtClean="0"/>
              <a:t>höger</a:t>
            </a:r>
            <a:r>
              <a:rPr lang="en-US" altLang="en-US" sz="3200" dirty="0" smtClean="0"/>
              <a:t> </a:t>
            </a:r>
            <a:r>
              <a:rPr lang="en-US" altLang="en-US" sz="3200" dirty="0" err="1" smtClean="0"/>
              <a:t>visar</a:t>
            </a:r>
            <a:r>
              <a:rPr lang="en-US" altLang="en-US" sz="3200" dirty="0" smtClean="0"/>
              <a:t> </a:t>
            </a:r>
            <a:r>
              <a:rPr lang="en-US" altLang="en-US" sz="3200" dirty="0" err="1" smtClean="0"/>
              <a:t>ett</a:t>
            </a:r>
            <a:r>
              <a:rPr lang="en-US" altLang="en-US" sz="3200" dirty="0" smtClean="0"/>
              <a:t> </a:t>
            </a:r>
            <a:r>
              <a:rPr lang="en-US" altLang="en-US" sz="3200" dirty="0" err="1" smtClean="0"/>
              <a:t>träd</a:t>
            </a:r>
            <a:r>
              <a:rPr lang="en-US" altLang="en-US" sz="3200" dirty="0" smtClean="0"/>
              <a:t> </a:t>
            </a:r>
            <a:r>
              <a:rPr lang="en-US" altLang="en-US" sz="3200" dirty="0" err="1" smtClean="0"/>
              <a:t>där</a:t>
            </a:r>
            <a:r>
              <a:rPr lang="en-US" altLang="en-US" sz="3200" dirty="0" smtClean="0"/>
              <a:t> de </a:t>
            </a:r>
            <a:r>
              <a:rPr lang="en-US" altLang="en-US" sz="3200" dirty="0" err="1" smtClean="0"/>
              <a:t>potentiella</a:t>
            </a:r>
            <a:r>
              <a:rPr lang="en-US" altLang="en-US" sz="3200" dirty="0" smtClean="0"/>
              <a:t> </a:t>
            </a:r>
            <a:r>
              <a:rPr lang="en-US" altLang="en-US" sz="3200" dirty="0" err="1" smtClean="0"/>
              <a:t>snitten</a:t>
            </a:r>
            <a:r>
              <a:rPr lang="en-US" altLang="en-US" sz="3200" dirty="0" smtClean="0"/>
              <a:t> </a:t>
            </a:r>
            <a:r>
              <a:rPr lang="en-US" altLang="en-US" sz="3200" dirty="0" err="1" smtClean="0"/>
              <a:t>är</a:t>
            </a:r>
            <a:r>
              <a:rPr lang="en-US" altLang="en-US" sz="3200" dirty="0" smtClean="0"/>
              <a:t> </a:t>
            </a:r>
            <a:r>
              <a:rPr lang="en-US" altLang="en-US" sz="3200" dirty="0" err="1" smtClean="0"/>
              <a:t>markerade</a:t>
            </a:r>
            <a:r>
              <a:rPr lang="en-US" altLang="en-US" sz="3200" dirty="0" smtClean="0"/>
              <a:t>. </a:t>
            </a:r>
            <a:r>
              <a:rPr lang="en-US" altLang="en-US" sz="3200" dirty="0" err="1" smtClean="0"/>
              <a:t>Detta</a:t>
            </a:r>
            <a:r>
              <a:rPr lang="en-US" altLang="en-US" sz="3200" dirty="0" smtClean="0"/>
              <a:t> </a:t>
            </a:r>
            <a:r>
              <a:rPr lang="en-US" altLang="en-US" sz="3200" dirty="0" err="1" smtClean="0"/>
              <a:t>är</a:t>
            </a:r>
            <a:r>
              <a:rPr lang="en-US" altLang="en-US" sz="3200" dirty="0" smtClean="0"/>
              <a:t> </a:t>
            </a:r>
            <a:r>
              <a:rPr lang="en-US" altLang="en-US" sz="3200" dirty="0" err="1" smtClean="0"/>
              <a:t>en</a:t>
            </a:r>
            <a:r>
              <a:rPr lang="en-US" altLang="en-US" sz="3200" dirty="0" smtClean="0"/>
              <a:t> </a:t>
            </a:r>
            <a:r>
              <a:rPr lang="en-US" altLang="en-US" sz="3200" dirty="0" err="1" smtClean="0"/>
              <a:t>mycket</a:t>
            </a:r>
            <a:r>
              <a:rPr lang="en-US" altLang="en-US" sz="3200" dirty="0" smtClean="0"/>
              <a:t> </a:t>
            </a:r>
            <a:r>
              <a:rPr lang="en-US" altLang="en-US" sz="3200" dirty="0" err="1" smtClean="0"/>
              <a:t>grov</a:t>
            </a:r>
            <a:r>
              <a:rPr lang="en-US" altLang="en-US" sz="3200" dirty="0" smtClean="0"/>
              <a:t> </a:t>
            </a:r>
            <a:r>
              <a:rPr lang="en-US" altLang="en-US" sz="3200" dirty="0" err="1" smtClean="0"/>
              <a:t>vägledning</a:t>
            </a:r>
            <a:r>
              <a:rPr lang="en-US" altLang="en-US" sz="3200" dirty="0" smtClean="0"/>
              <a:t> </a:t>
            </a:r>
            <a:r>
              <a:rPr lang="en-US" altLang="en-US" sz="3200" dirty="0" err="1" smtClean="0"/>
              <a:t>och</a:t>
            </a:r>
            <a:r>
              <a:rPr lang="en-US" altLang="en-US" sz="3200" dirty="0" smtClean="0"/>
              <a:t> </a:t>
            </a:r>
            <a:r>
              <a:rPr lang="en-US" altLang="en-US" sz="3200" dirty="0" err="1" smtClean="0"/>
              <a:t>var</a:t>
            </a:r>
            <a:r>
              <a:rPr lang="en-US" altLang="en-US" sz="3200" dirty="0" smtClean="0"/>
              <a:t> de </a:t>
            </a:r>
            <a:r>
              <a:rPr lang="en-US" altLang="en-US" sz="3200" dirty="0" err="1" smtClean="0"/>
              <a:t>påföljande</a:t>
            </a:r>
            <a:r>
              <a:rPr lang="en-US" altLang="en-US" sz="3200" dirty="0" smtClean="0"/>
              <a:t> </a:t>
            </a:r>
            <a:r>
              <a:rPr lang="en-US" altLang="en-US" sz="3200" dirty="0" err="1" smtClean="0"/>
              <a:t>snitten</a:t>
            </a:r>
            <a:r>
              <a:rPr lang="en-US" altLang="en-US" sz="3200" dirty="0" smtClean="0"/>
              <a:t> </a:t>
            </a:r>
            <a:r>
              <a:rPr lang="en-US" altLang="en-US" sz="3200" dirty="0" err="1" smtClean="0"/>
              <a:t>placeras</a:t>
            </a:r>
            <a:r>
              <a:rPr lang="en-US" altLang="en-US" sz="3200" dirty="0" smtClean="0"/>
              <a:t> </a:t>
            </a:r>
            <a:r>
              <a:rPr lang="en-US" altLang="en-US" sz="3200" dirty="0" err="1" smtClean="0"/>
              <a:t>måste</a:t>
            </a:r>
            <a:r>
              <a:rPr lang="en-US" altLang="en-US" sz="3200" dirty="0" smtClean="0"/>
              <a:t> </a:t>
            </a:r>
            <a:r>
              <a:rPr lang="en-US" altLang="en-US" sz="3200" dirty="0" err="1" smtClean="0"/>
              <a:t>avgöras</a:t>
            </a:r>
            <a:r>
              <a:rPr lang="en-US" altLang="en-US" sz="3200" dirty="0" smtClean="0"/>
              <a:t> </a:t>
            </a:r>
            <a:r>
              <a:rPr lang="en-US" altLang="en-US" sz="3200" dirty="0" err="1" smtClean="0"/>
              <a:t>efter</a:t>
            </a:r>
            <a:r>
              <a:rPr lang="en-US" altLang="en-US" sz="3200" dirty="0" smtClean="0"/>
              <a:t> </a:t>
            </a:r>
            <a:r>
              <a:rPr lang="en-US" altLang="en-US" sz="3200" dirty="0" err="1" smtClean="0"/>
              <a:t>att</a:t>
            </a:r>
            <a:r>
              <a:rPr lang="en-US" altLang="en-US" sz="3200" dirty="0" smtClean="0"/>
              <a:t> </a:t>
            </a:r>
            <a:r>
              <a:rPr lang="en-US" altLang="en-US" sz="3200" dirty="0" err="1" smtClean="0"/>
              <a:t>trädets</a:t>
            </a:r>
            <a:r>
              <a:rPr lang="en-US" altLang="en-US" sz="3200" dirty="0" smtClean="0"/>
              <a:t> </a:t>
            </a:r>
            <a:r>
              <a:rPr lang="en-US" altLang="en-US" sz="3200" dirty="0" err="1" smtClean="0"/>
              <a:t>respons</a:t>
            </a:r>
            <a:r>
              <a:rPr lang="en-US" altLang="en-US" sz="3200" dirty="0" smtClean="0"/>
              <a:t> </a:t>
            </a:r>
            <a:r>
              <a:rPr lang="en-US" altLang="en-US" sz="3200" dirty="0" err="1" smtClean="0"/>
              <a:t>på</a:t>
            </a:r>
            <a:r>
              <a:rPr lang="en-US" altLang="en-US" sz="3200" dirty="0" smtClean="0"/>
              <a:t> </a:t>
            </a:r>
            <a:r>
              <a:rPr lang="en-US" altLang="en-US" sz="3200" dirty="0" err="1" smtClean="0"/>
              <a:t>första</a:t>
            </a:r>
            <a:r>
              <a:rPr lang="en-US" altLang="en-US" sz="3200" dirty="0" smtClean="0"/>
              <a:t> </a:t>
            </a:r>
            <a:r>
              <a:rPr lang="en-US" altLang="en-US" sz="3200" dirty="0" err="1" smtClean="0"/>
              <a:t>snittet</a:t>
            </a:r>
            <a:r>
              <a:rPr lang="en-US" altLang="en-US" sz="3200" dirty="0" smtClean="0"/>
              <a:t> </a:t>
            </a:r>
            <a:r>
              <a:rPr lang="en-US" altLang="en-US" sz="3200" dirty="0" err="1" smtClean="0"/>
              <a:t>bedömts</a:t>
            </a:r>
            <a:r>
              <a:rPr lang="en-US" altLang="en-US" sz="3200" dirty="0" smtClean="0"/>
              <a:t>. </a:t>
            </a:r>
            <a:r>
              <a:rPr lang="en-US" altLang="en-US" sz="3200" dirty="0" err="1" smtClean="0"/>
              <a:t>Det</a:t>
            </a:r>
            <a:r>
              <a:rPr lang="en-US" altLang="en-US" sz="3200" dirty="0" smtClean="0"/>
              <a:t> </a:t>
            </a:r>
            <a:r>
              <a:rPr lang="en-US" altLang="en-US" sz="3200" dirty="0" err="1" smtClean="0"/>
              <a:t>behöver</a:t>
            </a:r>
            <a:r>
              <a:rPr lang="en-US" altLang="en-US" sz="3200" dirty="0" smtClean="0"/>
              <a:t> </a:t>
            </a:r>
            <a:r>
              <a:rPr lang="en-US" altLang="en-US" sz="3200" dirty="0" err="1" smtClean="0"/>
              <a:t>också</a:t>
            </a:r>
            <a:r>
              <a:rPr lang="en-US" altLang="en-US" sz="3200" dirty="0" smtClean="0"/>
              <a:t> </a:t>
            </a:r>
            <a:r>
              <a:rPr lang="en-US" altLang="en-US" sz="3200" dirty="0" err="1" smtClean="0"/>
              <a:t>relateras</a:t>
            </a:r>
            <a:r>
              <a:rPr lang="en-US" altLang="en-US" sz="3200" dirty="0" smtClean="0"/>
              <a:t> till </a:t>
            </a:r>
            <a:r>
              <a:rPr lang="en-US" altLang="en-US" sz="3200" dirty="0" err="1" smtClean="0"/>
              <a:t>kronans</a:t>
            </a:r>
            <a:r>
              <a:rPr lang="en-US" altLang="en-US" sz="3200" dirty="0" smtClean="0"/>
              <a:t> form – dock </a:t>
            </a:r>
            <a:r>
              <a:rPr lang="en-US" altLang="en-US" sz="3200" dirty="0" err="1" smtClean="0"/>
              <a:t>inte</a:t>
            </a:r>
            <a:r>
              <a:rPr lang="en-US" altLang="en-US" sz="3200" dirty="0" smtClean="0"/>
              <a:t> </a:t>
            </a:r>
            <a:r>
              <a:rPr lang="en-US" altLang="en-US" sz="3200" dirty="0" err="1" smtClean="0"/>
              <a:t>nödvändigtvis</a:t>
            </a:r>
            <a:r>
              <a:rPr lang="en-US" altLang="en-US" sz="3200" dirty="0" smtClean="0"/>
              <a:t> </a:t>
            </a:r>
            <a:r>
              <a:rPr lang="en-US" altLang="en-US" sz="3200" dirty="0" err="1" smtClean="0"/>
              <a:t>så</a:t>
            </a:r>
            <a:r>
              <a:rPr lang="en-US" altLang="en-US" sz="3200" dirty="0" smtClean="0"/>
              <a:t> </a:t>
            </a:r>
            <a:r>
              <a:rPr lang="en-US" altLang="en-US" sz="3200" dirty="0" err="1" smtClean="0"/>
              <a:t>symmetriskt</a:t>
            </a:r>
            <a:r>
              <a:rPr lang="en-US" altLang="en-US" sz="3200" dirty="0" smtClean="0"/>
              <a:t> </a:t>
            </a:r>
            <a:r>
              <a:rPr lang="en-US" altLang="en-US" sz="3200" dirty="0" err="1" smtClean="0"/>
              <a:t>som</a:t>
            </a:r>
            <a:r>
              <a:rPr lang="en-US" altLang="en-US" sz="3200" dirty="0" smtClean="0"/>
              <a:t> </a:t>
            </a:r>
            <a:r>
              <a:rPr lang="en-US" altLang="en-US" sz="3200" dirty="0" err="1" smtClean="0"/>
              <a:t>på</a:t>
            </a:r>
            <a:r>
              <a:rPr lang="en-US" altLang="en-US" sz="3200" dirty="0" smtClean="0"/>
              <a:t> </a:t>
            </a:r>
            <a:r>
              <a:rPr lang="en-US" altLang="en-US" sz="3200" dirty="0" err="1" smtClean="0"/>
              <a:t>bilden</a:t>
            </a:r>
            <a:r>
              <a:rPr lang="en-US" altLang="en-US" sz="3200" dirty="0" smtClean="0"/>
              <a:t>.</a:t>
            </a:r>
          </a:p>
          <a:p>
            <a:pPr eaLnBrk="1" hangingPunct="1">
              <a:defRPr/>
            </a:pPr>
            <a:r>
              <a:rPr lang="en-US" altLang="en-US" sz="3200" dirty="0" err="1" smtClean="0"/>
              <a:t>Alla</a:t>
            </a:r>
            <a:r>
              <a:rPr lang="en-US" altLang="en-US" sz="3200" dirty="0" smtClean="0"/>
              <a:t> </a:t>
            </a:r>
            <a:r>
              <a:rPr lang="en-US" altLang="en-US" sz="3200" dirty="0" err="1" smtClean="0"/>
              <a:t>åtgärder</a:t>
            </a:r>
            <a:r>
              <a:rPr lang="en-US" altLang="en-US" sz="3200" dirty="0" smtClean="0"/>
              <a:t> </a:t>
            </a:r>
            <a:r>
              <a:rPr lang="en-US" altLang="en-US" sz="3200" dirty="0" err="1" smtClean="0"/>
              <a:t>behöver</a:t>
            </a:r>
            <a:r>
              <a:rPr lang="en-US" altLang="en-US" sz="3200" dirty="0" smtClean="0"/>
              <a:t> </a:t>
            </a:r>
            <a:r>
              <a:rPr lang="en-US" altLang="en-US" sz="3200" dirty="0" err="1" smtClean="0"/>
              <a:t>utvärderas</a:t>
            </a:r>
            <a:r>
              <a:rPr lang="en-US" altLang="en-US" sz="3200" dirty="0" smtClean="0"/>
              <a:t> </a:t>
            </a:r>
            <a:r>
              <a:rPr lang="en-US" altLang="en-US" sz="3200" dirty="0" err="1" smtClean="0"/>
              <a:t>innan</a:t>
            </a:r>
            <a:r>
              <a:rPr lang="en-US" altLang="en-US" sz="3200" dirty="0" smtClean="0"/>
              <a:t> </a:t>
            </a:r>
            <a:r>
              <a:rPr lang="en-US" altLang="en-US" sz="3200" dirty="0" err="1" smtClean="0"/>
              <a:t>ytterligare</a:t>
            </a:r>
            <a:r>
              <a:rPr lang="en-US" altLang="en-US" sz="3200" dirty="0" smtClean="0"/>
              <a:t> </a:t>
            </a:r>
            <a:r>
              <a:rPr lang="en-US" altLang="en-US" sz="3200" dirty="0" err="1" smtClean="0"/>
              <a:t>arbete</a:t>
            </a:r>
            <a:r>
              <a:rPr lang="en-US" altLang="en-US" sz="3200" dirty="0" smtClean="0"/>
              <a:t> </a:t>
            </a:r>
            <a:r>
              <a:rPr lang="en-US" altLang="en-US" sz="3200" dirty="0" err="1" smtClean="0"/>
              <a:t>genomförs</a:t>
            </a:r>
            <a:r>
              <a:rPr lang="en-US" altLang="en-US" sz="3200" dirty="0" smtClean="0"/>
              <a:t> </a:t>
            </a:r>
            <a:r>
              <a:rPr lang="en-US" altLang="en-US" sz="3200" dirty="0" err="1" smtClean="0"/>
              <a:t>för</a:t>
            </a:r>
            <a:r>
              <a:rPr lang="en-US" altLang="en-US" sz="3200" dirty="0" smtClean="0"/>
              <a:t> </a:t>
            </a:r>
            <a:r>
              <a:rPr lang="en-US" altLang="en-US" sz="3200" dirty="0" err="1" smtClean="0"/>
              <a:t>att</a:t>
            </a:r>
            <a:r>
              <a:rPr lang="en-US" altLang="en-US" sz="3200" dirty="0" smtClean="0"/>
              <a:t> </a:t>
            </a:r>
            <a:r>
              <a:rPr lang="en-US" altLang="en-US" sz="3200" dirty="0" err="1" smtClean="0"/>
              <a:t>säkerställa</a:t>
            </a:r>
            <a:r>
              <a:rPr lang="en-US" altLang="en-US" sz="3200" dirty="0" smtClean="0"/>
              <a:t> </a:t>
            </a:r>
            <a:r>
              <a:rPr lang="en-US" altLang="en-US" sz="3200" dirty="0" err="1" smtClean="0"/>
              <a:t>att</a:t>
            </a:r>
            <a:r>
              <a:rPr lang="en-US" altLang="en-US" sz="3200" dirty="0" smtClean="0"/>
              <a:t> </a:t>
            </a:r>
            <a:r>
              <a:rPr lang="en-US" altLang="en-US" sz="3200" dirty="0" err="1" smtClean="0"/>
              <a:t>trädet</a:t>
            </a:r>
            <a:r>
              <a:rPr lang="en-US" altLang="en-US" sz="3200" dirty="0" smtClean="0"/>
              <a:t> </a:t>
            </a:r>
            <a:r>
              <a:rPr lang="en-US" altLang="en-US" sz="3200" dirty="0" err="1" smtClean="0"/>
              <a:t>svarar</a:t>
            </a:r>
            <a:r>
              <a:rPr lang="en-US" altLang="en-US" sz="3200" dirty="0" smtClean="0"/>
              <a:t> </a:t>
            </a:r>
            <a:r>
              <a:rPr lang="en-US" altLang="en-US" sz="3200" dirty="0" err="1" smtClean="0"/>
              <a:t>positivt</a:t>
            </a:r>
            <a:r>
              <a:rPr lang="en-US" altLang="en-US" sz="3200" dirty="0" smtClean="0"/>
              <a:t> </a:t>
            </a:r>
            <a:r>
              <a:rPr lang="en-US" altLang="en-US" sz="3200" dirty="0" err="1" smtClean="0"/>
              <a:t>på</a:t>
            </a:r>
            <a:r>
              <a:rPr lang="en-US" altLang="en-US" sz="3200" dirty="0" smtClean="0"/>
              <a:t> </a:t>
            </a:r>
            <a:r>
              <a:rPr lang="en-US" altLang="en-US" sz="3200" dirty="0" err="1" smtClean="0"/>
              <a:t>åtgärderna</a:t>
            </a:r>
            <a:r>
              <a:rPr lang="en-US" altLang="en-US" sz="3200" dirty="0" smtClean="0"/>
              <a:t>.</a:t>
            </a:r>
          </a:p>
          <a:p>
            <a:pPr eaLnBrk="1" hangingPunct="1">
              <a:defRPr/>
            </a:pPr>
            <a:r>
              <a:rPr lang="en-US" altLang="en-US" sz="3200" dirty="0" err="1" smtClean="0"/>
              <a:t>Det</a:t>
            </a:r>
            <a:r>
              <a:rPr lang="en-US" altLang="en-US" sz="3200" dirty="0" smtClean="0"/>
              <a:t> </a:t>
            </a:r>
            <a:r>
              <a:rPr lang="en-US" altLang="en-US" sz="3200" dirty="0" err="1" smtClean="0"/>
              <a:t>är</a:t>
            </a:r>
            <a:r>
              <a:rPr lang="en-US" altLang="en-US" sz="3200" dirty="0" smtClean="0"/>
              <a:t> </a:t>
            </a:r>
            <a:r>
              <a:rPr lang="en-US" altLang="en-US" sz="3200" dirty="0" err="1" smtClean="0"/>
              <a:t>viktigt</a:t>
            </a:r>
            <a:r>
              <a:rPr lang="en-US" altLang="en-US" sz="3200" dirty="0" smtClean="0"/>
              <a:t> </a:t>
            </a:r>
            <a:r>
              <a:rPr lang="en-US" altLang="en-US" sz="3200" dirty="0" err="1" smtClean="0"/>
              <a:t>att</a:t>
            </a:r>
            <a:r>
              <a:rPr lang="en-US" altLang="en-US" sz="3200" dirty="0" smtClean="0"/>
              <a:t> </a:t>
            </a:r>
            <a:r>
              <a:rPr lang="en-US" altLang="en-US" sz="3200" dirty="0" err="1" smtClean="0"/>
              <a:t>kronans</a:t>
            </a:r>
            <a:r>
              <a:rPr lang="en-US" altLang="en-US" sz="3200" dirty="0" smtClean="0"/>
              <a:t> </a:t>
            </a:r>
            <a:r>
              <a:rPr lang="en-US" altLang="en-US" sz="3200" dirty="0" err="1" smtClean="0"/>
              <a:t>naturliga</a:t>
            </a:r>
            <a:r>
              <a:rPr lang="en-US" altLang="en-US" sz="3200" dirty="0" smtClean="0"/>
              <a:t> form </a:t>
            </a:r>
            <a:r>
              <a:rPr lang="en-US" altLang="en-US" sz="3200" dirty="0" err="1" smtClean="0"/>
              <a:t>bibehålls</a:t>
            </a:r>
            <a:r>
              <a:rPr lang="en-US" altLang="en-US" sz="3200" dirty="0" smtClean="0"/>
              <a:t>.</a:t>
            </a:r>
          </a:p>
          <a:p>
            <a:pPr>
              <a:defRPr/>
            </a:pPr>
            <a:endParaRPr lang="en-GB" altLang="en-US" sz="3200" dirty="0" smtClean="0">
              <a:solidFill>
                <a:srgbClr val="000000"/>
              </a:solidFill>
            </a:endParaRPr>
          </a:p>
        </p:txBody>
      </p:sp>
      <p:sp>
        <p:nvSpPr>
          <p:cNvPr id="1443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defRPr>
            </a:lvl1pPr>
            <a:lvl2pPr marL="742950" indent="-285750" defTabSz="990600">
              <a:defRPr sz="1200">
                <a:solidFill>
                  <a:schemeClr val="tx1"/>
                </a:solidFill>
                <a:latin typeface="Arial" charset="0"/>
              </a:defRPr>
            </a:lvl2pPr>
            <a:lvl3pPr marL="1143000" indent="-228600" defTabSz="990600">
              <a:defRPr sz="1200">
                <a:solidFill>
                  <a:schemeClr val="tx1"/>
                </a:solidFill>
                <a:latin typeface="Arial" charset="0"/>
              </a:defRPr>
            </a:lvl3pPr>
            <a:lvl4pPr marL="1600200" indent="-228600" defTabSz="990600">
              <a:defRPr sz="1200">
                <a:solidFill>
                  <a:schemeClr val="tx1"/>
                </a:solidFill>
                <a:latin typeface="Arial" charset="0"/>
              </a:defRPr>
            </a:lvl4pPr>
            <a:lvl5pPr marL="2057400" indent="-228600" defTabSz="990600">
              <a:defRPr sz="1200">
                <a:solidFill>
                  <a:schemeClr val="tx1"/>
                </a:solidFill>
                <a:latin typeface="Arial" charset="0"/>
              </a:defRPr>
            </a:lvl5pPr>
            <a:lvl6pPr marL="2514600" indent="-228600" defTabSz="990600" eaLnBrk="0" fontAlgn="base" hangingPunct="0">
              <a:spcBef>
                <a:spcPct val="30000"/>
              </a:spcBef>
              <a:spcAft>
                <a:spcPct val="0"/>
              </a:spcAft>
              <a:defRPr sz="1200">
                <a:solidFill>
                  <a:schemeClr val="tx1"/>
                </a:solidFill>
                <a:latin typeface="Arial" charset="0"/>
              </a:defRPr>
            </a:lvl6pPr>
            <a:lvl7pPr marL="2971800" indent="-228600" defTabSz="990600" eaLnBrk="0" fontAlgn="base" hangingPunct="0">
              <a:spcBef>
                <a:spcPct val="30000"/>
              </a:spcBef>
              <a:spcAft>
                <a:spcPct val="0"/>
              </a:spcAft>
              <a:defRPr sz="1200">
                <a:solidFill>
                  <a:schemeClr val="tx1"/>
                </a:solidFill>
                <a:latin typeface="Arial" charset="0"/>
              </a:defRPr>
            </a:lvl7pPr>
            <a:lvl8pPr marL="3429000" indent="-228600" defTabSz="990600" eaLnBrk="0" fontAlgn="base" hangingPunct="0">
              <a:spcBef>
                <a:spcPct val="30000"/>
              </a:spcBef>
              <a:spcAft>
                <a:spcPct val="0"/>
              </a:spcAft>
              <a:defRPr sz="1200">
                <a:solidFill>
                  <a:schemeClr val="tx1"/>
                </a:solidFill>
                <a:latin typeface="Arial" charset="0"/>
              </a:defRPr>
            </a:lvl8pPr>
            <a:lvl9pPr marL="3886200" indent="-228600" defTabSz="990600" eaLnBrk="0" fontAlgn="base" hangingPunct="0">
              <a:spcBef>
                <a:spcPct val="30000"/>
              </a:spcBef>
              <a:spcAft>
                <a:spcPct val="0"/>
              </a:spcAft>
              <a:defRPr sz="1200">
                <a:solidFill>
                  <a:schemeClr val="tx1"/>
                </a:solidFill>
                <a:latin typeface="Arial" charset="0"/>
              </a:defRPr>
            </a:lvl9pPr>
          </a:lstStyle>
          <a:p>
            <a:fld id="{0911005C-4B90-464F-BC5E-B324401C55B2}" type="slidenum">
              <a:rPr lang="en-GB" altLang="en-US" smtClean="0"/>
              <a:pPr/>
              <a:t>66</a:t>
            </a:fld>
            <a:endParaRPr lang="en-GB" alt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a:ln/>
        </p:spPr>
      </p:sp>
      <p:sp>
        <p:nvSpPr>
          <p:cNvPr id="1454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Vi avslutar avsnittet om sk</a:t>
            </a:r>
            <a:r>
              <a:rPr lang="en-US" altLang="en-US" smtClean="0"/>
              <a:t>ötsel med en påminnelse om nästa generation skyddsvärda träd…….</a:t>
            </a:r>
          </a:p>
          <a:p>
            <a:r>
              <a:rPr lang="en-US" altLang="en-US" smtClean="0"/>
              <a:t>Bilden visar nyplanterade träd vilket är utmärkt men tyvärr har man här planterat många träd för nära det gamla trädet som man försöker ersätta. I idealfallet borde ersättningsträd planteras minst 35 meter från gamla träd så att de har tillräckligt med utrymme att själva bli åldriga träd i framtiden.</a:t>
            </a:r>
          </a:p>
          <a:p>
            <a:r>
              <a:rPr lang="en-US" altLang="en-US" smtClean="0"/>
              <a:t>Kom ihåg:</a:t>
            </a:r>
          </a:p>
          <a:p>
            <a:endParaRPr lang="en-GB" altLang="en-US" smtClean="0"/>
          </a:p>
          <a:p>
            <a:pPr>
              <a:buFontTx/>
              <a:buChar char="•"/>
            </a:pPr>
            <a:r>
              <a:rPr lang="sv-SE" altLang="en-US" smtClean="0"/>
              <a:t>Behåll så många av de existerande gamla träden som möjligt</a:t>
            </a:r>
          </a:p>
          <a:p>
            <a:pPr eaLnBrk="1" hangingPunct="1">
              <a:buFontTx/>
              <a:buChar char="•"/>
            </a:pPr>
            <a:r>
              <a:rPr lang="en-US" altLang="en-US" smtClean="0"/>
              <a:t> Säkerställ framtida generationer genom naturlig föryngring eller plantering</a:t>
            </a:r>
            <a:endParaRPr lang="sv-SE" altLang="en-US" smtClean="0"/>
          </a:p>
          <a:p>
            <a:pPr eaLnBrk="1" hangingPunct="1">
              <a:buFontTx/>
              <a:buChar char="•"/>
            </a:pPr>
            <a:r>
              <a:rPr lang="sv-SE" altLang="en-US" smtClean="0"/>
              <a:t> Säkerställ att unga träd </a:t>
            </a:r>
            <a:r>
              <a:rPr lang="en-US" altLang="en-US" smtClean="0"/>
              <a:t>har tillräckligt med utrymme och ljus</a:t>
            </a:r>
            <a:endParaRPr lang="sv-SE" altLang="en-US" smtClean="0"/>
          </a:p>
          <a:p>
            <a:pPr eaLnBrk="1" hangingPunct="1">
              <a:buFontTx/>
              <a:buChar char="•"/>
            </a:pPr>
            <a:r>
              <a:rPr lang="sv-SE" altLang="en-US" smtClean="0"/>
              <a:t> Plantera inte för nära skyddsvärda träd – minst 35 meter från existerande gamla träd och från varandra</a:t>
            </a:r>
          </a:p>
          <a:p>
            <a:endParaRPr lang="en-GB" altLang="en-US" smtClean="0"/>
          </a:p>
        </p:txBody>
      </p:sp>
      <p:sp>
        <p:nvSpPr>
          <p:cNvPr id="1454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BFF3462F-B82E-4AE1-AE95-2FA2CA6F51B6}" type="slidenum">
              <a:rPr lang="en-GB" altLang="en-US" smtClean="0"/>
              <a:pPr/>
              <a:t>67</a:t>
            </a:fld>
            <a:endParaRPr lang="en-GB" alt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a:ln/>
        </p:spPr>
      </p:sp>
      <p:sp>
        <p:nvSpPr>
          <p:cNvPr id="1464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Avslutande frågestund om sådan behövs.</a:t>
            </a:r>
          </a:p>
        </p:txBody>
      </p:sp>
      <p:sp>
        <p:nvSpPr>
          <p:cNvPr id="1464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A5FB31A6-4FDD-4348-B708-146ABFC80C66}" type="slidenum">
              <a:rPr lang="en-GB" altLang="en-US" smtClean="0"/>
              <a:pPr/>
              <a:t>68</a:t>
            </a:fld>
            <a:endParaRPr lang="en-GB" alt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p:cNvSpPr>
            <a:spLocks noGrp="1" noRot="1" noChangeAspect="1" noTextEdit="1"/>
          </p:cNvSpPr>
          <p:nvPr>
            <p:ph type="sldImg"/>
          </p:nvPr>
        </p:nvSpPr>
        <p:spPr>
          <a:ln/>
        </p:spPr>
      </p:sp>
      <p:sp>
        <p:nvSpPr>
          <p:cNvPr id="1474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 avslutande bilderna rundar </a:t>
            </a:r>
            <a:r>
              <a:rPr lang="en-US" altLang="en-US" smtClean="0"/>
              <a:t>av dagen med några kommentarer angående skydd av skyddsvärda träd</a:t>
            </a:r>
            <a:endParaRPr lang="en-GB" altLang="en-US" smtClean="0"/>
          </a:p>
          <a:p>
            <a:endParaRPr lang="en-US" altLang="en-US" smtClean="0"/>
          </a:p>
          <a:p>
            <a:r>
              <a:rPr lang="en-US" altLang="en-US" smtClean="0"/>
              <a:t>Vasaskeppet – byggt under kung Gustav II Adolfs regering 1628. Skeppet var felkonstruerat och sjönk på sin jungfruresa. Det lyftes upp från sjöbottnen i början av 1960-talet och ligger nu på ett museum där stora summor investeras för att bevara skeppet. Svavelsyra håller nu på att bryta ned träet. </a:t>
            </a:r>
            <a:endParaRPr lang="en-GB" altLang="en-US" smtClean="0"/>
          </a:p>
          <a:p>
            <a:endParaRPr lang="en-GB" altLang="en-US" smtClean="0"/>
          </a:p>
          <a:p>
            <a:r>
              <a:rPr lang="sv-SE" altLang="en-US" smtClean="0"/>
              <a:t>Här finns även andra exempel från andra länder såsom skeppet the Mary Rose (UK) eller </a:t>
            </a:r>
            <a:r>
              <a:rPr lang="en-GB" altLang="en-US" smtClean="0"/>
              <a:t>"Manastirea dintr-un lemn" </a:t>
            </a:r>
            <a:r>
              <a:rPr lang="en-US" altLang="en-US" smtClean="0"/>
              <a:t>i Rumänien (en myckt liten träkyrka som byggdes av trä från en enda stor ek på 1600-talet. En fåraherde fann en ikon i en hålighet i trädet och bestämde sig för att fälla det och bygga en kyrka av timmret.)</a:t>
            </a:r>
            <a:endParaRPr lang="sv-SE" altLang="en-US" smtClean="0"/>
          </a:p>
        </p:txBody>
      </p:sp>
      <p:sp>
        <p:nvSpPr>
          <p:cNvPr id="1474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4B24B064-A9CE-4061-B0BF-B5A7916B5832}" type="slidenum">
              <a:rPr lang="en-GB" altLang="en-US" smtClean="0"/>
              <a:pPr/>
              <a:t>69</a:t>
            </a:fld>
            <a:endParaRPr lang="en-GB" alt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a:ln/>
        </p:spPr>
      </p:sp>
      <p:sp>
        <p:nvSpPr>
          <p:cNvPr id="1484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Kommer att vara specifikt </a:t>
            </a:r>
            <a:r>
              <a:rPr lang="en-US" altLang="en-US" smtClean="0"/>
              <a:t>f</a:t>
            </a:r>
            <a:r>
              <a:rPr lang="sv-SE" altLang="en-US" smtClean="0"/>
              <a:t>ör respektive land.</a:t>
            </a:r>
            <a:endParaRPr lang="en-GB" altLang="en-US" smtClean="0"/>
          </a:p>
        </p:txBody>
      </p:sp>
      <p:sp>
        <p:nvSpPr>
          <p:cNvPr id="1484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E8CEAD62-F8A4-49F4-AD66-81B15892BC23}" type="slidenum">
              <a:rPr lang="en-GB" altLang="en-US" smtClean="0"/>
              <a:pPr/>
              <a:t>70</a:t>
            </a:fld>
            <a:endParaRPr lang="en-GB" alt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35BAA65F-37A3-4E9B-91F4-8A2486360BD5}" type="slidenum">
              <a:rPr lang="en-GB" altLang="en-US" smtClean="0"/>
              <a:pPr/>
              <a:t>71</a:t>
            </a:fld>
            <a:endParaRPr lang="en-GB" altLang="en-US" smtClean="0"/>
          </a:p>
        </p:txBody>
      </p:sp>
      <p:sp>
        <p:nvSpPr>
          <p:cNvPr id="149507" name="Rectangle 2"/>
          <p:cNvSpPr>
            <a:spLocks noRot="1" noChangeArrowheads="1" noTextEdit="1"/>
          </p:cNvSpPr>
          <p:nvPr>
            <p:ph type="sldImg"/>
          </p:nvPr>
        </p:nvSpPr>
        <p:spPr>
          <a:xfrm>
            <a:off x="993775" y="766763"/>
            <a:ext cx="5113338" cy="3835400"/>
          </a:xfrm>
          <a:ln/>
        </p:spPr>
      </p:sp>
      <p:sp>
        <p:nvSpPr>
          <p:cNvPr id="149508" name="Rectangle 3"/>
          <p:cNvSpPr>
            <a:spLocks noGrp="1" noChangeArrowheads="1"/>
          </p:cNvSpPr>
          <p:nvPr>
            <p:ph type="body" idx="1"/>
          </p:nvPr>
        </p:nvSpPr>
        <p:spPr>
          <a:xfrm>
            <a:off x="947738" y="4860925"/>
            <a:ext cx="5203825" cy="4606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Vi rekapitulerar dagen:</a:t>
            </a:r>
          </a:p>
          <a:p>
            <a:pPr eaLnBrk="1" hangingPunct="1"/>
            <a:endParaRPr lang="en-US" altLang="en-US" smtClean="0"/>
          </a:p>
          <a:p>
            <a:pPr eaLnBrk="1" hangingPunct="1"/>
            <a:r>
              <a:rPr lang="en-US" altLang="en-US" smtClean="0"/>
              <a:t>Skyddsvärda träd har höga värden för den biologiska mångfalden</a:t>
            </a:r>
          </a:p>
          <a:p>
            <a:pPr eaLnBrk="1" hangingPunct="1"/>
            <a:r>
              <a:rPr lang="en-US" altLang="en-US" smtClean="0"/>
              <a:t>Åldrandeprocessen skapar karaktärer som ger träden höga biodiversitetsvärden</a:t>
            </a:r>
          </a:p>
          <a:p>
            <a:pPr eaLnBrk="1" hangingPunct="1"/>
            <a:r>
              <a:rPr lang="en-US" altLang="en-US" smtClean="0"/>
              <a:t>Men… vi måste försöka hålla träden vid liv så länge som möjligt för att de också fortsättningsvis ska tillhandahålla lämpliga miljlöer</a:t>
            </a:r>
          </a:p>
          <a:p>
            <a:pPr eaLnBrk="1" hangingPunct="1"/>
            <a:r>
              <a:rPr lang="en-US" altLang="en-US" smtClean="0"/>
              <a:t>Därför måste såväl trädet själv som marken runtomkring tas i beaktande</a:t>
            </a:r>
          </a:p>
          <a:p>
            <a:pPr eaLnBrk="1" hangingPunct="1"/>
            <a:r>
              <a:rPr lang="en-US" altLang="en-US" smtClean="0"/>
              <a:t>Planera alla skötselinsatser noggrannt och tänk på vilka konsekvenser insatserna får</a:t>
            </a:r>
          </a:p>
          <a:p>
            <a:pPr eaLnBrk="1" hangingPunct="1"/>
            <a:r>
              <a:rPr lang="en-US" altLang="en-US" smtClean="0"/>
              <a:t>Försök säkertälla något slags skydd för träden inför framtiden (om inte i laglig mening så genom lokala överenskommelser)</a:t>
            </a:r>
          </a:p>
          <a:p>
            <a:pPr eaLnBrk="1" hangingPunct="1"/>
            <a:r>
              <a:rPr lang="en-US" altLang="en-US" smtClean="0"/>
              <a:t>Viktigt att försöka säkerställa förekomst av skyddsvärda träd även i framtiden</a:t>
            </a: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a:ln/>
        </p:spPr>
      </p:sp>
      <p:sp>
        <p:nvSpPr>
          <p:cNvPr id="1505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Bok/böcker och filmer kommer att vara tillgängliga på svenska, åtminstone i digitalt format. </a:t>
            </a:r>
          </a:p>
          <a:p>
            <a:endParaRPr lang="en-GB" altLang="en-US" smtClean="0"/>
          </a:p>
        </p:txBody>
      </p:sp>
      <p:sp>
        <p:nvSpPr>
          <p:cNvPr id="1505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defRPr>
            </a:lvl1pPr>
            <a:lvl2pPr marL="742950" indent="-285750" defTabSz="989013">
              <a:defRPr sz="1200">
                <a:solidFill>
                  <a:schemeClr val="tx1"/>
                </a:solidFill>
                <a:latin typeface="Arial" charset="0"/>
              </a:defRPr>
            </a:lvl2pPr>
            <a:lvl3pPr marL="1143000" indent="-228600" defTabSz="989013">
              <a:defRPr sz="1200">
                <a:solidFill>
                  <a:schemeClr val="tx1"/>
                </a:solidFill>
                <a:latin typeface="Arial" charset="0"/>
              </a:defRPr>
            </a:lvl3pPr>
            <a:lvl4pPr marL="1600200" indent="-228600" defTabSz="989013">
              <a:defRPr sz="1200">
                <a:solidFill>
                  <a:schemeClr val="tx1"/>
                </a:solidFill>
                <a:latin typeface="Arial" charset="0"/>
              </a:defRPr>
            </a:lvl4pPr>
            <a:lvl5pPr marL="2057400" indent="-228600" defTabSz="989013">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fld id="{39DDACB7-7E0D-423D-9D63-723BB0A0F504}" type="slidenum">
              <a:rPr lang="en-GB" altLang="en-US" smtClean="0"/>
              <a:pPr/>
              <a:t>72</a:t>
            </a:fld>
            <a:endParaRPr lang="en-GB" alt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975">
              <a:defRPr sz="1200">
                <a:solidFill>
                  <a:schemeClr val="tx1"/>
                </a:solidFill>
                <a:latin typeface="Arial" charset="0"/>
              </a:defRPr>
            </a:lvl1pPr>
            <a:lvl2pPr marL="742950" indent="-285750" defTabSz="942975">
              <a:defRPr sz="1200">
                <a:solidFill>
                  <a:schemeClr val="tx1"/>
                </a:solidFill>
                <a:latin typeface="Arial" charset="0"/>
              </a:defRPr>
            </a:lvl2pPr>
            <a:lvl3pPr marL="1143000" indent="-228600" defTabSz="942975">
              <a:defRPr sz="1200">
                <a:solidFill>
                  <a:schemeClr val="tx1"/>
                </a:solidFill>
                <a:latin typeface="Arial" charset="0"/>
              </a:defRPr>
            </a:lvl3pPr>
            <a:lvl4pPr marL="1600200" indent="-228600" defTabSz="942975">
              <a:defRPr sz="1200">
                <a:solidFill>
                  <a:schemeClr val="tx1"/>
                </a:solidFill>
                <a:latin typeface="Arial" charset="0"/>
              </a:defRPr>
            </a:lvl4pPr>
            <a:lvl5pPr marL="2057400" indent="-228600" defTabSz="942975">
              <a:defRPr sz="1200">
                <a:solidFill>
                  <a:schemeClr val="tx1"/>
                </a:solidFill>
                <a:latin typeface="Arial" charset="0"/>
              </a:defRPr>
            </a:lvl5pPr>
            <a:lvl6pPr marL="2514600" indent="-228600" defTabSz="942975" eaLnBrk="0" fontAlgn="base" hangingPunct="0">
              <a:spcBef>
                <a:spcPct val="30000"/>
              </a:spcBef>
              <a:spcAft>
                <a:spcPct val="0"/>
              </a:spcAft>
              <a:defRPr sz="1200">
                <a:solidFill>
                  <a:schemeClr val="tx1"/>
                </a:solidFill>
                <a:latin typeface="Arial" charset="0"/>
              </a:defRPr>
            </a:lvl6pPr>
            <a:lvl7pPr marL="2971800" indent="-228600" defTabSz="942975" eaLnBrk="0" fontAlgn="base" hangingPunct="0">
              <a:spcBef>
                <a:spcPct val="30000"/>
              </a:spcBef>
              <a:spcAft>
                <a:spcPct val="0"/>
              </a:spcAft>
              <a:defRPr sz="1200">
                <a:solidFill>
                  <a:schemeClr val="tx1"/>
                </a:solidFill>
                <a:latin typeface="Arial" charset="0"/>
              </a:defRPr>
            </a:lvl7pPr>
            <a:lvl8pPr marL="3429000" indent="-228600" defTabSz="942975" eaLnBrk="0" fontAlgn="base" hangingPunct="0">
              <a:spcBef>
                <a:spcPct val="30000"/>
              </a:spcBef>
              <a:spcAft>
                <a:spcPct val="0"/>
              </a:spcAft>
              <a:defRPr sz="1200">
                <a:solidFill>
                  <a:schemeClr val="tx1"/>
                </a:solidFill>
                <a:latin typeface="Arial" charset="0"/>
              </a:defRPr>
            </a:lvl8pPr>
            <a:lvl9pPr marL="3886200" indent="-228600" defTabSz="942975" eaLnBrk="0" fontAlgn="base" hangingPunct="0">
              <a:spcBef>
                <a:spcPct val="30000"/>
              </a:spcBef>
              <a:spcAft>
                <a:spcPct val="0"/>
              </a:spcAft>
              <a:defRPr sz="1200">
                <a:solidFill>
                  <a:schemeClr val="tx1"/>
                </a:solidFill>
                <a:latin typeface="Arial" charset="0"/>
              </a:defRPr>
            </a:lvl9pPr>
          </a:lstStyle>
          <a:p>
            <a:fld id="{2CDF49A7-DA5E-4FE4-A13D-A6B30BDC50B9}" type="slidenum">
              <a:rPr lang="sv-SE" altLang="en-US" smtClean="0"/>
              <a:pPr/>
              <a:t>74</a:t>
            </a:fld>
            <a:endParaRPr lang="sv-SE" altLang="en-US" smtClean="0"/>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Dela ut kursintyg medan deltagarna fyller i kursutvärderingen.</a:t>
            </a:r>
          </a:p>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9CC510CA-4216-467E-BA21-2490192B79AC}" type="slidenum">
              <a:rPr lang="en-GB"/>
              <a:pPr>
                <a:defRPr/>
              </a:pPr>
              <a:t>‹nr.›</a:t>
            </a:fld>
            <a:endParaRPr lang="en-GB"/>
          </a:p>
        </p:txBody>
      </p:sp>
    </p:spTree>
    <p:extLst>
      <p:ext uri="{BB962C8B-B14F-4D97-AF65-F5344CB8AC3E}">
        <p14:creationId xmlns:p14="http://schemas.microsoft.com/office/powerpoint/2010/main" val="3717727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47EB9B9-7131-417B-AE2F-EA93AD5482EB}" type="slidenum">
              <a:rPr lang="en-GB"/>
              <a:pPr>
                <a:defRPr/>
              </a:pPr>
              <a:t>‹nr.›</a:t>
            </a:fld>
            <a:endParaRPr lang="en-GB"/>
          </a:p>
        </p:txBody>
      </p:sp>
    </p:spTree>
    <p:extLst>
      <p:ext uri="{BB962C8B-B14F-4D97-AF65-F5344CB8AC3E}">
        <p14:creationId xmlns:p14="http://schemas.microsoft.com/office/powerpoint/2010/main" val="2648084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10AFDE0-AF22-4D05-9D52-8EF08FB8465F}" type="slidenum">
              <a:rPr lang="en-GB"/>
              <a:pPr>
                <a:defRPr/>
              </a:pPr>
              <a:t>‹nr.›</a:t>
            </a:fld>
            <a:endParaRPr lang="en-GB"/>
          </a:p>
        </p:txBody>
      </p:sp>
    </p:spTree>
    <p:extLst>
      <p:ext uri="{BB962C8B-B14F-4D97-AF65-F5344CB8AC3E}">
        <p14:creationId xmlns:p14="http://schemas.microsoft.com/office/powerpoint/2010/main" val="2082838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49A7545-15C2-48EC-A615-4323FDB52044}" type="slidenum">
              <a:rPr lang="en-GB"/>
              <a:pPr>
                <a:defRPr/>
              </a:pPr>
              <a:t>‹nr.›</a:t>
            </a:fld>
            <a:endParaRPr lang="en-GB"/>
          </a:p>
        </p:txBody>
      </p:sp>
    </p:spTree>
    <p:extLst>
      <p:ext uri="{BB962C8B-B14F-4D97-AF65-F5344CB8AC3E}">
        <p14:creationId xmlns:p14="http://schemas.microsoft.com/office/powerpoint/2010/main" val="2632704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8D1E7AE9-C864-48E1-AFAE-829E5470B836}" type="slidenum">
              <a:rPr lang="en-GB"/>
              <a:pPr>
                <a:defRPr/>
              </a:pPr>
              <a:t>‹nr.›</a:t>
            </a:fld>
            <a:endParaRPr lang="en-GB"/>
          </a:p>
        </p:txBody>
      </p:sp>
    </p:spTree>
    <p:extLst>
      <p:ext uri="{BB962C8B-B14F-4D97-AF65-F5344CB8AC3E}">
        <p14:creationId xmlns:p14="http://schemas.microsoft.com/office/powerpoint/2010/main" val="3458903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A8666A55-19F4-45FC-980A-ED10B7486759}" type="slidenum">
              <a:rPr lang="en-GB"/>
              <a:pPr>
                <a:defRPr/>
              </a:pPr>
              <a:t>‹nr.›</a:t>
            </a:fld>
            <a:endParaRPr lang="en-GB"/>
          </a:p>
        </p:txBody>
      </p:sp>
    </p:spTree>
    <p:extLst>
      <p:ext uri="{BB962C8B-B14F-4D97-AF65-F5344CB8AC3E}">
        <p14:creationId xmlns:p14="http://schemas.microsoft.com/office/powerpoint/2010/main" val="3029457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C5881656-CFEF-47AF-948D-A483FC573542}" type="slidenum">
              <a:rPr lang="en-GB"/>
              <a:pPr>
                <a:defRPr/>
              </a:pPr>
              <a:t>‹nr.›</a:t>
            </a:fld>
            <a:endParaRPr lang="en-GB"/>
          </a:p>
        </p:txBody>
      </p:sp>
    </p:spTree>
    <p:extLst>
      <p:ext uri="{BB962C8B-B14F-4D97-AF65-F5344CB8AC3E}">
        <p14:creationId xmlns:p14="http://schemas.microsoft.com/office/powerpoint/2010/main" val="2199124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C33968F-9F32-4C5D-8D48-42D178BF6282}" type="slidenum">
              <a:rPr lang="en-GB"/>
              <a:pPr>
                <a:defRPr/>
              </a:pPr>
              <a:t>‹nr.›</a:t>
            </a:fld>
            <a:endParaRPr lang="en-GB"/>
          </a:p>
        </p:txBody>
      </p:sp>
    </p:spTree>
    <p:extLst>
      <p:ext uri="{BB962C8B-B14F-4D97-AF65-F5344CB8AC3E}">
        <p14:creationId xmlns:p14="http://schemas.microsoft.com/office/powerpoint/2010/main" val="3872502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E85DD22-70E1-483D-BE1E-61683DCBFD27}" type="slidenum">
              <a:rPr lang="en-GB"/>
              <a:pPr>
                <a:defRPr/>
              </a:pPr>
              <a:t>‹nr.›</a:t>
            </a:fld>
            <a:endParaRPr lang="en-GB"/>
          </a:p>
        </p:txBody>
      </p:sp>
    </p:spTree>
    <p:extLst>
      <p:ext uri="{BB962C8B-B14F-4D97-AF65-F5344CB8AC3E}">
        <p14:creationId xmlns:p14="http://schemas.microsoft.com/office/powerpoint/2010/main" val="2802453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A7946E0-F444-4092-9217-E0D9582CFE90}" type="slidenum">
              <a:rPr lang="en-GB"/>
              <a:pPr>
                <a:defRPr/>
              </a:pPr>
              <a:t>‹nr.›</a:t>
            </a:fld>
            <a:endParaRPr lang="en-GB"/>
          </a:p>
        </p:txBody>
      </p:sp>
    </p:spTree>
    <p:extLst>
      <p:ext uri="{BB962C8B-B14F-4D97-AF65-F5344CB8AC3E}">
        <p14:creationId xmlns:p14="http://schemas.microsoft.com/office/powerpoint/2010/main" val="2656042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0F1C8EE-13D0-47B2-9181-DD3BBD56AE60}" type="slidenum">
              <a:rPr lang="en-GB"/>
              <a:pPr>
                <a:defRPr/>
              </a:pPr>
              <a:t>‹nr.›</a:t>
            </a:fld>
            <a:endParaRPr lang="en-GB"/>
          </a:p>
        </p:txBody>
      </p:sp>
    </p:spTree>
    <p:extLst>
      <p:ext uri="{BB962C8B-B14F-4D97-AF65-F5344CB8AC3E}">
        <p14:creationId xmlns:p14="http://schemas.microsoft.com/office/powerpoint/2010/main" val="3532505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F27739A2-DD5F-42C3-BDFF-722CAD5C5E9B}" type="slidenum">
              <a:rPr lang="en-GB"/>
              <a:pPr>
                <a:defRPr/>
              </a:pPr>
              <a:t>‹nr.›</a:t>
            </a:fld>
            <a:endParaRPr lang="en-GB"/>
          </a:p>
        </p:txBody>
      </p:sp>
    </p:spTree>
    <p:extLst>
      <p:ext uri="{BB962C8B-B14F-4D97-AF65-F5344CB8AC3E}">
        <p14:creationId xmlns:p14="http://schemas.microsoft.com/office/powerpoint/2010/main" val="1875575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C00D7A9-CDFA-4BF3-87D6-D89B09B85741}" type="slidenum">
              <a:rPr lang="en-GB"/>
              <a:pPr>
                <a:defRPr/>
              </a:pPr>
              <a:t>‹nr.›</a:t>
            </a:fld>
            <a:endParaRPr lang="en-GB"/>
          </a:p>
        </p:txBody>
      </p:sp>
    </p:spTree>
    <p:extLst>
      <p:ext uri="{BB962C8B-B14F-4D97-AF65-F5344CB8AC3E}">
        <p14:creationId xmlns:p14="http://schemas.microsoft.com/office/powerpoint/2010/main" val="261850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6"/>
          </a:srgb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7D3F3A0-957D-4B0A-818F-544A0E385391}" type="slidenum">
              <a:rPr lang="en-GB"/>
              <a:pPr>
                <a:defRPr/>
              </a:pPr>
              <a:t>‹nr.›</a:t>
            </a:fld>
            <a:endParaRPr lang="en-GB"/>
          </a:p>
        </p:txBody>
      </p:sp>
      <p:pic>
        <p:nvPicPr>
          <p:cNvPr id="9" name="Picture 9" descr="D:\Gebruikersgegevens\joyeto\Documents\PROJECTEN\VETree\logo - huisstijl\logo-voor-scherm\logo-landscape-powerpoint2.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D:\Gebruikersgegevens\joyeto\Documents\PROJECTEN\VETree\logo - huisstijl\EU logo\EU_flag_English_powerpoint2.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12"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 id="2147484210" r:id="rId12"/>
    <p:sldLayoutId id="2147484211" r:id="rId13"/>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4.xml"/><Relationship Id="rId1" Type="http://schemas.openxmlformats.org/officeDocument/2006/relationships/slideLayout" Target="../slideLayouts/slideLayout5.xml"/><Relationship Id="rId5" Type="http://schemas.openxmlformats.org/officeDocument/2006/relationships/image" Target="../media/image64.jpeg"/><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4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68.jpeg"/></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2.xml"/><Relationship Id="rId1" Type="http://schemas.openxmlformats.org/officeDocument/2006/relationships/slideLayout" Target="../slideLayouts/slideLayout4.xml"/><Relationship Id="rId4" Type="http://schemas.openxmlformats.org/officeDocument/2006/relationships/image" Target="../media/image74.jpeg"/></Relationships>
</file>

<file path=ppt/slides/_rels/slide5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3.xml"/><Relationship Id="rId1" Type="http://schemas.openxmlformats.org/officeDocument/2006/relationships/slideLayout" Target="../slideLayouts/slideLayout4.xml"/><Relationship Id="rId4" Type="http://schemas.openxmlformats.org/officeDocument/2006/relationships/image" Target="../media/image76.jpeg"/></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4.xml"/><Relationship Id="rId1" Type="http://schemas.openxmlformats.org/officeDocument/2006/relationships/slideLayout" Target="../slideLayouts/slideLayout4.xml"/><Relationship Id="rId4" Type="http://schemas.openxmlformats.org/officeDocument/2006/relationships/image" Target="../media/image78.jpeg"/></Relationships>
</file>

<file path=ppt/slides/_rels/slide5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61.xml"/><Relationship Id="rId1" Type="http://schemas.openxmlformats.org/officeDocument/2006/relationships/slideLayout" Target="../slideLayouts/slideLayout4.xml"/><Relationship Id="rId4" Type="http://schemas.openxmlformats.org/officeDocument/2006/relationships/image" Target="../media/image86.jpeg"/></Relationships>
</file>

<file path=ppt/slides/_rels/slide6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88.jpeg"/></Relationships>
</file>

<file path=ppt/slides/_rels/slide6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63.xml"/><Relationship Id="rId1" Type="http://schemas.openxmlformats.org/officeDocument/2006/relationships/slideLayout" Target="../slideLayouts/slideLayout4.xml"/><Relationship Id="rId4" Type="http://schemas.openxmlformats.org/officeDocument/2006/relationships/image" Target="../media/image90.jpeg"/></Relationships>
</file>

<file path=ppt/slides/_rels/slide6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6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67.xml"/><Relationship Id="rId1" Type="http://schemas.openxmlformats.org/officeDocument/2006/relationships/slideLayout" Target="../slideLayouts/slideLayout13.xml"/><Relationship Id="rId4" Type="http://schemas.openxmlformats.org/officeDocument/2006/relationships/image" Target="../media/image96.jpeg"/></Relationships>
</file>

<file path=ppt/slides/_rels/slide7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hyperlink" Target="http://www.vetree.eu/" TargetMode="External"/><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7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36613"/>
            <a:ext cx="9144000" cy="607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Grp="1" noChangeArrowheads="1"/>
          </p:cNvSpPr>
          <p:nvPr>
            <p:ph type="ctrTitle"/>
          </p:nvPr>
        </p:nvSpPr>
        <p:spPr>
          <a:xfrm>
            <a:off x="971550" y="1555750"/>
            <a:ext cx="7416800" cy="2233613"/>
          </a:xfrm>
        </p:spPr>
        <p:txBody>
          <a:bodyPr/>
          <a:lstStyle/>
          <a:p>
            <a:pPr eaLnBrk="1" hangingPunct="1"/>
            <a:r>
              <a:rPr lang="en-GB" altLang="en-US" sz="4800" smtClean="0">
                <a:solidFill>
                  <a:schemeClr val="bg1"/>
                </a:solidFill>
              </a:rPr>
              <a:t>Värde och skö</a:t>
            </a:r>
            <a:r>
              <a:rPr lang="en-US" altLang="en-US" sz="4800" smtClean="0">
                <a:solidFill>
                  <a:schemeClr val="bg1"/>
                </a:solidFill>
              </a:rPr>
              <a:t>tsel av skyddsvärda träd</a:t>
            </a:r>
            <a:endParaRPr lang="en-GB" altLang="en-US" sz="4800" smtClean="0">
              <a:solidFill>
                <a:schemeClr val="bg1"/>
              </a:solidFill>
            </a:endParaRPr>
          </a:p>
        </p:txBody>
      </p:sp>
      <p:sp>
        <p:nvSpPr>
          <p:cNvPr id="3076" name="Text Box 5"/>
          <p:cNvSpPr txBox="1">
            <a:spLocks noChangeArrowheads="1"/>
          </p:cNvSpPr>
          <p:nvPr/>
        </p:nvSpPr>
        <p:spPr bwMode="auto">
          <a:xfrm>
            <a:off x="2411413" y="3933825"/>
            <a:ext cx="4608512"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spcBef>
                <a:spcPct val="50000"/>
              </a:spcBef>
            </a:pPr>
            <a:endParaRPr lang="en-GB" altLang="en-US" sz="2800">
              <a:latin typeface="Arial" charset="0"/>
            </a:endParaRPr>
          </a:p>
          <a:p>
            <a:pPr algn="ctr">
              <a:spcBef>
                <a:spcPct val="50000"/>
              </a:spcBef>
            </a:pPr>
            <a:r>
              <a:rPr lang="en-GB" altLang="en-US" sz="2800">
                <a:solidFill>
                  <a:schemeClr val="bg1"/>
                </a:solidFill>
                <a:latin typeface="Arial" charset="0"/>
              </a:rPr>
              <a:t>En utbildningsdag framtagen av VETree projektet</a:t>
            </a:r>
          </a:p>
          <a:p>
            <a:pPr algn="ctr">
              <a:spcBef>
                <a:spcPct val="50000"/>
              </a:spcBef>
            </a:pPr>
            <a:r>
              <a:rPr lang="en-GB" altLang="en-US" sz="2800">
                <a:latin typeface="Arial" charset="0"/>
              </a:rPr>
              <a:t> </a:t>
            </a:r>
          </a:p>
        </p:txBody>
      </p:sp>
      <p:sp>
        <p:nvSpPr>
          <p:cNvPr id="3077" name="TextBox 2"/>
          <p:cNvSpPr txBox="1">
            <a:spLocks noChangeArrowheads="1"/>
          </p:cNvSpPr>
          <p:nvPr/>
        </p:nvSpPr>
        <p:spPr bwMode="auto">
          <a:xfrm>
            <a:off x="107950" y="6453188"/>
            <a:ext cx="29511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Biskops Arnö, Sverige</a:t>
            </a:r>
            <a:endParaRPr lang="en-GB" altLang="en-US" sz="1800">
              <a:solidFill>
                <a:schemeClr val="bg1"/>
              </a:solidFill>
              <a:latin typeface="Arial" charset="0"/>
            </a:endParaRPr>
          </a:p>
        </p:txBody>
      </p:sp>
      <p:sp>
        <p:nvSpPr>
          <p:cNvPr id="3078" name="TextBox 3"/>
          <p:cNvSpPr txBox="1">
            <a:spLocks noChangeArrowheads="1"/>
          </p:cNvSpPr>
          <p:nvPr/>
        </p:nvSpPr>
        <p:spPr bwMode="auto">
          <a:xfrm>
            <a:off x="6624638" y="6453188"/>
            <a:ext cx="26273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a:t>
            </a:r>
            <a:endParaRPr lang="en-GB" altLang="en-US" sz="1800">
              <a:solidFill>
                <a:schemeClr val="bg1"/>
              </a:solidFill>
              <a:latin typeface="Arial" charset="0"/>
            </a:endParaRPr>
          </a:p>
        </p:txBody>
      </p:sp>
      <p:pic>
        <p:nvPicPr>
          <p:cNvPr id="7" name="Picture 7" descr="D:\Gebruikersgegevens\joyeto\Documents\PROJECTEN\VETree\logo - huisstijl\logo-voor-scherm\logo-landscape-powerpoin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38" y="-1588"/>
            <a:ext cx="2460625" cy="79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D:\Gebruikersgegevens\joyeto\Documents\PROJECTEN\VETree\logo - huisstijl\EU logo\EU_flag_English_powerpoin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r>
              <a:rPr lang="en-US" altLang="en-US" smtClean="0"/>
              <a:t>VETree projektet</a:t>
            </a:r>
          </a:p>
        </p:txBody>
      </p:sp>
      <p:pic>
        <p:nvPicPr>
          <p:cNvPr id="4099"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68313" y="1314450"/>
            <a:ext cx="8350250" cy="5543550"/>
          </a:xfrm>
        </p:spPr>
      </p:pic>
      <p:sp>
        <p:nvSpPr>
          <p:cNvPr id="4100" name="TextBox 2"/>
          <p:cNvSpPr txBox="1">
            <a:spLocks noChangeArrowheads="1"/>
          </p:cNvSpPr>
          <p:nvPr/>
        </p:nvSpPr>
        <p:spPr bwMode="auto">
          <a:xfrm>
            <a:off x="684213" y="6299200"/>
            <a:ext cx="3816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latin typeface="Arial" charset="0"/>
              </a:rPr>
              <a:t>Bertiz, Spanien</a:t>
            </a:r>
            <a:endParaRPr lang="en-GB" altLang="en-US" sz="1800">
              <a:latin typeface="Arial" charset="0"/>
            </a:endParaRPr>
          </a:p>
        </p:txBody>
      </p:sp>
      <p:sp>
        <p:nvSpPr>
          <p:cNvPr id="4101" name="TextBox 4"/>
          <p:cNvSpPr txBox="1">
            <a:spLocks noChangeArrowheads="1"/>
          </p:cNvSpPr>
          <p:nvPr/>
        </p:nvSpPr>
        <p:spPr bwMode="auto">
          <a:xfrm>
            <a:off x="6156325" y="6299200"/>
            <a:ext cx="26273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rgbClr val="000000"/>
                </a:solidFill>
                <a:latin typeface="Arial" charset="0"/>
              </a:rPr>
              <a:t>Foto: Ola Bengtsson</a:t>
            </a:r>
            <a:endParaRPr lang="en-GB" altLang="en-US"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sv-SE" altLang="en-US" smtClean="0"/>
              <a:t>Introduktion</a:t>
            </a:r>
            <a:endParaRPr lang="en-GB" altLang="en-US" smtClean="0"/>
          </a:p>
        </p:txBody>
      </p:sp>
      <p:sp>
        <p:nvSpPr>
          <p:cNvPr id="5123" name="Content Placeholder 3"/>
          <p:cNvSpPr>
            <a:spLocks noGrp="1"/>
          </p:cNvSpPr>
          <p:nvPr>
            <p:ph sz="half" idx="1"/>
          </p:nvPr>
        </p:nvSpPr>
        <p:spPr>
          <a:xfrm>
            <a:off x="457200" y="1782763"/>
            <a:ext cx="4038600" cy="4525962"/>
          </a:xfrm>
        </p:spPr>
        <p:txBody>
          <a:bodyPr/>
          <a:lstStyle/>
          <a:p>
            <a:pPr eaLnBrk="1" hangingPunct="1"/>
            <a:r>
              <a:rPr lang="sv-SE" altLang="en-US" smtClean="0"/>
              <a:t>Dagens upplägg</a:t>
            </a:r>
          </a:p>
          <a:p>
            <a:pPr eaLnBrk="1" hangingPunct="1"/>
            <a:r>
              <a:rPr lang="sv-SE" altLang="en-US" smtClean="0"/>
              <a:t>Bekvämlighet</a:t>
            </a:r>
          </a:p>
          <a:p>
            <a:pPr eaLnBrk="1" hangingPunct="1"/>
            <a:r>
              <a:rPr lang="sv-SE" altLang="en-US" smtClean="0"/>
              <a:t>Häls</a:t>
            </a:r>
            <a:r>
              <a:rPr lang="en-US" altLang="en-US" smtClean="0"/>
              <a:t>a och säkerhet</a:t>
            </a:r>
            <a:endParaRPr lang="sv-SE" altLang="en-US" smtClean="0"/>
          </a:p>
          <a:p>
            <a:pPr eaLnBrk="1" hangingPunct="1"/>
            <a:r>
              <a:rPr lang="en-US" altLang="en-US" smtClean="0"/>
              <a:t>F</a:t>
            </a:r>
            <a:r>
              <a:rPr lang="sv-SE" altLang="en-US" smtClean="0"/>
              <a:t>rågor?</a:t>
            </a:r>
          </a:p>
          <a:p>
            <a:pPr eaLnBrk="1" hangingPunct="1"/>
            <a:endParaRPr lang="en-GB" altLang="en-US" smtClean="0"/>
          </a:p>
        </p:txBody>
      </p:sp>
      <p:sp>
        <p:nvSpPr>
          <p:cNvPr id="5124" name="Content Placeholder 4"/>
          <p:cNvSpPr>
            <a:spLocks noGrp="1"/>
          </p:cNvSpPr>
          <p:nvPr>
            <p:ph sz="half" idx="2"/>
          </p:nvPr>
        </p:nvSpPr>
        <p:spPr>
          <a:xfrm>
            <a:off x="4648200" y="1341438"/>
            <a:ext cx="4038600" cy="5256212"/>
          </a:xfrm>
        </p:spPr>
        <p:txBody>
          <a:bodyPr/>
          <a:lstStyle/>
          <a:p>
            <a:pPr marL="0" indent="0">
              <a:buFont typeface="Arial" charset="0"/>
              <a:buNone/>
            </a:pPr>
            <a:r>
              <a:rPr lang="en-GB" altLang="en-US" dirty="0" err="1" smtClean="0"/>
              <a:t>Introduktion</a:t>
            </a:r>
            <a:r>
              <a:rPr lang="en-GB" altLang="en-US" dirty="0" smtClean="0"/>
              <a:t> </a:t>
            </a:r>
            <a:r>
              <a:rPr lang="en-GB" altLang="en-US" dirty="0" err="1" smtClean="0"/>
              <a:t>och</a:t>
            </a:r>
            <a:r>
              <a:rPr lang="en-GB" altLang="en-US" dirty="0" smtClean="0"/>
              <a:t> </a:t>
            </a:r>
            <a:r>
              <a:rPr lang="en-GB" altLang="en-US" dirty="0" err="1" smtClean="0"/>
              <a:t>definitioner</a:t>
            </a:r>
            <a:r>
              <a:rPr lang="en-GB" altLang="en-US" dirty="0" smtClean="0"/>
              <a:t> </a:t>
            </a:r>
            <a:r>
              <a:rPr lang="en-GB" altLang="en-US" dirty="0" err="1" smtClean="0"/>
              <a:t>av</a:t>
            </a:r>
            <a:r>
              <a:rPr lang="en-GB" altLang="en-US" dirty="0" smtClean="0"/>
              <a:t> </a:t>
            </a:r>
            <a:r>
              <a:rPr lang="en-GB" altLang="en-US" dirty="0" err="1" smtClean="0"/>
              <a:t>skyddsvärda</a:t>
            </a:r>
            <a:r>
              <a:rPr lang="en-GB" altLang="en-US" dirty="0" smtClean="0"/>
              <a:t> </a:t>
            </a:r>
            <a:r>
              <a:rPr lang="en-GB" altLang="en-US" dirty="0" err="1" smtClean="0"/>
              <a:t>träd</a:t>
            </a:r>
            <a:endParaRPr lang="en-GB" altLang="en-US" dirty="0" smtClean="0"/>
          </a:p>
          <a:p>
            <a:pPr marL="0" indent="0">
              <a:buFont typeface="Arial" charset="0"/>
              <a:buNone/>
            </a:pPr>
            <a:r>
              <a:rPr lang="en-GB" altLang="en-US" dirty="0" smtClean="0"/>
              <a:t>	</a:t>
            </a:r>
            <a:r>
              <a:rPr lang="en-GB" altLang="en-US" b="1" dirty="0" err="1" smtClean="0"/>
              <a:t>Kaffepaus</a:t>
            </a:r>
            <a:endParaRPr lang="en-GB" altLang="en-US" b="1" dirty="0" smtClean="0"/>
          </a:p>
          <a:p>
            <a:pPr marL="0" indent="0">
              <a:buFont typeface="Arial" charset="0"/>
              <a:buNone/>
            </a:pPr>
            <a:r>
              <a:rPr lang="en-GB" altLang="en-US" dirty="0" err="1" smtClean="0"/>
              <a:t>Fältbesök</a:t>
            </a:r>
            <a:endParaRPr lang="en-GB" altLang="en-US" dirty="0" smtClean="0"/>
          </a:p>
          <a:p>
            <a:pPr marL="0" indent="0">
              <a:buFont typeface="Arial" charset="0"/>
              <a:buNone/>
            </a:pPr>
            <a:r>
              <a:rPr lang="sv-SE" altLang="en-US" dirty="0" smtClean="0"/>
              <a:t>	</a:t>
            </a:r>
            <a:r>
              <a:rPr lang="sv-SE" altLang="en-US" b="1" dirty="0" smtClean="0"/>
              <a:t>Lunch</a:t>
            </a:r>
            <a:endParaRPr lang="en-GB" altLang="en-US" b="1" dirty="0" smtClean="0"/>
          </a:p>
          <a:p>
            <a:pPr marL="0" indent="0">
              <a:buFont typeface="Arial" charset="0"/>
              <a:buNone/>
            </a:pPr>
            <a:r>
              <a:rPr lang="en-GB" altLang="en-US" dirty="0" err="1" smtClean="0"/>
              <a:t>Skötsel</a:t>
            </a:r>
            <a:r>
              <a:rPr lang="en-GB" altLang="en-US" dirty="0" smtClean="0"/>
              <a:t> </a:t>
            </a:r>
            <a:r>
              <a:rPr lang="en-GB" altLang="en-US" dirty="0" err="1" smtClean="0"/>
              <a:t>av</a:t>
            </a:r>
            <a:r>
              <a:rPr lang="en-GB" altLang="en-US" dirty="0" smtClean="0"/>
              <a:t> </a:t>
            </a:r>
            <a:r>
              <a:rPr lang="en-GB" altLang="en-US" dirty="0" err="1" smtClean="0"/>
              <a:t>skyddsvärda</a:t>
            </a:r>
            <a:r>
              <a:rPr lang="en-GB" altLang="en-US" dirty="0" smtClean="0"/>
              <a:t> </a:t>
            </a:r>
            <a:r>
              <a:rPr lang="en-GB" altLang="en-US" dirty="0" err="1" smtClean="0"/>
              <a:t>träd</a:t>
            </a:r>
            <a:endParaRPr lang="en-GB" alt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68313" y="260350"/>
            <a:ext cx="8229600" cy="1143000"/>
          </a:xfrm>
        </p:spPr>
        <p:txBody>
          <a:bodyPr/>
          <a:lstStyle/>
          <a:p>
            <a:r>
              <a:rPr lang="en-GB" altLang="en-US" smtClean="0"/>
              <a:t>Presentation</a:t>
            </a:r>
          </a:p>
        </p:txBody>
      </p:sp>
      <p:sp>
        <p:nvSpPr>
          <p:cNvPr id="6147" name="Content Placeholder 2"/>
          <p:cNvSpPr>
            <a:spLocks noGrp="1"/>
          </p:cNvSpPr>
          <p:nvPr>
            <p:ph sz="half" idx="1"/>
          </p:nvPr>
        </p:nvSpPr>
        <p:spPr>
          <a:xfrm>
            <a:off x="468313" y="1628775"/>
            <a:ext cx="4038600" cy="4525963"/>
          </a:xfrm>
        </p:spPr>
        <p:txBody>
          <a:bodyPr/>
          <a:lstStyle/>
          <a:p>
            <a:pPr eaLnBrk="1" hangingPunct="1"/>
            <a:r>
              <a:rPr lang="sv-SE" altLang="en-US" smtClean="0"/>
              <a:t>Vem är jag?</a:t>
            </a:r>
          </a:p>
          <a:p>
            <a:pPr eaLnBrk="1" hangingPunct="1"/>
            <a:r>
              <a:rPr lang="en-US" altLang="en-US" smtClean="0"/>
              <a:t>Vem är du</a:t>
            </a:r>
            <a:r>
              <a:rPr lang="sv-SE" altLang="en-US" smtClean="0"/>
              <a:t>?</a:t>
            </a:r>
          </a:p>
          <a:p>
            <a:pPr eaLnBrk="1" hangingPunct="1"/>
            <a:r>
              <a:rPr lang="en-US" altLang="en-US" smtClean="0"/>
              <a:t>Förväntningar</a:t>
            </a:r>
            <a:r>
              <a:rPr lang="sv-SE" altLang="en-US" smtClean="0"/>
              <a:t>?</a:t>
            </a:r>
          </a:p>
          <a:p>
            <a:endParaRPr lang="en-GB" altLang="en-US" smtClean="0"/>
          </a:p>
        </p:txBody>
      </p:sp>
      <p:pic>
        <p:nvPicPr>
          <p:cNvPr id="614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00563" y="1485900"/>
            <a:ext cx="4032250" cy="5372100"/>
          </a:xfrm>
          <a:noFill/>
        </p:spPr>
      </p:pic>
      <p:sp>
        <p:nvSpPr>
          <p:cNvPr id="6149" name="TextBox 3"/>
          <p:cNvSpPr txBox="1">
            <a:spLocks noChangeArrowheads="1"/>
          </p:cNvSpPr>
          <p:nvPr/>
        </p:nvSpPr>
        <p:spPr bwMode="auto">
          <a:xfrm>
            <a:off x="4572000" y="6489700"/>
            <a:ext cx="3922713" cy="368300"/>
          </a:xfrm>
          <a:prstGeom prst="rect">
            <a:avLst/>
          </a:prstGeom>
          <a:solidFill>
            <a:schemeClr val="tx1">
              <a:lumMod val="65000"/>
              <a:lumOff val="3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US" altLang="en-US" sz="1800" smtClean="0">
                <a:solidFill>
                  <a:schemeClr val="bg1"/>
                </a:solidFill>
                <a:latin typeface="Arial" charset="0"/>
              </a:rPr>
              <a:t>F</a:t>
            </a:r>
            <a:r>
              <a:rPr lang="sv-SE" altLang="en-US" sz="1800" smtClean="0">
                <a:solidFill>
                  <a:schemeClr val="bg1"/>
                </a:solidFill>
                <a:latin typeface="Arial" charset="0"/>
              </a:rPr>
              <a:t>oto: Helen Read, Rumänien</a:t>
            </a:r>
            <a:endParaRPr lang="en-GB" altLang="en-US" sz="180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GB" altLang="en-US" smtClean="0"/>
              <a:t>Målsättningar</a:t>
            </a:r>
          </a:p>
        </p:txBody>
      </p:sp>
      <p:sp>
        <p:nvSpPr>
          <p:cNvPr id="5" name="Content Placeholder 4"/>
          <p:cNvSpPr>
            <a:spLocks noGrp="1"/>
          </p:cNvSpPr>
          <p:nvPr>
            <p:ph idx="1"/>
          </p:nvPr>
        </p:nvSpPr>
        <p:spPr>
          <a:xfrm>
            <a:off x="468313" y="1773238"/>
            <a:ext cx="8229600" cy="4525962"/>
          </a:xfrm>
        </p:spPr>
        <p:txBody>
          <a:bodyPr>
            <a:normAutofit lnSpcReduction="10000"/>
          </a:bodyPr>
          <a:lstStyle/>
          <a:p>
            <a:pPr eaLnBrk="1" hangingPunct="1">
              <a:lnSpc>
                <a:spcPct val="90000"/>
              </a:lnSpc>
              <a:defRPr/>
            </a:pPr>
            <a:r>
              <a:rPr lang="en-GB" altLang="sv-SE" sz="3000" smtClean="0"/>
              <a:t>Beskriva och känna igen ett träd som är av betydelse på grund av sina biologiska eller kulturhistoriska värden</a:t>
            </a:r>
          </a:p>
          <a:p>
            <a:pPr eaLnBrk="1" hangingPunct="1">
              <a:lnSpc>
                <a:spcPct val="90000"/>
              </a:lnSpc>
              <a:defRPr/>
            </a:pPr>
            <a:r>
              <a:rPr lang="en-GB" altLang="sv-SE" sz="3000" smtClean="0"/>
              <a:t>Förklara varför träd kan bli så gamla</a:t>
            </a:r>
          </a:p>
          <a:p>
            <a:pPr eaLnBrk="1" hangingPunct="1">
              <a:lnSpc>
                <a:spcPct val="90000"/>
              </a:lnSpc>
              <a:defRPr/>
            </a:pPr>
            <a:r>
              <a:rPr lang="en-GB" altLang="sv-SE" sz="3000" smtClean="0"/>
              <a:t>Beskriva hur och var rötter växer och varför de är viktiga</a:t>
            </a:r>
            <a:endParaRPr lang="sv-SE" altLang="sv-SE" sz="3000" smtClean="0"/>
          </a:p>
          <a:p>
            <a:pPr eaLnBrk="1" hangingPunct="1">
              <a:lnSpc>
                <a:spcPct val="90000"/>
              </a:lnSpc>
              <a:defRPr/>
            </a:pPr>
            <a:r>
              <a:rPr lang="sv-SE" altLang="sv-SE" sz="3000" smtClean="0"/>
              <a:t>Genomföra en enkel inventering av skyddsvärda träd i fält</a:t>
            </a:r>
          </a:p>
          <a:p>
            <a:pPr eaLnBrk="1" hangingPunct="1">
              <a:lnSpc>
                <a:spcPct val="90000"/>
              </a:lnSpc>
              <a:defRPr/>
            </a:pPr>
            <a:r>
              <a:rPr lang="sv-SE" altLang="sv-SE" sz="3000" smtClean="0"/>
              <a:t>Bedöma var skötselinsatser är relevanta för skyddsvärda träd eller omgivande miljö</a:t>
            </a:r>
            <a:endParaRPr lang="en-GB" altLang="sv-SE" sz="30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z="3200" dirty="0" err="1" smtClean="0"/>
              <a:t>Gamla</a:t>
            </a:r>
            <a:r>
              <a:rPr lang="en-GB" altLang="en-US" sz="3200" dirty="0" smtClean="0"/>
              <a:t> </a:t>
            </a:r>
            <a:r>
              <a:rPr lang="en-GB" altLang="en-US" sz="3200" dirty="0" err="1" smtClean="0"/>
              <a:t>träd</a:t>
            </a:r>
            <a:r>
              <a:rPr lang="en-GB" altLang="en-US" sz="3200" dirty="0" smtClean="0"/>
              <a:t> </a:t>
            </a:r>
            <a:r>
              <a:rPr lang="en-GB" altLang="en-US" sz="3200" dirty="0" err="1" smtClean="0"/>
              <a:t>är</a:t>
            </a:r>
            <a:r>
              <a:rPr lang="en-GB" altLang="en-US" sz="3200" dirty="0" smtClean="0"/>
              <a:t> </a:t>
            </a:r>
            <a:r>
              <a:rPr lang="en-GB" altLang="en-US" sz="3200" dirty="0" err="1" smtClean="0"/>
              <a:t>något</a:t>
            </a:r>
            <a:r>
              <a:rPr lang="en-GB" altLang="en-US" sz="3200" dirty="0" smtClean="0"/>
              <a:t> </a:t>
            </a:r>
            <a:r>
              <a:rPr lang="en-GB" altLang="en-US" sz="3200" dirty="0" err="1" smtClean="0"/>
              <a:t>som</a:t>
            </a:r>
            <a:r>
              <a:rPr lang="en-GB" altLang="en-US" sz="3200" dirty="0" smtClean="0"/>
              <a:t> </a:t>
            </a:r>
            <a:r>
              <a:rPr lang="en-GB" altLang="en-US" sz="3200" dirty="0" err="1" smtClean="0"/>
              <a:t>förbinder</a:t>
            </a:r>
            <a:r>
              <a:rPr lang="en-GB" altLang="en-US" sz="3200" dirty="0" smtClean="0"/>
              <a:t> </a:t>
            </a:r>
            <a:r>
              <a:rPr lang="en-GB" altLang="en-US" sz="3200" dirty="0" smtClean="0"/>
              <a:t/>
            </a:r>
            <a:br>
              <a:rPr lang="en-GB" altLang="en-US" sz="3200" dirty="0" smtClean="0"/>
            </a:br>
            <a:r>
              <a:rPr lang="en-GB" altLang="en-US" sz="3200" dirty="0" err="1" smtClean="0"/>
              <a:t>oss</a:t>
            </a:r>
            <a:r>
              <a:rPr lang="en-GB" altLang="en-US" sz="3200" dirty="0" smtClean="0"/>
              <a:t> </a:t>
            </a:r>
            <a:r>
              <a:rPr lang="en-GB" altLang="en-US" sz="3200" dirty="0" smtClean="0"/>
              <a:t>med </a:t>
            </a:r>
            <a:r>
              <a:rPr lang="en-GB" altLang="en-US" sz="3200" dirty="0" err="1" smtClean="0"/>
              <a:t>varandra</a:t>
            </a:r>
            <a:r>
              <a:rPr lang="en-GB" altLang="en-US" sz="3200" dirty="0" smtClean="0"/>
              <a:t> </a:t>
            </a:r>
            <a:r>
              <a:rPr lang="en-GB" altLang="en-US" sz="3200" dirty="0" err="1" smtClean="0"/>
              <a:t>och</a:t>
            </a:r>
            <a:r>
              <a:rPr lang="en-GB" altLang="en-US" sz="3200" dirty="0" smtClean="0"/>
              <a:t> med </a:t>
            </a:r>
            <a:r>
              <a:rPr lang="en-GB" altLang="en-US" sz="3200" dirty="0" err="1" smtClean="0"/>
              <a:t>vårt</a:t>
            </a:r>
            <a:r>
              <a:rPr lang="en-GB" altLang="en-US" sz="3200" dirty="0" smtClean="0"/>
              <a:t> </a:t>
            </a:r>
            <a:r>
              <a:rPr lang="en-GB" altLang="en-US" sz="3200" dirty="0" err="1" smtClean="0"/>
              <a:t>förflutna</a:t>
            </a:r>
            <a:endParaRPr lang="en-GB" altLang="en-US" sz="3600" dirty="0" smtClean="0"/>
          </a:p>
        </p:txBody>
      </p:sp>
      <p:pic>
        <p:nvPicPr>
          <p:cNvPr id="8195" name="Picture 9" descr="Ted &amp; oa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850" y="1412875"/>
            <a:ext cx="8297863"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1"/>
          <p:cNvSpPr txBox="1">
            <a:spLocks noChangeArrowheads="1"/>
          </p:cNvSpPr>
          <p:nvPr/>
        </p:nvSpPr>
        <p:spPr bwMode="auto">
          <a:xfrm>
            <a:off x="450850" y="6381750"/>
            <a:ext cx="35448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Windsor Great Park, England</a:t>
            </a:r>
            <a:endParaRPr lang="en-GB" altLang="en-US" sz="1800">
              <a:solidFill>
                <a:schemeClr val="bg1"/>
              </a:solidFill>
              <a:latin typeface="Arial" charset="0"/>
            </a:endParaRPr>
          </a:p>
        </p:txBody>
      </p:sp>
      <p:sp>
        <p:nvSpPr>
          <p:cNvPr id="8197" name="TextBox 4"/>
          <p:cNvSpPr txBox="1">
            <a:spLocks noChangeArrowheads="1"/>
          </p:cNvSpPr>
          <p:nvPr/>
        </p:nvSpPr>
        <p:spPr bwMode="auto">
          <a:xfrm>
            <a:off x="6121400" y="6381750"/>
            <a:ext cx="2627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8313" y="404813"/>
            <a:ext cx="8229600" cy="1139825"/>
          </a:xfrm>
        </p:spPr>
        <p:txBody>
          <a:bodyPr/>
          <a:lstStyle/>
          <a:p>
            <a:pPr eaLnBrk="1" hangingPunct="1"/>
            <a:r>
              <a:rPr lang="en-GB" altLang="en-US" smtClean="0"/>
              <a:t>Definition av ett skyddsvärt träd</a:t>
            </a:r>
          </a:p>
        </p:txBody>
      </p:sp>
      <p:sp>
        <p:nvSpPr>
          <p:cNvPr id="9219" name="Rectangle 3"/>
          <p:cNvSpPr>
            <a:spLocks noGrp="1" noChangeArrowheads="1"/>
          </p:cNvSpPr>
          <p:nvPr>
            <p:ph type="body" sz="half" idx="1"/>
          </p:nvPr>
        </p:nvSpPr>
        <p:spPr>
          <a:xfrm>
            <a:off x="457200" y="1773238"/>
            <a:ext cx="3538538" cy="4679950"/>
          </a:xfrm>
        </p:spPr>
        <p:txBody>
          <a:bodyPr/>
          <a:lstStyle/>
          <a:p>
            <a:pPr eaLnBrk="1" hangingPunct="1">
              <a:lnSpc>
                <a:spcPct val="90000"/>
              </a:lnSpc>
            </a:pPr>
            <a:endParaRPr lang="en-GB" altLang="en-US" sz="2800" smtClean="0"/>
          </a:p>
          <a:p>
            <a:pPr eaLnBrk="1" hangingPunct="1">
              <a:lnSpc>
                <a:spcPct val="90000"/>
              </a:lnSpc>
            </a:pPr>
            <a:r>
              <a:rPr lang="en-GB" altLang="en-US" sz="2800" smtClean="0"/>
              <a:t>Vad är ett skyddsvärt träd?</a:t>
            </a:r>
          </a:p>
          <a:p>
            <a:pPr eaLnBrk="1" hangingPunct="1">
              <a:lnSpc>
                <a:spcPct val="90000"/>
              </a:lnSpc>
            </a:pPr>
            <a:endParaRPr lang="en-GB" altLang="en-US" sz="2800" smtClean="0"/>
          </a:p>
          <a:p>
            <a:pPr eaLnBrk="1" hangingPunct="1">
              <a:lnSpc>
                <a:spcPct val="90000"/>
              </a:lnSpc>
            </a:pPr>
            <a:r>
              <a:rPr lang="en-GB" altLang="en-US" sz="2800" smtClean="0"/>
              <a:t>Hur kan man känna igen dem?</a:t>
            </a:r>
          </a:p>
          <a:p>
            <a:pPr eaLnBrk="1" hangingPunct="1">
              <a:lnSpc>
                <a:spcPct val="90000"/>
              </a:lnSpc>
            </a:pPr>
            <a:endParaRPr lang="en-GB" altLang="en-US" sz="2800" smtClean="0"/>
          </a:p>
          <a:p>
            <a:pPr eaLnBrk="1" hangingPunct="1">
              <a:lnSpc>
                <a:spcPct val="90000"/>
              </a:lnSpc>
            </a:pPr>
            <a:r>
              <a:rPr lang="en-GB" altLang="en-US" sz="2800" smtClean="0"/>
              <a:t>Ålder</a:t>
            </a:r>
            <a:r>
              <a:rPr lang="en-US" altLang="en-US" sz="2800" smtClean="0"/>
              <a:t>, storlek, trädslag och tillstånd</a:t>
            </a:r>
            <a:endParaRPr lang="en-GB" altLang="en-US" sz="2800" smtClean="0"/>
          </a:p>
        </p:txBody>
      </p:sp>
      <p:pic>
        <p:nvPicPr>
          <p:cNvPr id="9220" name="Picture 4"/>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787900" y="1462088"/>
            <a:ext cx="3887788" cy="5207000"/>
          </a:xfrm>
          <a:noFill/>
        </p:spPr>
      </p:pic>
      <p:sp>
        <p:nvSpPr>
          <p:cNvPr id="9221" name="TextBox 4"/>
          <p:cNvSpPr txBox="1">
            <a:spLocks noChangeArrowheads="1"/>
          </p:cNvSpPr>
          <p:nvPr/>
        </p:nvSpPr>
        <p:spPr bwMode="auto">
          <a:xfrm>
            <a:off x="6011863" y="6292850"/>
            <a:ext cx="26273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 Vikki Bengtsson</a:t>
            </a:r>
            <a:endParaRPr lang="en-GB" altLang="en-US" sz="1800">
              <a:solidFill>
                <a:schemeClr val="bg1"/>
              </a:solidFill>
              <a:latin typeface="Arial" charset="0"/>
            </a:endParaRPr>
          </a:p>
        </p:txBody>
      </p:sp>
      <p:sp>
        <p:nvSpPr>
          <p:cNvPr id="9222" name="TextBox 5"/>
          <p:cNvSpPr txBox="1">
            <a:spLocks noChangeArrowheads="1"/>
          </p:cNvSpPr>
          <p:nvPr/>
        </p:nvSpPr>
        <p:spPr bwMode="auto">
          <a:xfrm>
            <a:off x="6011863" y="1412875"/>
            <a:ext cx="262731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Kvilleken, Sverige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sv-SE" altLang="sv-SE" sz="4000" dirty="0" smtClean="0"/>
              <a:t>Övning 1: Gör en lista över </a:t>
            </a:r>
            <a:r>
              <a:rPr lang="sv-SE" altLang="sv-SE" sz="4000" dirty="0" smtClean="0"/>
              <a:t/>
            </a:r>
            <a:br>
              <a:rPr lang="sv-SE" altLang="sv-SE" sz="4000" dirty="0" smtClean="0"/>
            </a:br>
            <a:r>
              <a:rPr lang="sv-SE" altLang="sv-SE" sz="4000" dirty="0" smtClean="0"/>
              <a:t>karaktärer </a:t>
            </a:r>
            <a:r>
              <a:rPr lang="sv-SE" altLang="sv-SE" sz="4000" dirty="0" smtClean="0"/>
              <a:t>kopplade till ett skyddsvärt träd</a:t>
            </a:r>
            <a:endParaRPr lang="en-GB" altLang="sv-SE" sz="4000" dirty="0" smtClean="0"/>
          </a:p>
        </p:txBody>
      </p:sp>
      <p:pic>
        <p:nvPicPr>
          <p:cNvPr id="1024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55650" y="1423988"/>
            <a:ext cx="7848600" cy="5211762"/>
          </a:xfrm>
        </p:spPr>
      </p:pic>
      <p:sp>
        <p:nvSpPr>
          <p:cNvPr id="10244" name="TextBox 3"/>
          <p:cNvSpPr txBox="1">
            <a:spLocks noChangeArrowheads="1"/>
          </p:cNvSpPr>
          <p:nvPr/>
        </p:nvSpPr>
        <p:spPr bwMode="auto">
          <a:xfrm>
            <a:off x="4716463" y="6292850"/>
            <a:ext cx="39227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 Helen Read, Urkiola, Spanien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2051720" y="-30164"/>
            <a:ext cx="6985000" cy="1628775"/>
          </a:xfrm>
        </p:spPr>
        <p:txBody>
          <a:bodyPr/>
          <a:lstStyle/>
          <a:p>
            <a:pPr algn="l" eaLnBrk="1" hangingPunct="1">
              <a:tabLst>
                <a:tab pos="2060575" algn="l"/>
              </a:tabLst>
            </a:pPr>
            <a:r>
              <a:rPr lang="en-GB" altLang="en-US" sz="3600" dirty="0" err="1" smtClean="0"/>
              <a:t>Några</a:t>
            </a:r>
            <a:r>
              <a:rPr lang="en-GB" altLang="en-US" sz="3600" dirty="0" smtClean="0"/>
              <a:t> </a:t>
            </a:r>
            <a:r>
              <a:rPr lang="en-GB" altLang="en-US" sz="3600" dirty="0" err="1" smtClean="0"/>
              <a:t>bilder</a:t>
            </a:r>
            <a:r>
              <a:rPr lang="en-GB" altLang="en-US" sz="3600" dirty="0" smtClean="0"/>
              <a:t> </a:t>
            </a:r>
            <a:r>
              <a:rPr lang="en-GB" altLang="en-US" sz="3600" dirty="0" err="1" smtClean="0"/>
              <a:t>som</a:t>
            </a:r>
            <a:r>
              <a:rPr lang="en-GB" altLang="en-US" sz="3600" dirty="0" smtClean="0"/>
              <a:t> </a:t>
            </a:r>
            <a:r>
              <a:rPr lang="en-GB" altLang="en-US" sz="3600" dirty="0" err="1" smtClean="0"/>
              <a:t>kan</a:t>
            </a:r>
            <a:r>
              <a:rPr lang="en-GB" altLang="en-US" sz="3600" dirty="0" smtClean="0"/>
              <a:t> </a:t>
            </a:r>
            <a:r>
              <a:rPr lang="en-GB" altLang="en-US" sz="3600" dirty="0" err="1" smtClean="0"/>
              <a:t>vara</a:t>
            </a:r>
            <a:r>
              <a:rPr lang="en-GB" altLang="en-US" sz="3600" dirty="0" smtClean="0"/>
              <a:t> </a:t>
            </a:r>
            <a:r>
              <a:rPr lang="en-GB" altLang="en-US" sz="3600" dirty="0" smtClean="0"/>
              <a:t/>
            </a:r>
            <a:br>
              <a:rPr lang="en-GB" altLang="en-US" sz="3600" dirty="0" smtClean="0"/>
            </a:br>
            <a:r>
              <a:rPr lang="en-GB" altLang="en-US" sz="3600" dirty="0"/>
              <a:t>	</a:t>
            </a:r>
            <a:r>
              <a:rPr lang="en-GB" altLang="en-US" sz="3600" dirty="0" smtClean="0"/>
              <a:t>till </a:t>
            </a:r>
            <a:r>
              <a:rPr lang="en-GB" altLang="en-US" sz="3600" dirty="0" err="1" smtClean="0"/>
              <a:t>hjälp</a:t>
            </a:r>
            <a:r>
              <a:rPr lang="en-GB" altLang="en-US" dirty="0" smtClean="0"/>
              <a:t>  </a:t>
            </a:r>
          </a:p>
        </p:txBody>
      </p:sp>
      <p:pic>
        <p:nvPicPr>
          <p:cNvPr id="11267" name="Picture 5"/>
          <p:cNvPicPr>
            <a:picLocks noChangeAspect="1" noChangeArrowheads="1"/>
          </p:cNvPicPr>
          <p:nvPr/>
        </p:nvPicPr>
        <p:blipFill>
          <a:blip r:embed="rId3">
            <a:extLst>
              <a:ext uri="{28A0092B-C50C-407E-A947-70E740481C1C}">
                <a14:useLocalDpi xmlns:a14="http://schemas.microsoft.com/office/drawing/2010/main" val="0"/>
              </a:ext>
            </a:extLst>
          </a:blip>
          <a:srcRect r="3"/>
          <a:stretch>
            <a:fillRect/>
          </a:stretch>
        </p:blipFill>
        <p:spPr bwMode="auto">
          <a:xfrm>
            <a:off x="9525" y="814388"/>
            <a:ext cx="3770313" cy="602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Content Placeholder 3"/>
          <p:cNvPicPr>
            <a:picLocks noChangeAspect="1"/>
          </p:cNvPicPr>
          <p:nvPr/>
        </p:nvPicPr>
        <p:blipFill>
          <a:blip r:embed="rId4">
            <a:extLst>
              <a:ext uri="{28A0092B-C50C-407E-A947-70E740481C1C}">
                <a14:useLocalDpi xmlns:a14="http://schemas.microsoft.com/office/drawing/2010/main" val="0"/>
              </a:ext>
            </a:extLst>
          </a:blip>
          <a:srcRect b="-46"/>
          <a:stretch>
            <a:fillRect/>
          </a:stretch>
        </p:blipFill>
        <p:spPr bwMode="auto">
          <a:xfrm>
            <a:off x="6227763" y="1052513"/>
            <a:ext cx="2916237"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4" descr="C:\Users\Helen\Photographs\Trees\Trees - spain\Photos for Spanish book\Snow damage\62 S de Aralar hill with masts Be snow damage.JP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a:xfrm>
            <a:off x="3132138" y="2352675"/>
            <a:ext cx="3379787" cy="4505325"/>
          </a:xfrm>
          <a:noFill/>
        </p:spPr>
      </p:pic>
      <p:sp>
        <p:nvSpPr>
          <p:cNvPr id="11270" name="TextBox 6"/>
          <p:cNvSpPr txBox="1">
            <a:spLocks noChangeArrowheads="1"/>
          </p:cNvSpPr>
          <p:nvPr/>
        </p:nvSpPr>
        <p:spPr bwMode="auto">
          <a:xfrm>
            <a:off x="9525" y="6165850"/>
            <a:ext cx="2978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Brian Cleckner, Ashtead Common, En</a:t>
            </a:r>
            <a:r>
              <a:rPr lang="en-US" altLang="en-US" sz="1800">
                <a:solidFill>
                  <a:schemeClr val="bg1"/>
                </a:solidFill>
                <a:latin typeface="Arial" charset="0"/>
              </a:rPr>
              <a:t>gland</a:t>
            </a:r>
            <a:endParaRPr lang="en-GB" altLang="en-US" sz="1800">
              <a:solidFill>
                <a:schemeClr val="bg1"/>
              </a:solidFill>
              <a:latin typeface="Arial" charset="0"/>
            </a:endParaRPr>
          </a:p>
        </p:txBody>
      </p:sp>
      <p:sp>
        <p:nvSpPr>
          <p:cNvPr id="11271" name="TextBox 7"/>
          <p:cNvSpPr txBox="1">
            <a:spLocks noChangeArrowheads="1"/>
          </p:cNvSpPr>
          <p:nvPr/>
        </p:nvSpPr>
        <p:spPr bwMode="auto">
          <a:xfrm>
            <a:off x="3132138" y="6477000"/>
            <a:ext cx="30956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Helen Read, Spanien</a:t>
            </a:r>
            <a:endParaRPr lang="en-GB" altLang="en-US" sz="1800">
              <a:solidFill>
                <a:schemeClr val="bg1"/>
              </a:solidFill>
              <a:latin typeface="Arial" charset="0"/>
            </a:endParaRPr>
          </a:p>
        </p:txBody>
      </p:sp>
      <p:sp>
        <p:nvSpPr>
          <p:cNvPr id="11272" name="TextBox 8"/>
          <p:cNvSpPr txBox="1">
            <a:spLocks noChangeArrowheads="1"/>
          </p:cNvSpPr>
          <p:nvPr/>
        </p:nvSpPr>
        <p:spPr bwMode="auto">
          <a:xfrm>
            <a:off x="6515100" y="4724400"/>
            <a:ext cx="26289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 Fontainebleau, Frankrike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a:xfrm>
            <a:off x="510381" y="476672"/>
            <a:ext cx="8229600" cy="863600"/>
          </a:xfrm>
        </p:spPr>
        <p:txBody>
          <a:bodyPr>
            <a:noAutofit/>
          </a:bodyPr>
          <a:lstStyle/>
          <a:p>
            <a:pPr eaLnBrk="1" hangingPunct="1">
              <a:defRPr/>
            </a:pPr>
            <a:r>
              <a:rPr lang="en-GB" altLang="sv-SE" sz="3600" dirty="0" err="1" smtClean="0"/>
              <a:t>Varför</a:t>
            </a:r>
            <a:r>
              <a:rPr lang="en-GB" altLang="sv-SE" sz="3600" dirty="0" smtClean="0"/>
              <a:t> </a:t>
            </a:r>
            <a:r>
              <a:rPr lang="en-GB" altLang="sv-SE" sz="3600" dirty="0" err="1" smtClean="0"/>
              <a:t>kan</a:t>
            </a:r>
            <a:r>
              <a:rPr lang="en-GB" altLang="sv-SE" sz="3600" dirty="0" smtClean="0"/>
              <a:t> </a:t>
            </a:r>
            <a:r>
              <a:rPr lang="en-GB" altLang="sv-SE" sz="3600" dirty="0" err="1" smtClean="0"/>
              <a:t>träd</a:t>
            </a:r>
            <a:r>
              <a:rPr lang="en-GB" altLang="sv-SE" sz="3600" dirty="0" smtClean="0"/>
              <a:t> </a:t>
            </a:r>
            <a:r>
              <a:rPr lang="en-GB" altLang="sv-SE" sz="3600" dirty="0" err="1" smtClean="0"/>
              <a:t>bli</a:t>
            </a:r>
            <a:r>
              <a:rPr lang="en-GB" altLang="sv-SE" sz="3600" dirty="0" smtClean="0"/>
              <a:t> </a:t>
            </a:r>
            <a:r>
              <a:rPr lang="en-GB" altLang="sv-SE" sz="3600" dirty="0" err="1" smtClean="0"/>
              <a:t>så</a:t>
            </a:r>
            <a:r>
              <a:rPr lang="en-GB" altLang="sv-SE" sz="3600" dirty="0" smtClean="0"/>
              <a:t> </a:t>
            </a:r>
            <a:r>
              <a:rPr lang="en-GB" altLang="sv-SE" sz="3600" dirty="0" err="1" smtClean="0"/>
              <a:t>gamla</a:t>
            </a:r>
            <a:r>
              <a:rPr lang="en-GB" altLang="sv-SE" sz="3600" dirty="0" smtClean="0"/>
              <a:t>?</a:t>
            </a:r>
            <a:endParaRPr lang="en-GB" altLang="sv-SE" sz="3600" dirty="0" smtClean="0"/>
          </a:p>
        </p:txBody>
      </p:sp>
      <p:pic>
        <p:nvPicPr>
          <p:cNvPr id="12291" name="Picture 6"/>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38113" y="1563688"/>
            <a:ext cx="8826500" cy="4554537"/>
          </a:xfrm>
          <a:noFill/>
        </p:spPr>
      </p:pic>
      <p:sp>
        <p:nvSpPr>
          <p:cNvPr id="12292" name="Rectangle 4"/>
          <p:cNvSpPr>
            <a:spLocks noChangeArrowheads="1"/>
          </p:cNvSpPr>
          <p:nvPr/>
        </p:nvSpPr>
        <p:spPr bwMode="auto">
          <a:xfrm>
            <a:off x="-900113" y="1484313"/>
            <a:ext cx="388778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eaLnBrk="0" hangingPunct="0">
              <a:lnSpc>
                <a:spcPct val="90000"/>
              </a:lnSpc>
              <a:spcBef>
                <a:spcPct val="20000"/>
              </a:spcBef>
              <a:buClr>
                <a:schemeClr val="tx2"/>
              </a:buClr>
              <a:buSzPct val="120000"/>
              <a:buFont typeface="Times" charset="0"/>
              <a:buChar char="•"/>
            </a:pPr>
            <a:endParaRPr lang="en-US" altLang="en-US" sz="2400"/>
          </a:p>
        </p:txBody>
      </p:sp>
      <p:sp>
        <p:nvSpPr>
          <p:cNvPr id="12293" name="TextBox 4"/>
          <p:cNvSpPr txBox="1">
            <a:spLocks noChangeArrowheads="1"/>
          </p:cNvSpPr>
          <p:nvPr/>
        </p:nvSpPr>
        <p:spPr bwMode="auto">
          <a:xfrm>
            <a:off x="611188" y="6292850"/>
            <a:ext cx="8027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rgbClr val="000000"/>
                </a:solidFill>
                <a:latin typeface="Arial" charset="0"/>
              </a:rPr>
              <a:t>Illustration av Neville Fay (2002) efter Raimbault (1995) och Lonsdale, (1999)</a:t>
            </a:r>
            <a:endParaRPr lang="en-GB" altLang="en-US" sz="1800">
              <a:solidFill>
                <a:srgbClr val="000000"/>
              </a:solidFill>
              <a:latin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88950"/>
            <a:ext cx="8229600" cy="1355725"/>
          </a:xfrm>
        </p:spPr>
        <p:txBody>
          <a:bodyPr/>
          <a:lstStyle/>
          <a:p>
            <a:pPr eaLnBrk="1" hangingPunct="1"/>
            <a:r>
              <a:rPr lang="sv-SE" altLang="en-US" smtClean="0"/>
              <a:t>Förlust av apikal dominans</a:t>
            </a:r>
            <a:r>
              <a:rPr lang="sv-SE" altLang="en-US" sz="1300" smtClean="0"/>
              <a:t/>
            </a:r>
            <a:br>
              <a:rPr lang="sv-SE" altLang="en-US" sz="1300" smtClean="0"/>
            </a:br>
            <a:r>
              <a:rPr lang="sv-SE" altLang="en-US" sz="1800" smtClean="0"/>
              <a:t/>
            </a:r>
            <a:br>
              <a:rPr lang="sv-SE" altLang="en-US" sz="1800" smtClean="0"/>
            </a:br>
            <a:endParaRPr lang="en-GB" altLang="en-US" sz="1800" smtClean="0"/>
          </a:p>
        </p:txBody>
      </p:sp>
      <p:sp>
        <p:nvSpPr>
          <p:cNvPr id="13315" name="TextBox 3"/>
          <p:cNvSpPr txBox="1">
            <a:spLocks noChangeArrowheads="1"/>
          </p:cNvSpPr>
          <p:nvPr/>
        </p:nvSpPr>
        <p:spPr bwMode="auto">
          <a:xfrm>
            <a:off x="5435600" y="6165850"/>
            <a:ext cx="3313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latin typeface="Arial" charset="0"/>
              </a:rPr>
              <a:t>Illustration: Claus Mattheck</a:t>
            </a:r>
            <a:endParaRPr lang="en-GB" altLang="en-US" sz="1800">
              <a:latin typeface="Arial" charset="0"/>
            </a:endParaRPr>
          </a:p>
        </p:txBody>
      </p:sp>
      <p:pic>
        <p:nvPicPr>
          <p:cNvPr id="1331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277938"/>
            <a:ext cx="6516687" cy="488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88950"/>
            <a:ext cx="8229600" cy="1355725"/>
          </a:xfrm>
        </p:spPr>
        <p:txBody>
          <a:bodyPr/>
          <a:lstStyle/>
          <a:p>
            <a:pPr eaLnBrk="1" hangingPunct="1"/>
            <a:r>
              <a:rPr lang="sv-SE" altLang="en-US" smtClean="0"/>
              <a:t>Kungen har tappat huvudet</a:t>
            </a:r>
            <a:r>
              <a:rPr lang="sv-SE" altLang="en-US" sz="1800" smtClean="0"/>
              <a:t/>
            </a:r>
            <a:br>
              <a:rPr lang="sv-SE" altLang="en-US" sz="1800" smtClean="0"/>
            </a:br>
            <a:endParaRPr lang="en-GB" altLang="en-US" sz="1800" smtClean="0"/>
          </a:p>
        </p:txBody>
      </p:sp>
      <p:pic>
        <p:nvPicPr>
          <p:cNvPr id="14339"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11188" y="1646238"/>
            <a:ext cx="7848600" cy="5211762"/>
          </a:xfrm>
        </p:spPr>
      </p:pic>
      <p:sp>
        <p:nvSpPr>
          <p:cNvPr id="14340" name="TextBox 3"/>
          <p:cNvSpPr txBox="1">
            <a:spLocks noChangeArrowheads="1"/>
          </p:cNvSpPr>
          <p:nvPr/>
        </p:nvSpPr>
        <p:spPr bwMode="auto">
          <a:xfrm>
            <a:off x="5795963" y="1628775"/>
            <a:ext cx="2627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rgbClr val="000000"/>
                </a:solidFill>
                <a:latin typeface="Arial" charset="0"/>
              </a:rPr>
              <a:t>F</a:t>
            </a:r>
            <a:r>
              <a:rPr lang="sv-SE" altLang="en-US" sz="1800">
                <a:solidFill>
                  <a:srgbClr val="000000"/>
                </a:solidFill>
                <a:latin typeface="Arial" charset="0"/>
              </a:rPr>
              <a:t>oto: Vikki Bengtsson, Rumänien</a:t>
            </a:r>
            <a:endParaRPr lang="en-GB" altLang="en-US"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endParaRPr lang="en-US" altLang="en-US" smtClean="0"/>
          </a:p>
        </p:txBody>
      </p:sp>
      <p:pic>
        <p:nvPicPr>
          <p:cNvPr id="1536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988"/>
            <a:ext cx="10325100" cy="7056438"/>
          </a:xfrm>
        </p:spPr>
      </p:pic>
      <p:sp>
        <p:nvSpPr>
          <p:cNvPr id="15364" name="TextBox 3"/>
          <p:cNvSpPr txBox="1">
            <a:spLocks noChangeArrowheads="1"/>
          </p:cNvSpPr>
          <p:nvPr/>
        </p:nvSpPr>
        <p:spPr bwMode="auto">
          <a:xfrm>
            <a:off x="-6350" y="260350"/>
            <a:ext cx="2627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rgbClr val="000000"/>
                </a:solidFill>
                <a:latin typeface="Arial" charset="0"/>
              </a:rPr>
              <a:t>F</a:t>
            </a:r>
            <a:r>
              <a:rPr lang="sv-SE" altLang="en-US" sz="1800">
                <a:solidFill>
                  <a:srgbClr val="000000"/>
                </a:solidFill>
                <a:latin typeface="Arial" charset="0"/>
              </a:rPr>
              <a:t>oto: Vikki Bengtsson, Bodfach Park, Wales</a:t>
            </a:r>
            <a:endParaRPr lang="en-GB" altLang="en-US"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smtClean="0"/>
              <a:t>Träd över tiden?</a:t>
            </a:r>
          </a:p>
        </p:txBody>
      </p:sp>
      <p:pic>
        <p:nvPicPr>
          <p:cNvPr id="16387" name="Picture 3" descr="Tree's Century"/>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67544" y="1340768"/>
            <a:ext cx="8585200" cy="5332412"/>
          </a:xfrm>
          <a:noFill/>
        </p:spPr>
      </p:pic>
      <p:sp>
        <p:nvSpPr>
          <p:cNvPr id="16388" name="TextBox 3"/>
          <p:cNvSpPr txBox="1">
            <a:spLocks noChangeArrowheads="1"/>
          </p:cNvSpPr>
          <p:nvPr/>
        </p:nvSpPr>
        <p:spPr bwMode="auto">
          <a:xfrm>
            <a:off x="2051869" y="6287418"/>
            <a:ext cx="68770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rgbClr val="000000"/>
                </a:solidFill>
                <a:latin typeface="Arial" charset="0"/>
              </a:rPr>
              <a:t>Foton sammanställda av Philip Stewart, Oxfordshire, England </a:t>
            </a:r>
            <a:endParaRPr lang="en-GB" altLang="en-US" sz="1800">
              <a:solidFill>
                <a:srgbClr val="000000"/>
              </a:solidFill>
              <a:latin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20688"/>
            <a:ext cx="9144000" cy="1139825"/>
          </a:xfrm>
        </p:spPr>
        <p:txBody>
          <a:bodyPr>
            <a:normAutofit fontScale="90000"/>
          </a:bodyPr>
          <a:lstStyle/>
          <a:p>
            <a:pPr eaLnBrk="1" hangingPunct="1">
              <a:defRPr/>
            </a:pPr>
            <a:r>
              <a:rPr lang="sv-SE" altLang="sv-SE" sz="4000" dirty="0" smtClean="0"/>
              <a:t>Hur olika trädslag kan variera i omkrets: </a:t>
            </a:r>
            <a:br>
              <a:rPr lang="sv-SE" altLang="sv-SE" sz="4000" dirty="0" smtClean="0"/>
            </a:br>
            <a:r>
              <a:rPr lang="sv-SE" altLang="sv-SE" sz="4000" dirty="0" smtClean="0"/>
              <a:t>utdelat material</a:t>
            </a:r>
            <a:endParaRPr lang="en-GB" altLang="sv-SE" sz="4000" dirty="0" smtClean="0"/>
          </a:p>
        </p:txBody>
      </p:sp>
      <p:pic>
        <p:nvPicPr>
          <p:cNvPr id="17411" name="Picture 5" descr="girth chart_SW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44675"/>
            <a:ext cx="9144000"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title"/>
          </p:nvPr>
        </p:nvSpPr>
        <p:spPr/>
        <p:txBody>
          <a:bodyPr/>
          <a:lstStyle/>
          <a:p>
            <a:pPr eaLnBrk="1" hangingPunct="1"/>
            <a:r>
              <a:rPr lang="en-GB" altLang="en-US" sz="4000" dirty="0" err="1" smtClean="0"/>
              <a:t>Skyddsvärda</a:t>
            </a:r>
            <a:r>
              <a:rPr lang="en-GB" altLang="en-US" sz="4000" dirty="0" smtClean="0"/>
              <a:t> </a:t>
            </a:r>
            <a:r>
              <a:rPr lang="en-GB" altLang="en-US" sz="4000" dirty="0" err="1" smtClean="0"/>
              <a:t>träd</a:t>
            </a:r>
            <a:r>
              <a:rPr lang="en-GB" altLang="en-US" sz="4000" dirty="0" smtClean="0"/>
              <a:t> </a:t>
            </a:r>
            <a:r>
              <a:rPr lang="en-GB" altLang="en-US" sz="4000" dirty="0" smtClean="0"/>
              <a:t/>
            </a:r>
            <a:br>
              <a:rPr lang="en-GB" altLang="en-US" sz="4000" dirty="0" smtClean="0"/>
            </a:br>
            <a:r>
              <a:rPr lang="en-GB" altLang="en-US" sz="4000" dirty="0" err="1" smtClean="0"/>
              <a:t>och</a:t>
            </a:r>
            <a:r>
              <a:rPr lang="en-GB" altLang="en-US" sz="4000" dirty="0" smtClean="0"/>
              <a:t> </a:t>
            </a:r>
            <a:r>
              <a:rPr lang="en-GB" altLang="en-US" sz="4000" dirty="0" err="1" smtClean="0"/>
              <a:t>biologisk</a:t>
            </a:r>
            <a:r>
              <a:rPr lang="en-GB" altLang="en-US" sz="4000" dirty="0" smtClean="0"/>
              <a:t> </a:t>
            </a:r>
            <a:r>
              <a:rPr lang="en-GB" altLang="en-US" sz="4000" dirty="0" err="1" smtClean="0"/>
              <a:t>mångfald</a:t>
            </a:r>
            <a:endParaRPr lang="en-GB" altLang="en-US" sz="4000" dirty="0" smtClean="0"/>
          </a:p>
        </p:txBody>
      </p:sp>
      <p:sp>
        <p:nvSpPr>
          <p:cNvPr id="18435" name="Content Placeholder 4"/>
          <p:cNvSpPr>
            <a:spLocks noGrp="1"/>
          </p:cNvSpPr>
          <p:nvPr>
            <p:ph idx="1"/>
          </p:nvPr>
        </p:nvSpPr>
        <p:spPr/>
        <p:txBody>
          <a:bodyPr/>
          <a:lstStyle/>
          <a:p>
            <a:pPr eaLnBrk="1" hangingPunct="1"/>
            <a:r>
              <a:rPr lang="sv-SE" altLang="en-US" smtClean="0"/>
              <a:t>Varför är skyddsvärda träd viktiga för </a:t>
            </a:r>
            <a:r>
              <a:rPr lang="en-US" altLang="en-US" smtClean="0"/>
              <a:t>biologisk mångfald?</a:t>
            </a:r>
            <a:endParaRPr lang="sv-SE" altLang="en-US" smtClean="0"/>
          </a:p>
          <a:p>
            <a:pPr eaLnBrk="1" hangingPunct="1"/>
            <a:r>
              <a:rPr lang="sv-SE" altLang="en-US" smtClean="0"/>
              <a:t>Svamp och dess fundamentala roll</a:t>
            </a:r>
          </a:p>
          <a:p>
            <a:pPr eaLnBrk="1" hangingPunct="1"/>
            <a:r>
              <a:rPr lang="sv-SE" altLang="en-US" smtClean="0"/>
              <a:t>Exempel på mångfald associerad med skyddsvärda träd</a:t>
            </a:r>
          </a:p>
          <a:p>
            <a:pPr eaLnBrk="1" hangingPunct="1"/>
            <a:r>
              <a:rPr lang="en-US" altLang="en-US" smtClean="0"/>
              <a:t>Mångfaldens betydelse/status</a:t>
            </a:r>
          </a:p>
          <a:p>
            <a:pPr eaLnBrk="1" hangingPunct="1"/>
            <a:r>
              <a:rPr lang="sv-SE" altLang="en-US" smtClean="0"/>
              <a:t>Olika arters habitatkrav (och vad vi kan göra för att hjälpa till)</a:t>
            </a:r>
            <a:endParaRPr lang="en-GB" altLang="en-US"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4"/>
          <p:cNvSpPr>
            <a:spLocks noGrp="1"/>
          </p:cNvSpPr>
          <p:nvPr>
            <p:ph type="title"/>
          </p:nvPr>
        </p:nvSpPr>
        <p:spPr>
          <a:xfrm>
            <a:off x="755576" y="1556792"/>
            <a:ext cx="2592387" cy="3455988"/>
          </a:xfrm>
        </p:spPr>
        <p:txBody>
          <a:bodyPr/>
          <a:lstStyle/>
          <a:p>
            <a:pPr eaLnBrk="1" hangingPunct="1"/>
            <a:r>
              <a:rPr lang="sv-SE" altLang="sv-SE" sz="3600" dirty="0" smtClean="0"/>
              <a:t>Skyddsvärda träd är levande ekosystem</a:t>
            </a:r>
            <a:br>
              <a:rPr lang="sv-SE" altLang="sv-SE" sz="3600" dirty="0" smtClean="0"/>
            </a:br>
            <a:r>
              <a:rPr lang="sv-SE" altLang="sv-SE" sz="3600" dirty="0" smtClean="0"/>
              <a:t/>
            </a:r>
            <a:br>
              <a:rPr lang="sv-SE" altLang="sv-SE" sz="3600" dirty="0" smtClean="0"/>
            </a:br>
            <a:endParaRPr lang="en-GB" altLang="sv-SE" sz="3600" dirty="0" smtClean="0"/>
          </a:p>
        </p:txBody>
      </p:sp>
      <p:pic>
        <p:nvPicPr>
          <p:cNvPr id="19459" name="Picture 4" descr="C:\Users\Helen\Photographs\Trees\Trees - spain\Photos for Spanish book\Fungi on old tree\187 Zalduondo Aug 2009 (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86943" y="0"/>
            <a:ext cx="5184775" cy="6910388"/>
          </a:xfrm>
          <a:noFill/>
        </p:spPr>
      </p:pic>
      <p:sp>
        <p:nvSpPr>
          <p:cNvPr id="19460" name="TextBox 5"/>
          <p:cNvSpPr txBox="1">
            <a:spLocks noChangeArrowheads="1"/>
          </p:cNvSpPr>
          <p:nvPr/>
        </p:nvSpPr>
        <p:spPr bwMode="auto">
          <a:xfrm>
            <a:off x="4139952" y="6408999"/>
            <a:ext cx="35290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dirty="0">
                <a:solidFill>
                  <a:schemeClr val="bg1"/>
                </a:solidFill>
                <a:latin typeface="Arial" charset="0"/>
              </a:rPr>
              <a:t>F</a:t>
            </a:r>
            <a:r>
              <a:rPr lang="sv-SE" altLang="en-US" sz="1800" dirty="0">
                <a:solidFill>
                  <a:schemeClr val="bg1"/>
                </a:solidFill>
                <a:latin typeface="Arial" charset="0"/>
              </a:rPr>
              <a:t>oto: Helen Read, Spanien </a:t>
            </a:r>
            <a:endParaRPr lang="en-GB" altLang="en-US" sz="1800" dirty="0">
              <a:solidFill>
                <a:schemeClr val="bg1"/>
              </a:solidFill>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title"/>
          </p:nvPr>
        </p:nvSpPr>
        <p:spPr/>
        <p:txBody>
          <a:bodyPr/>
          <a:lstStyle/>
          <a:p>
            <a:pPr eaLnBrk="1" hangingPunct="1"/>
            <a:r>
              <a:rPr lang="sv-SE" altLang="en-US" smtClean="0"/>
              <a:t>Trädets form/histoia är viktigt</a:t>
            </a:r>
            <a:endParaRPr lang="en-GB" altLang="en-US" smtClean="0"/>
          </a:p>
        </p:txBody>
      </p:sp>
      <p:sp>
        <p:nvSpPr>
          <p:cNvPr id="20483" name="Content Placeholder 4"/>
          <p:cNvSpPr>
            <a:spLocks noGrp="1"/>
          </p:cNvSpPr>
          <p:nvPr>
            <p:ph sz="half" idx="1"/>
          </p:nvPr>
        </p:nvSpPr>
        <p:spPr>
          <a:xfrm>
            <a:off x="179388" y="1484313"/>
            <a:ext cx="2170112" cy="4525962"/>
          </a:xfrm>
        </p:spPr>
        <p:txBody>
          <a:bodyPr/>
          <a:lstStyle/>
          <a:p>
            <a:pPr eaLnBrk="1" hangingPunct="1"/>
            <a:r>
              <a:rPr lang="sv-SE" altLang="en-US" smtClean="0"/>
              <a:t>Har vuxit öppet </a:t>
            </a:r>
          </a:p>
          <a:p>
            <a:pPr eaLnBrk="1" hangingPunct="1"/>
            <a:r>
              <a:rPr lang="sv-SE" altLang="en-US" smtClean="0"/>
              <a:t>Hamlade träd</a:t>
            </a:r>
          </a:p>
          <a:p>
            <a:pPr eaLnBrk="1" hangingPunct="1"/>
            <a:r>
              <a:rPr lang="sv-SE" altLang="en-US" smtClean="0"/>
              <a:t>Skadade träd</a:t>
            </a:r>
          </a:p>
          <a:p>
            <a:pPr eaLnBrk="1" hangingPunct="1"/>
            <a:r>
              <a:rPr lang="sv-SE" altLang="en-US" smtClean="0"/>
              <a:t>Ålder</a:t>
            </a:r>
          </a:p>
          <a:p>
            <a:pPr eaLnBrk="1" hangingPunct="1"/>
            <a:r>
              <a:rPr lang="sv-SE" altLang="en-US" smtClean="0"/>
              <a:t>Håligheter</a:t>
            </a:r>
          </a:p>
          <a:p>
            <a:pPr eaLnBrk="1" hangingPunct="1"/>
            <a:r>
              <a:rPr lang="en-US" altLang="en-US" smtClean="0"/>
              <a:t>K</a:t>
            </a:r>
            <a:r>
              <a:rPr lang="sv-SE" altLang="en-US" smtClean="0"/>
              <a:t>ulturlandskapet</a:t>
            </a:r>
          </a:p>
          <a:p>
            <a:pPr eaLnBrk="1" hangingPunct="1"/>
            <a:endParaRPr lang="en-GB" altLang="en-US" smtClean="0"/>
          </a:p>
        </p:txBody>
      </p:sp>
      <p:pic>
        <p:nvPicPr>
          <p:cNvPr id="2048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268413"/>
            <a:ext cx="6030913" cy="498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2"/>
          <p:cNvSpPr txBox="1">
            <a:spLocks noChangeArrowheads="1"/>
          </p:cNvSpPr>
          <p:nvPr/>
        </p:nvSpPr>
        <p:spPr bwMode="auto">
          <a:xfrm>
            <a:off x="2555875" y="5445125"/>
            <a:ext cx="4464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 hamlad ask, S</a:t>
            </a:r>
            <a:r>
              <a:rPr lang="en-US" altLang="en-US" sz="1800">
                <a:solidFill>
                  <a:schemeClr val="bg1"/>
                </a:solidFill>
                <a:latin typeface="Arial" charset="0"/>
              </a:rPr>
              <a:t>verige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sv-SE" altLang="en-US" smtClean="0"/>
              <a:t>Rötprocessen och svamp</a:t>
            </a:r>
            <a:endParaRPr lang="en-GB" altLang="en-US" smtClean="0"/>
          </a:p>
        </p:txBody>
      </p:sp>
      <p:sp>
        <p:nvSpPr>
          <p:cNvPr id="21507" name="Content Placeholder 2"/>
          <p:cNvSpPr>
            <a:spLocks noGrp="1"/>
          </p:cNvSpPr>
          <p:nvPr>
            <p:ph sz="half" idx="1"/>
          </p:nvPr>
        </p:nvSpPr>
        <p:spPr>
          <a:xfrm>
            <a:off x="457200" y="1927225"/>
            <a:ext cx="4038600" cy="4525963"/>
          </a:xfrm>
        </p:spPr>
        <p:txBody>
          <a:bodyPr/>
          <a:lstStyle/>
          <a:p>
            <a:pPr eaLnBrk="1" hangingPunct="1"/>
            <a:r>
              <a:rPr lang="sv-SE" altLang="en-US" smtClean="0"/>
              <a:t>Röta = nedbrytning</a:t>
            </a:r>
          </a:p>
          <a:p>
            <a:pPr eaLnBrk="1" hangingPunct="1"/>
            <a:r>
              <a:rPr lang="sv-SE" altLang="en-US" smtClean="0"/>
              <a:t>Återvinning av näringsämnen</a:t>
            </a:r>
          </a:p>
          <a:p>
            <a:pPr eaLnBrk="1" hangingPunct="1"/>
            <a:r>
              <a:rPr lang="sv-SE" altLang="en-US" smtClean="0"/>
              <a:t>Nat</a:t>
            </a:r>
            <a:r>
              <a:rPr lang="en-US" altLang="en-US" smtClean="0"/>
              <a:t>urlig</a:t>
            </a:r>
            <a:r>
              <a:rPr lang="sv-SE" altLang="en-US" smtClean="0"/>
              <a:t> process</a:t>
            </a:r>
          </a:p>
          <a:p>
            <a:pPr eaLnBrk="1" hangingPunct="1"/>
            <a:r>
              <a:rPr lang="en-US" altLang="en-US" smtClean="0"/>
              <a:t>K</a:t>
            </a:r>
            <a:r>
              <a:rPr lang="sv-SE" altLang="en-US" smtClean="0"/>
              <a:t>omplex process</a:t>
            </a:r>
          </a:p>
          <a:p>
            <a:pPr lvl="1" eaLnBrk="1" hangingPunct="1"/>
            <a:r>
              <a:rPr lang="sv-SE" altLang="en-US" smtClean="0"/>
              <a:t>svamp, mi</a:t>
            </a:r>
            <a:r>
              <a:rPr lang="en-US" altLang="en-US" smtClean="0"/>
              <a:t>k</a:t>
            </a:r>
            <a:r>
              <a:rPr lang="sv-SE" altLang="en-US" smtClean="0"/>
              <a:t>roorganismer </a:t>
            </a:r>
            <a:r>
              <a:rPr lang="en-US" altLang="en-US" smtClean="0"/>
              <a:t>och</a:t>
            </a:r>
            <a:r>
              <a:rPr lang="sv-SE" altLang="en-US" smtClean="0"/>
              <a:t> evertebrate</a:t>
            </a:r>
            <a:r>
              <a:rPr lang="en-US" altLang="en-US" smtClean="0"/>
              <a:t>r</a:t>
            </a:r>
            <a:endParaRPr lang="sv-SE" altLang="en-US" smtClean="0"/>
          </a:p>
          <a:p>
            <a:pPr eaLnBrk="1" hangingPunct="1"/>
            <a:r>
              <a:rPr lang="sv-SE" altLang="en-US" smtClean="0"/>
              <a:t>Ved = energikälla</a:t>
            </a:r>
          </a:p>
          <a:p>
            <a:pPr eaLnBrk="1" hangingPunct="1"/>
            <a:r>
              <a:rPr lang="sv-SE" altLang="en-US" smtClean="0"/>
              <a:t>Förändra</a:t>
            </a:r>
            <a:r>
              <a:rPr lang="en-US" altLang="en-US" smtClean="0"/>
              <a:t>d ved</a:t>
            </a:r>
            <a:r>
              <a:rPr lang="sv-SE" altLang="en-US" smtClean="0"/>
              <a:t> </a:t>
            </a:r>
          </a:p>
          <a:p>
            <a:pPr eaLnBrk="1" hangingPunct="1"/>
            <a:endParaRPr lang="en-GB" altLang="en-US" smtClean="0"/>
          </a:p>
        </p:txBody>
      </p:sp>
      <p:pic>
        <p:nvPicPr>
          <p:cNvPr id="21508" name="Content Placeholder 8"/>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t="2806"/>
          <a:stretch/>
        </p:blipFill>
        <p:spPr>
          <a:xfrm>
            <a:off x="4716463" y="1284790"/>
            <a:ext cx="3770312" cy="5516060"/>
          </a:xfrm>
        </p:spPr>
      </p:pic>
      <p:sp>
        <p:nvSpPr>
          <p:cNvPr id="21509" name="TextBox 13"/>
          <p:cNvSpPr txBox="1">
            <a:spLocks noChangeArrowheads="1"/>
          </p:cNvSpPr>
          <p:nvPr/>
        </p:nvSpPr>
        <p:spPr bwMode="auto">
          <a:xfrm>
            <a:off x="4787900" y="6211888"/>
            <a:ext cx="41052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 Gripsholm, S</a:t>
            </a:r>
            <a:r>
              <a:rPr lang="en-US" altLang="en-US" sz="1800">
                <a:solidFill>
                  <a:schemeClr val="bg1"/>
                </a:solidFill>
                <a:latin typeface="Arial" charset="0"/>
              </a:rPr>
              <a:t>verige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5860" y="2565400"/>
            <a:ext cx="2881312"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itle 4"/>
          <p:cNvSpPr>
            <a:spLocks noGrp="1"/>
          </p:cNvSpPr>
          <p:nvPr>
            <p:ph type="title"/>
          </p:nvPr>
        </p:nvSpPr>
        <p:spPr>
          <a:xfrm>
            <a:off x="568927" y="474662"/>
            <a:ext cx="2736850" cy="2090738"/>
          </a:xfrm>
        </p:spPr>
        <p:txBody>
          <a:bodyPr/>
          <a:lstStyle/>
          <a:p>
            <a:pPr eaLnBrk="1" hangingPunct="1"/>
            <a:r>
              <a:rPr lang="sv-SE" altLang="en-US" dirty="0" smtClean="0"/>
              <a:t>Å</a:t>
            </a:r>
            <a:r>
              <a:rPr lang="en-US" altLang="en-US" dirty="0" err="1" smtClean="0"/>
              <a:t>ter-vinning</a:t>
            </a:r>
            <a:r>
              <a:rPr lang="en-US" altLang="en-US" dirty="0" smtClean="0"/>
              <a:t>!</a:t>
            </a:r>
            <a:r>
              <a:rPr lang="sv-SE" altLang="en-US" dirty="0" smtClean="0"/>
              <a:t> </a:t>
            </a:r>
            <a:endParaRPr lang="en-GB" altLang="en-US" dirty="0" smtClean="0"/>
          </a:p>
        </p:txBody>
      </p:sp>
      <p:pic>
        <p:nvPicPr>
          <p:cNvPr id="22532" name="Content Placeholder 6"/>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a:xfrm>
            <a:off x="3995936" y="0"/>
            <a:ext cx="5148064" cy="6864624"/>
          </a:xfrm>
        </p:spPr>
      </p:pic>
      <p:sp>
        <p:nvSpPr>
          <p:cNvPr id="22533" name="TextBox 7"/>
          <p:cNvSpPr txBox="1">
            <a:spLocks noChangeArrowheads="1"/>
          </p:cNvSpPr>
          <p:nvPr/>
        </p:nvSpPr>
        <p:spPr bwMode="auto">
          <a:xfrm>
            <a:off x="4139952" y="6130925"/>
            <a:ext cx="4103687" cy="641350"/>
          </a:xfrm>
          <a:prstGeom prst="rect">
            <a:avLst/>
          </a:prstGeom>
          <a:solidFill>
            <a:schemeClr val="bg1">
              <a:lumMod val="7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US" altLang="en-US" sz="1800" dirty="0" smtClean="0">
                <a:solidFill>
                  <a:srgbClr val="000000"/>
                </a:solidFill>
                <a:latin typeface="Arial" charset="0"/>
              </a:rPr>
              <a:t>F</a:t>
            </a:r>
            <a:r>
              <a:rPr lang="sv-SE" altLang="en-US" sz="1800" dirty="0" smtClean="0">
                <a:solidFill>
                  <a:srgbClr val="000000"/>
                </a:solidFill>
                <a:latin typeface="Arial" charset="0"/>
              </a:rPr>
              <a:t>oto: Vikki Bengtsson, Ashtead Common, England</a:t>
            </a:r>
            <a:endParaRPr lang="en-GB" altLang="en-US" sz="1800" dirty="0" smtClean="0">
              <a:solidFill>
                <a:srgbClr val="000000"/>
              </a:solidFill>
              <a:latin typeface="Arial" charset="0"/>
            </a:endParaRPr>
          </a:p>
        </p:txBody>
      </p:sp>
      <p:sp>
        <p:nvSpPr>
          <p:cNvPr id="22534" name="TextBox 9"/>
          <p:cNvSpPr txBox="1">
            <a:spLocks noChangeArrowheads="1"/>
          </p:cNvSpPr>
          <p:nvPr/>
        </p:nvSpPr>
        <p:spPr bwMode="auto">
          <a:xfrm>
            <a:off x="586185" y="2609850"/>
            <a:ext cx="26035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dirty="0">
                <a:solidFill>
                  <a:schemeClr val="bg1"/>
                </a:solidFill>
                <a:latin typeface="Arial" charset="0"/>
              </a:rPr>
              <a:t>Foto: Vikki Bengtsson, </a:t>
            </a:r>
          </a:p>
          <a:p>
            <a:r>
              <a:rPr lang="sv-SE" altLang="en-US" sz="1800" dirty="0">
                <a:solidFill>
                  <a:schemeClr val="bg1"/>
                </a:solidFill>
                <a:latin typeface="Arial" charset="0"/>
              </a:rPr>
              <a:t>Svavelticka</a:t>
            </a:r>
            <a:r>
              <a:rPr lang="sv-SE" altLang="en-US" sz="1800" i="1" dirty="0">
                <a:solidFill>
                  <a:schemeClr val="bg1"/>
                </a:solidFill>
                <a:latin typeface="Arial" charset="0"/>
              </a:rPr>
              <a:t> </a:t>
            </a:r>
            <a:endParaRPr lang="en-GB" altLang="en-US" sz="1800" i="1" dirty="0">
              <a:solidFill>
                <a:schemeClr val="bg1"/>
              </a:solidFill>
              <a:latin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sv-SE" altLang="en-US" smtClean="0"/>
              <a:t>All röta är inte likadan</a:t>
            </a:r>
            <a:endParaRPr lang="en-GB" altLang="en-US" smtClean="0"/>
          </a:p>
        </p:txBody>
      </p:sp>
      <p:sp>
        <p:nvSpPr>
          <p:cNvPr id="23555" name="Content Placeholder 2"/>
          <p:cNvSpPr>
            <a:spLocks noGrp="1"/>
          </p:cNvSpPr>
          <p:nvPr>
            <p:ph sz="half" idx="1"/>
          </p:nvPr>
        </p:nvSpPr>
        <p:spPr/>
        <p:txBody>
          <a:bodyPr/>
          <a:lstStyle/>
          <a:p>
            <a:pPr eaLnBrk="1" hangingPunct="1">
              <a:lnSpc>
                <a:spcPct val="80000"/>
              </a:lnSpc>
            </a:pPr>
            <a:r>
              <a:rPr lang="sv-SE" altLang="sv-SE" sz="2600" smtClean="0"/>
              <a:t>Olika svampar, olika träd, olika förhållanden</a:t>
            </a:r>
          </a:p>
          <a:p>
            <a:pPr eaLnBrk="1" hangingPunct="1">
              <a:lnSpc>
                <a:spcPct val="80000"/>
              </a:lnSpc>
            </a:pPr>
            <a:endParaRPr lang="sv-SE" altLang="sv-SE" sz="2600" smtClean="0"/>
          </a:p>
          <a:p>
            <a:pPr eaLnBrk="1" hangingPunct="1">
              <a:lnSpc>
                <a:spcPct val="80000"/>
              </a:lnSpc>
            </a:pPr>
            <a:r>
              <a:rPr lang="sv-SE" altLang="sv-SE" sz="2600" smtClean="0"/>
              <a:t>Brunröta</a:t>
            </a:r>
          </a:p>
          <a:p>
            <a:pPr lvl="1" eaLnBrk="1" hangingPunct="1">
              <a:lnSpc>
                <a:spcPct val="80000"/>
              </a:lnSpc>
            </a:pPr>
            <a:r>
              <a:rPr lang="sv-SE" altLang="sv-SE" sz="2200" smtClean="0"/>
              <a:t>cellulosa först, ligninet intakt</a:t>
            </a:r>
          </a:p>
          <a:p>
            <a:pPr lvl="1" eaLnBrk="1" hangingPunct="1">
              <a:lnSpc>
                <a:spcPct val="80000"/>
              </a:lnSpc>
              <a:buFont typeface="Arial" charset="0"/>
              <a:buNone/>
            </a:pPr>
            <a:endParaRPr lang="sv-SE" altLang="sv-SE" sz="2200" smtClean="0"/>
          </a:p>
          <a:p>
            <a:pPr eaLnBrk="1" hangingPunct="1">
              <a:lnSpc>
                <a:spcPct val="80000"/>
              </a:lnSpc>
            </a:pPr>
            <a:r>
              <a:rPr lang="sv-SE" altLang="sv-SE" sz="2600" smtClean="0"/>
              <a:t>Vitröta</a:t>
            </a:r>
          </a:p>
          <a:p>
            <a:pPr lvl="1" eaLnBrk="1" hangingPunct="1">
              <a:lnSpc>
                <a:spcPct val="80000"/>
              </a:lnSpc>
            </a:pPr>
            <a:r>
              <a:rPr lang="sv-SE" altLang="sv-SE" sz="2200" smtClean="0"/>
              <a:t>Bryter företrädesvis ned lignin</a:t>
            </a:r>
          </a:p>
          <a:p>
            <a:pPr marL="1371600" lvl="3" indent="0" eaLnBrk="1" hangingPunct="1">
              <a:lnSpc>
                <a:spcPct val="80000"/>
              </a:lnSpc>
              <a:buFont typeface="Arial" charset="0"/>
              <a:buNone/>
            </a:pPr>
            <a:r>
              <a:rPr lang="sv-SE" altLang="sv-SE" sz="2400" smtClean="0"/>
              <a:t>eller</a:t>
            </a:r>
          </a:p>
          <a:p>
            <a:pPr lvl="1" eaLnBrk="1" hangingPunct="1">
              <a:lnSpc>
                <a:spcPct val="80000"/>
              </a:lnSpc>
            </a:pPr>
            <a:r>
              <a:rPr lang="sv-SE" altLang="sv-SE" sz="2200" smtClean="0"/>
              <a:t>Lignin och cellulosa bryts ner samtidigt</a:t>
            </a:r>
          </a:p>
        </p:txBody>
      </p:sp>
      <p:pic>
        <p:nvPicPr>
          <p:cNvPr id="2355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87900" y="1293813"/>
            <a:ext cx="3600450" cy="5378450"/>
          </a:xfrm>
          <a:noFill/>
        </p:spPr>
      </p:pic>
      <p:sp>
        <p:nvSpPr>
          <p:cNvPr id="23557" name="TextBox 5"/>
          <p:cNvSpPr txBox="1">
            <a:spLocks noChangeArrowheads="1"/>
          </p:cNvSpPr>
          <p:nvPr/>
        </p:nvSpPr>
        <p:spPr bwMode="auto">
          <a:xfrm>
            <a:off x="4859338" y="6237288"/>
            <a:ext cx="3600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Brian Cleckner, England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395288" y="260350"/>
            <a:ext cx="8229600" cy="1143000"/>
          </a:xfrm>
        </p:spPr>
        <p:txBody>
          <a:bodyPr/>
          <a:lstStyle/>
          <a:p>
            <a:pPr eaLnBrk="1" hangingPunct="1"/>
            <a:r>
              <a:rPr lang="sv-SE" altLang="en-US" smtClean="0"/>
              <a:t>Varför är röta viktigt?</a:t>
            </a:r>
            <a:br>
              <a:rPr lang="sv-SE" altLang="en-US" smtClean="0"/>
            </a:br>
            <a:endParaRPr lang="en-GB" altLang="en-US" sz="2000" smtClean="0"/>
          </a:p>
        </p:txBody>
      </p:sp>
      <p:sp>
        <p:nvSpPr>
          <p:cNvPr id="24579" name="Content Placeholder 2"/>
          <p:cNvSpPr>
            <a:spLocks noGrp="1"/>
          </p:cNvSpPr>
          <p:nvPr>
            <p:ph sz="half" idx="1"/>
          </p:nvPr>
        </p:nvSpPr>
        <p:spPr>
          <a:xfrm>
            <a:off x="323850" y="1927225"/>
            <a:ext cx="4038600" cy="4525963"/>
          </a:xfrm>
        </p:spPr>
        <p:txBody>
          <a:bodyPr/>
          <a:lstStyle/>
          <a:p>
            <a:pPr eaLnBrk="1" hangingPunct="1"/>
            <a:r>
              <a:rPr lang="sv-SE" altLang="en-US" smtClean="0"/>
              <a:t>Olika typer och stadier av röta attraherar olika typer av arter</a:t>
            </a:r>
          </a:p>
          <a:p>
            <a:pPr eaLnBrk="1" hangingPunct="1"/>
            <a:r>
              <a:rPr lang="sv-SE" altLang="en-US" smtClean="0"/>
              <a:t>Succession av arter</a:t>
            </a:r>
          </a:p>
          <a:p>
            <a:pPr eaLnBrk="1" hangingPunct="1"/>
            <a:r>
              <a:rPr lang="sv-SE" altLang="en-US" smtClean="0"/>
              <a:t>Konkurrens me</a:t>
            </a:r>
            <a:r>
              <a:rPr lang="en-US" altLang="en-US" smtClean="0"/>
              <a:t>llan arter</a:t>
            </a:r>
            <a:endParaRPr lang="sv-SE" altLang="en-US" smtClean="0"/>
          </a:p>
          <a:p>
            <a:pPr eaLnBrk="1" hangingPunct="1"/>
            <a:r>
              <a:rPr lang="sv-SE" altLang="en-US" smtClean="0"/>
              <a:t>Väldigt många arter</a:t>
            </a:r>
          </a:p>
          <a:p>
            <a:pPr eaLnBrk="1" hangingPunct="1"/>
            <a:endParaRPr lang="en-GB" altLang="en-US" smtClean="0"/>
          </a:p>
        </p:txBody>
      </p:sp>
      <p:sp>
        <p:nvSpPr>
          <p:cNvPr id="24580" name="TextBox 7"/>
          <p:cNvSpPr txBox="1">
            <a:spLocks noChangeArrowheads="1"/>
          </p:cNvSpPr>
          <p:nvPr/>
        </p:nvSpPr>
        <p:spPr bwMode="auto">
          <a:xfrm>
            <a:off x="4932363" y="6237288"/>
            <a:ext cx="4032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800">
                <a:latin typeface="Arial" charset="0"/>
              </a:rPr>
              <a:t>Illustration av Per Axell after Stokland et al. (2012)</a:t>
            </a:r>
          </a:p>
        </p:txBody>
      </p:sp>
      <p:pic>
        <p:nvPicPr>
          <p:cNvPr id="24581" name="Content Placeholder 1"/>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18075" y="1600200"/>
            <a:ext cx="3498850" cy="4525963"/>
          </a:xfr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sv-SE" altLang="en-US" smtClean="0"/>
              <a:t>Övning 2: </a:t>
            </a:r>
            <a:r>
              <a:rPr lang="en-US" altLang="en-US" smtClean="0"/>
              <a:t>Att känna igen</a:t>
            </a:r>
            <a:r>
              <a:rPr lang="sv-SE" altLang="en-US" smtClean="0"/>
              <a:t> habitat</a:t>
            </a:r>
            <a:endParaRPr lang="en-GB" altLang="en-US" smtClean="0"/>
          </a:p>
        </p:txBody>
      </p:sp>
      <p:pic>
        <p:nvPicPr>
          <p:cNvPr id="2560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476375" y="1196975"/>
            <a:ext cx="6264275" cy="5472113"/>
          </a:xfrm>
        </p:spPr>
      </p:pic>
      <p:sp>
        <p:nvSpPr>
          <p:cNvPr id="25604" name="TextBox 3"/>
          <p:cNvSpPr txBox="1">
            <a:spLocks noChangeArrowheads="1"/>
          </p:cNvSpPr>
          <p:nvPr/>
        </p:nvSpPr>
        <p:spPr bwMode="auto">
          <a:xfrm>
            <a:off x="1476375" y="6488113"/>
            <a:ext cx="37449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latin typeface="Arial" charset="0"/>
              </a:rPr>
              <a:t>Illustration: Neville Fay</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7475" y="0"/>
            <a:ext cx="38862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 y="4779963"/>
            <a:ext cx="2770188" cy="207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100" y="1020763"/>
            <a:ext cx="2628900"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3"/>
          <p:cNvSpPr>
            <a:spLocks noGrp="1" noChangeArrowheads="1"/>
          </p:cNvSpPr>
          <p:nvPr>
            <p:ph type="body" idx="1"/>
          </p:nvPr>
        </p:nvSpPr>
        <p:spPr>
          <a:xfrm>
            <a:off x="457200" y="1268413"/>
            <a:ext cx="5106988" cy="4857750"/>
          </a:xfrm>
        </p:spPr>
        <p:txBody>
          <a:bodyPr/>
          <a:lstStyle/>
          <a:p>
            <a:pPr eaLnBrk="1" hangingPunct="1"/>
            <a:endParaRPr lang="sv-SE" altLang="en-US" dirty="0" smtClean="0">
              <a:ea typeface="ＭＳ Ｐゴシック" pitchFamily="34" charset="-128"/>
            </a:endParaRPr>
          </a:p>
        </p:txBody>
      </p:sp>
      <p:sp>
        <p:nvSpPr>
          <p:cNvPr id="26630" name="Rectangle 2"/>
          <p:cNvSpPr>
            <a:spLocks noGrp="1" noChangeArrowheads="1"/>
          </p:cNvSpPr>
          <p:nvPr>
            <p:ph type="title"/>
          </p:nvPr>
        </p:nvSpPr>
        <p:spPr/>
        <p:txBody>
          <a:bodyPr/>
          <a:lstStyle/>
          <a:p>
            <a:pPr eaLnBrk="1" hangingPunct="1"/>
            <a:endParaRPr lang="sv-SE" altLang="en-US" smtClean="0">
              <a:ea typeface="ＭＳ Ｐゴシック" pitchFamily="34" charset="-128"/>
            </a:endParaRPr>
          </a:p>
        </p:txBody>
      </p:sp>
      <p:sp>
        <p:nvSpPr>
          <p:cNvPr id="26631" name="Text Box 10"/>
          <p:cNvSpPr txBox="1">
            <a:spLocks noChangeArrowheads="1"/>
          </p:cNvSpPr>
          <p:nvPr/>
        </p:nvSpPr>
        <p:spPr bwMode="auto">
          <a:xfrm>
            <a:off x="6540500" y="1020763"/>
            <a:ext cx="234156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sv-SE" altLang="en-US" sz="1400">
                <a:solidFill>
                  <a:schemeClr val="bg1"/>
                </a:solidFill>
                <a:latin typeface="Arial" charset="0"/>
              </a:rPr>
              <a:t>Foto: Vikki Bengtsson, </a:t>
            </a:r>
          </a:p>
          <a:p>
            <a:pPr>
              <a:spcBef>
                <a:spcPct val="50000"/>
              </a:spcBef>
            </a:pPr>
            <a:r>
              <a:rPr lang="sv-SE" altLang="en-US" sz="1400" i="1">
                <a:solidFill>
                  <a:schemeClr val="bg1"/>
                </a:solidFill>
                <a:latin typeface="Arial" charset="0"/>
              </a:rPr>
              <a:t>Fistulina hepatica</a:t>
            </a:r>
            <a:endParaRPr lang="en-GB" altLang="en-US" sz="1400" i="1">
              <a:solidFill>
                <a:schemeClr val="bg1"/>
              </a:solidFill>
              <a:latin typeface="Arial" charset="0"/>
            </a:endParaRPr>
          </a:p>
        </p:txBody>
      </p:sp>
      <p:pic>
        <p:nvPicPr>
          <p:cNvPr id="26632" name="Content Placeholder 6"/>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4463" y="928687"/>
            <a:ext cx="2801938" cy="18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Box 14"/>
          <p:cNvSpPr txBox="1">
            <a:spLocks noChangeArrowheads="1"/>
          </p:cNvSpPr>
          <p:nvPr/>
        </p:nvSpPr>
        <p:spPr bwMode="auto">
          <a:xfrm>
            <a:off x="-12700" y="1020763"/>
            <a:ext cx="26416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600">
                <a:solidFill>
                  <a:schemeClr val="bg1"/>
                </a:solidFill>
                <a:latin typeface="Arial" charset="0"/>
              </a:rPr>
              <a:t>Foto:</a:t>
            </a:r>
            <a:r>
              <a:rPr lang="en-GB" altLang="en-US" sz="1600" i="1">
                <a:solidFill>
                  <a:schemeClr val="bg1"/>
                </a:solidFill>
                <a:latin typeface="Arial" charset="0"/>
              </a:rPr>
              <a:t> </a:t>
            </a:r>
            <a:r>
              <a:rPr lang="en-GB" altLang="en-US" sz="1600">
                <a:solidFill>
                  <a:schemeClr val="bg1"/>
                </a:solidFill>
                <a:latin typeface="Arial" charset="0"/>
              </a:rPr>
              <a:t>Vildaphoto</a:t>
            </a:r>
            <a:r>
              <a:rPr lang="en-GB" altLang="en-US" sz="1600" i="1">
                <a:solidFill>
                  <a:schemeClr val="bg1"/>
                </a:solidFill>
                <a:latin typeface="Arial" charset="0"/>
              </a:rPr>
              <a:t>, Myotis bechsteinii</a:t>
            </a:r>
          </a:p>
        </p:txBody>
      </p:sp>
      <p:pic>
        <p:nvPicPr>
          <p:cNvPr id="26634" name="Content Placeholder 7"/>
          <p:cNvPicPr>
            <a:picLocks noChangeAspect="1"/>
          </p:cNvPicPr>
          <p:nvPr/>
        </p:nvPicPr>
        <p:blipFill>
          <a:blip r:embed="rId7" cstate="print">
            <a:extLst>
              <a:ext uri="{28A0092B-C50C-407E-A947-70E740481C1C}">
                <a14:useLocalDpi xmlns:a14="http://schemas.microsoft.com/office/drawing/2010/main" val="0"/>
              </a:ext>
            </a:extLst>
          </a:blip>
          <a:srcRect l="15099"/>
          <a:stretch>
            <a:fillRect/>
          </a:stretch>
        </p:blipFill>
        <p:spPr bwMode="auto">
          <a:xfrm>
            <a:off x="-12700" y="2790825"/>
            <a:ext cx="2681288"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5" name="TextBox 8"/>
          <p:cNvSpPr txBox="1">
            <a:spLocks noChangeArrowheads="1"/>
          </p:cNvSpPr>
          <p:nvPr/>
        </p:nvSpPr>
        <p:spPr bwMode="auto">
          <a:xfrm>
            <a:off x="11113" y="4211638"/>
            <a:ext cx="21129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400">
                <a:solidFill>
                  <a:schemeClr val="bg1"/>
                </a:solidFill>
                <a:latin typeface="Arial" charset="0"/>
              </a:rPr>
              <a:t>Foto:</a:t>
            </a:r>
            <a:r>
              <a:rPr lang="en-US" altLang="en-US" sz="1400" i="1">
                <a:solidFill>
                  <a:schemeClr val="bg1"/>
                </a:solidFill>
                <a:latin typeface="Arial" charset="0"/>
              </a:rPr>
              <a:t> </a:t>
            </a:r>
            <a:r>
              <a:rPr lang="en-US" altLang="en-US" sz="1400">
                <a:solidFill>
                  <a:schemeClr val="bg1"/>
                </a:solidFill>
                <a:latin typeface="Arial" charset="0"/>
              </a:rPr>
              <a:t>Vildaphoto</a:t>
            </a:r>
            <a:r>
              <a:rPr lang="en-US" altLang="en-US" sz="1400" i="1">
                <a:solidFill>
                  <a:schemeClr val="bg1"/>
                </a:solidFill>
                <a:latin typeface="Arial" charset="0"/>
              </a:rPr>
              <a:t>, Eliomys quercinus </a:t>
            </a:r>
            <a:endParaRPr lang="en-GB" altLang="en-US" sz="1400" i="1">
              <a:solidFill>
                <a:schemeClr val="bg1"/>
              </a:solidFill>
              <a:latin typeface="Arial" charset="0"/>
            </a:endParaRPr>
          </a:p>
        </p:txBody>
      </p:sp>
      <p:pic>
        <p:nvPicPr>
          <p:cNvPr id="2663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68588" y="4779963"/>
            <a:ext cx="3095625" cy="232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7" name="TextBox 5"/>
          <p:cNvSpPr txBox="1">
            <a:spLocks noChangeArrowheads="1"/>
          </p:cNvSpPr>
          <p:nvPr/>
        </p:nvSpPr>
        <p:spPr bwMode="auto">
          <a:xfrm>
            <a:off x="2668588" y="4859338"/>
            <a:ext cx="26717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400">
                <a:solidFill>
                  <a:schemeClr val="bg1"/>
                </a:solidFill>
                <a:latin typeface="Arial" charset="0"/>
              </a:rPr>
              <a:t>Foto:</a:t>
            </a:r>
            <a:r>
              <a:rPr lang="en-GB" altLang="en-US" sz="1400" i="1">
                <a:solidFill>
                  <a:schemeClr val="bg1"/>
                </a:solidFill>
                <a:latin typeface="Arial" charset="0"/>
              </a:rPr>
              <a:t> </a:t>
            </a:r>
            <a:r>
              <a:rPr lang="en-GB" altLang="en-US" sz="1400">
                <a:solidFill>
                  <a:schemeClr val="bg1"/>
                </a:solidFill>
                <a:latin typeface="Arial" charset="0"/>
              </a:rPr>
              <a:t>Leen Herrewyn, </a:t>
            </a:r>
            <a:r>
              <a:rPr lang="en-GB" altLang="en-US" sz="1400" i="1">
                <a:solidFill>
                  <a:schemeClr val="bg1"/>
                </a:solidFill>
                <a:latin typeface="Arial" charset="0"/>
              </a:rPr>
              <a:t>Athene noctua</a:t>
            </a:r>
            <a:endParaRPr lang="en-GB" altLang="en-US" sz="1400">
              <a:solidFill>
                <a:schemeClr val="bg1"/>
              </a:solidFill>
              <a:latin typeface="Arial" charset="0"/>
            </a:endParaRPr>
          </a:p>
        </p:txBody>
      </p:sp>
      <p:pic>
        <p:nvPicPr>
          <p:cNvPr id="26638"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15100" y="2992438"/>
            <a:ext cx="1781175"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9" name="Text Box 10"/>
          <p:cNvSpPr txBox="1">
            <a:spLocks noChangeArrowheads="1"/>
          </p:cNvSpPr>
          <p:nvPr/>
        </p:nvSpPr>
        <p:spPr bwMode="auto">
          <a:xfrm>
            <a:off x="6234113" y="5016500"/>
            <a:ext cx="2341562"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sv-SE" altLang="en-US" sz="1400">
                <a:solidFill>
                  <a:schemeClr val="bg1"/>
                </a:solidFill>
                <a:latin typeface="Arial" charset="0"/>
              </a:rPr>
              <a:t>Foto: Vikki Bengtsson, </a:t>
            </a:r>
          </a:p>
          <a:p>
            <a:pPr>
              <a:spcBef>
                <a:spcPct val="50000"/>
              </a:spcBef>
            </a:pPr>
            <a:r>
              <a:rPr lang="sv-SE" altLang="en-US" sz="1400" i="1">
                <a:solidFill>
                  <a:schemeClr val="bg1"/>
                </a:solidFill>
                <a:latin typeface="Arial" charset="0"/>
              </a:rPr>
              <a:t>Lobaria pulmonaria</a:t>
            </a:r>
            <a:endParaRPr lang="en-GB" altLang="en-US" sz="1400" i="1">
              <a:solidFill>
                <a:schemeClr val="bg1"/>
              </a:solidFill>
              <a:latin typeface="Arial" charset="0"/>
            </a:endParaRPr>
          </a:p>
        </p:txBody>
      </p:sp>
      <p:sp>
        <p:nvSpPr>
          <p:cNvPr id="26640" name="Text Box 10"/>
          <p:cNvSpPr txBox="1">
            <a:spLocks noChangeArrowheads="1"/>
          </p:cNvSpPr>
          <p:nvPr/>
        </p:nvSpPr>
        <p:spPr bwMode="auto">
          <a:xfrm>
            <a:off x="53975" y="4735513"/>
            <a:ext cx="27178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sv-SE" altLang="en-US" sz="1400">
                <a:solidFill>
                  <a:schemeClr val="bg1"/>
                </a:solidFill>
                <a:latin typeface="Arial" charset="0"/>
              </a:rPr>
              <a:t>Foto: Vikki Bengtsson, </a:t>
            </a:r>
          </a:p>
          <a:p>
            <a:pPr>
              <a:spcBef>
                <a:spcPct val="50000"/>
              </a:spcBef>
            </a:pPr>
            <a:r>
              <a:rPr lang="en-US" altLang="en-US" sz="1400" i="1">
                <a:solidFill>
                  <a:schemeClr val="bg1"/>
                </a:solidFill>
                <a:latin typeface="Arial" charset="0"/>
              </a:rPr>
              <a:t>Lucanus cervus</a:t>
            </a:r>
            <a:endParaRPr lang="sv-SE" altLang="en-US" sz="1400">
              <a:solidFill>
                <a:schemeClr val="bg1"/>
              </a:solidFill>
              <a:latin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0" descr="C:\Users\Helen\Helen\VETree\Photographs for course material\Rogers\Pemphredon lugubri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4064000"/>
            <a:ext cx="3725863"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1"/>
          <p:cNvSpPr>
            <a:spLocks noGrp="1"/>
          </p:cNvSpPr>
          <p:nvPr>
            <p:ph type="title"/>
          </p:nvPr>
        </p:nvSpPr>
        <p:spPr>
          <a:xfrm>
            <a:off x="323850" y="0"/>
            <a:ext cx="8229600" cy="1143000"/>
          </a:xfrm>
        </p:spPr>
        <p:txBody>
          <a:bodyPr/>
          <a:lstStyle/>
          <a:p>
            <a:pPr eaLnBrk="1" hangingPunct="1"/>
            <a:r>
              <a:rPr lang="sv-SE" altLang="en-US" smtClean="0"/>
              <a:t>Ryggradslösa djur</a:t>
            </a:r>
            <a:endParaRPr lang="en-GB" altLang="en-US" smtClean="0"/>
          </a:p>
        </p:txBody>
      </p:sp>
      <p:pic>
        <p:nvPicPr>
          <p:cNvPr id="27652" name="Picture 10" descr="C:\Users\Helen\Photographs\Millipede photos\C punct P Richards.png"/>
          <p:cNvPicPr>
            <a:picLocks noChangeAspect="1" noChangeArrowheads="1"/>
          </p:cNvPicPr>
          <p:nvPr/>
        </p:nvPicPr>
        <p:blipFill>
          <a:blip r:embed="rId4">
            <a:extLst>
              <a:ext uri="{28A0092B-C50C-407E-A947-70E740481C1C}">
                <a14:useLocalDpi xmlns:a14="http://schemas.microsoft.com/office/drawing/2010/main" val="0"/>
              </a:ext>
            </a:extLst>
          </a:blip>
          <a:srcRect r="18"/>
          <a:stretch>
            <a:fillRect/>
          </a:stretch>
        </p:blipFill>
        <p:spPr bwMode="auto">
          <a:xfrm>
            <a:off x="323850" y="1125538"/>
            <a:ext cx="3725863"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TextBox 10"/>
          <p:cNvSpPr txBox="1">
            <a:spLocks noChangeArrowheads="1"/>
          </p:cNvSpPr>
          <p:nvPr/>
        </p:nvSpPr>
        <p:spPr bwMode="auto">
          <a:xfrm>
            <a:off x="288925" y="1125538"/>
            <a:ext cx="4211638"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en-GB" altLang="en-US" sz="1800">
                <a:solidFill>
                  <a:schemeClr val="bg1"/>
                </a:solidFill>
                <a:latin typeface="Arial" charset="0"/>
              </a:rPr>
              <a:t>oto: Paul Richards, </a:t>
            </a:r>
          </a:p>
          <a:p>
            <a:r>
              <a:rPr lang="en-US" altLang="en-US" sz="1800">
                <a:solidFill>
                  <a:schemeClr val="bg1"/>
                </a:solidFill>
                <a:latin typeface="Arial" charset="0"/>
              </a:rPr>
              <a:t>Klubbkejsarfoting</a:t>
            </a:r>
            <a:r>
              <a:rPr lang="en-GB" altLang="en-US" sz="1800">
                <a:solidFill>
                  <a:schemeClr val="bg1"/>
                </a:solidFill>
                <a:latin typeface="Arial" charset="0"/>
              </a:rPr>
              <a:t> </a:t>
            </a:r>
            <a:r>
              <a:rPr lang="en-GB" altLang="en-US" sz="1800" i="1">
                <a:solidFill>
                  <a:schemeClr val="bg1"/>
                </a:solidFill>
                <a:latin typeface="Arial" charset="0"/>
              </a:rPr>
              <a:t>Cylindroiulus punctatus </a:t>
            </a:r>
          </a:p>
        </p:txBody>
      </p:sp>
      <p:pic>
        <p:nvPicPr>
          <p:cNvPr id="27654" name="Picture 9" descr="C:\Users\Helen\Helen\VETree\Photographs for course material\Rogers\Dendrochernes cyrneus 2.jpg"/>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a:stretch>
            <a:fillRect/>
          </a:stretch>
        </p:blipFill>
        <p:spPr>
          <a:xfrm>
            <a:off x="4787900" y="1192213"/>
            <a:ext cx="4038600" cy="3028950"/>
          </a:xfrm>
          <a:noFill/>
        </p:spPr>
      </p:pic>
      <p:sp>
        <p:nvSpPr>
          <p:cNvPr id="27655" name="Text Box 4"/>
          <p:cNvSpPr txBox="1">
            <a:spLocks noChangeArrowheads="1"/>
          </p:cNvSpPr>
          <p:nvPr/>
        </p:nvSpPr>
        <p:spPr bwMode="auto">
          <a:xfrm>
            <a:off x="468313" y="5942013"/>
            <a:ext cx="315436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cs typeface="Arial" charset="0"/>
              </a:rPr>
              <a:t>F</a:t>
            </a:r>
            <a:r>
              <a:rPr lang="en-GB" altLang="en-US" sz="1800">
                <a:latin typeface="Arial" charset="0"/>
                <a:cs typeface="Arial" charset="0"/>
              </a:rPr>
              <a:t>oto: Roger Key</a:t>
            </a:r>
          </a:p>
          <a:p>
            <a:r>
              <a:rPr lang="en-US" altLang="en-US" sz="1800">
                <a:latin typeface="Arial" charset="0"/>
                <a:cs typeface="Arial" charset="0"/>
              </a:rPr>
              <a:t>Rovstekel</a:t>
            </a:r>
            <a:r>
              <a:rPr lang="en-GB" altLang="en-US" sz="1800">
                <a:latin typeface="Arial" charset="0"/>
                <a:cs typeface="Arial" charset="0"/>
              </a:rPr>
              <a:t> </a:t>
            </a:r>
            <a:r>
              <a:rPr lang="en-GB" altLang="en-US" sz="1800" i="1">
                <a:latin typeface="Arial" charset="0"/>
                <a:cs typeface="Arial" charset="0"/>
              </a:rPr>
              <a:t>Pemphredon  lugubris</a:t>
            </a:r>
          </a:p>
        </p:txBody>
      </p:sp>
      <p:sp>
        <p:nvSpPr>
          <p:cNvPr id="27656" name="Text Box 3"/>
          <p:cNvSpPr txBox="1">
            <a:spLocks noChangeArrowheads="1"/>
          </p:cNvSpPr>
          <p:nvPr/>
        </p:nvSpPr>
        <p:spPr bwMode="auto">
          <a:xfrm>
            <a:off x="4716463" y="1204913"/>
            <a:ext cx="4356100"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1800">
                <a:solidFill>
                  <a:schemeClr val="bg1"/>
                </a:solidFill>
                <a:latin typeface="Arial" charset="0"/>
                <a:cs typeface="Arial" charset="0"/>
              </a:rPr>
              <a:t>F</a:t>
            </a:r>
            <a:r>
              <a:rPr lang="en-GB" altLang="en-US" sz="1800">
                <a:solidFill>
                  <a:schemeClr val="bg1"/>
                </a:solidFill>
                <a:latin typeface="Arial" charset="0"/>
                <a:cs typeface="Arial" charset="0"/>
              </a:rPr>
              <a:t>oto: Roger Key</a:t>
            </a:r>
            <a:endParaRPr lang="en-GB" altLang="en-US" sz="1800" i="1">
              <a:solidFill>
                <a:schemeClr val="bg1"/>
              </a:solidFill>
              <a:latin typeface="Arial" charset="0"/>
              <a:cs typeface="Arial" charset="0"/>
            </a:endParaRPr>
          </a:p>
          <a:p>
            <a:pPr>
              <a:spcBef>
                <a:spcPct val="50000"/>
              </a:spcBef>
            </a:pPr>
            <a:r>
              <a:rPr lang="en-GB" altLang="en-US" sz="1800">
                <a:solidFill>
                  <a:schemeClr val="bg1"/>
                </a:solidFill>
                <a:latin typeface="Arial" charset="0"/>
                <a:cs typeface="Arial" charset="0"/>
              </a:rPr>
              <a:t>Barkklokrypare </a:t>
            </a:r>
            <a:r>
              <a:rPr lang="en-GB" altLang="en-US" sz="1800" i="1">
                <a:solidFill>
                  <a:schemeClr val="bg1"/>
                </a:solidFill>
                <a:latin typeface="Arial" charset="0"/>
                <a:cs typeface="Arial" charset="0"/>
              </a:rPr>
              <a:t>Dendrochernes cyrneus </a:t>
            </a:r>
          </a:p>
        </p:txBody>
      </p:sp>
      <p:pic>
        <p:nvPicPr>
          <p:cNvPr id="27657" name="Picture 11" descr="C:\Users\Helen\Helen\VETree\Photographs for course material\Rogers\Moraphaga choragell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8850" y="3829050"/>
            <a:ext cx="4075113"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8" name="TextBox 12"/>
          <p:cNvSpPr txBox="1">
            <a:spLocks noChangeArrowheads="1"/>
          </p:cNvSpPr>
          <p:nvPr/>
        </p:nvSpPr>
        <p:spPr bwMode="auto">
          <a:xfrm>
            <a:off x="4932363" y="5942013"/>
            <a:ext cx="396081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Roger Key</a:t>
            </a:r>
          </a:p>
          <a:p>
            <a:r>
              <a:rPr lang="en-US" altLang="en-US" sz="1800">
                <a:latin typeface="Arial" charset="0"/>
              </a:rPr>
              <a:t>Snedbandad svampmal</a:t>
            </a:r>
            <a:r>
              <a:rPr lang="en-GB" altLang="en-US" sz="1800">
                <a:latin typeface="Arial" charset="0"/>
              </a:rPr>
              <a:t>, </a:t>
            </a:r>
            <a:r>
              <a:rPr lang="en-GB" altLang="en-US" sz="1800" i="1">
                <a:latin typeface="Arial" charset="0"/>
              </a:rPr>
              <a:t>Morophaga choragella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26338" y="885"/>
            <a:ext cx="8229600" cy="1143000"/>
          </a:xfrm>
        </p:spPr>
        <p:txBody>
          <a:bodyPr/>
          <a:lstStyle/>
          <a:p>
            <a:pPr eaLnBrk="1" hangingPunct="1"/>
            <a:r>
              <a:rPr lang="en-GB" altLang="en-US" dirty="0" err="1" smtClean="0"/>
              <a:t>Ryggradslösa</a:t>
            </a:r>
            <a:r>
              <a:rPr lang="en-GB" altLang="en-US" dirty="0" smtClean="0"/>
              <a:t> </a:t>
            </a:r>
            <a:r>
              <a:rPr lang="en-GB" altLang="en-US" dirty="0" err="1" smtClean="0"/>
              <a:t>djur</a:t>
            </a:r>
            <a:endParaRPr lang="en-GB" altLang="en-US" dirty="0" smtClean="0"/>
          </a:p>
        </p:txBody>
      </p:sp>
      <p:sp>
        <p:nvSpPr>
          <p:cNvPr id="28675" name="Content Placeholder 2"/>
          <p:cNvSpPr>
            <a:spLocks noGrp="1"/>
          </p:cNvSpPr>
          <p:nvPr>
            <p:ph sz="half" idx="1"/>
          </p:nvPr>
        </p:nvSpPr>
        <p:spPr>
          <a:xfrm>
            <a:off x="457200" y="1484313"/>
            <a:ext cx="3754438" cy="2106612"/>
          </a:xfrm>
        </p:spPr>
        <p:txBody>
          <a:bodyPr/>
          <a:lstStyle/>
          <a:p>
            <a:pPr eaLnBrk="1" hangingPunct="1"/>
            <a:r>
              <a:rPr lang="sv-SE" altLang="en-US" smtClean="0"/>
              <a:t>VÄLDIGT många och varierade!</a:t>
            </a:r>
          </a:p>
          <a:p>
            <a:pPr eaLnBrk="1" hangingPunct="1"/>
            <a:r>
              <a:rPr lang="sv-SE" altLang="en-US" smtClean="0"/>
              <a:t>Annuell livscykel</a:t>
            </a:r>
          </a:p>
          <a:p>
            <a:pPr eaLnBrk="1" hangingPunct="1"/>
            <a:r>
              <a:rPr lang="en-US" altLang="en-US" smtClean="0"/>
              <a:t>Många </a:t>
            </a:r>
            <a:r>
              <a:rPr lang="sv-SE" altLang="en-US" smtClean="0"/>
              <a:t>specialister</a:t>
            </a:r>
            <a:endParaRPr lang="en-GB" altLang="en-US" smtClean="0"/>
          </a:p>
        </p:txBody>
      </p:sp>
      <p:sp>
        <p:nvSpPr>
          <p:cNvPr id="28676" name="TextBox 7"/>
          <p:cNvSpPr txBox="1">
            <a:spLocks noChangeArrowheads="1"/>
          </p:cNvSpPr>
          <p:nvPr/>
        </p:nvSpPr>
        <p:spPr bwMode="auto">
          <a:xfrm>
            <a:off x="395288" y="3706813"/>
            <a:ext cx="3673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800">
                <a:solidFill>
                  <a:schemeClr val="bg1"/>
                </a:solidFill>
                <a:latin typeface="Arial" charset="0"/>
              </a:rPr>
              <a:t>Photo: Roger Key, </a:t>
            </a:r>
            <a:r>
              <a:rPr lang="en-GB" altLang="en-US" sz="1800" i="1">
                <a:solidFill>
                  <a:schemeClr val="bg1"/>
                </a:solidFill>
                <a:latin typeface="Arial" charset="0"/>
              </a:rPr>
              <a:t>Criorhina floccosa</a:t>
            </a:r>
            <a:r>
              <a:rPr lang="en-GB" altLang="en-US" sz="1800">
                <a:solidFill>
                  <a:schemeClr val="bg1"/>
                </a:solidFill>
                <a:latin typeface="Arial" charset="0"/>
              </a:rPr>
              <a:t>.</a:t>
            </a:r>
          </a:p>
        </p:txBody>
      </p:sp>
      <p:pic>
        <p:nvPicPr>
          <p:cNvPr id="2867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59288" y="1095375"/>
            <a:ext cx="4597400" cy="325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TextBox 8"/>
          <p:cNvSpPr txBox="1">
            <a:spLocks noChangeArrowheads="1"/>
          </p:cNvSpPr>
          <p:nvPr/>
        </p:nvSpPr>
        <p:spPr bwMode="auto">
          <a:xfrm>
            <a:off x="4643438" y="3573463"/>
            <a:ext cx="4248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800">
                <a:solidFill>
                  <a:schemeClr val="bg1"/>
                </a:solidFill>
                <a:latin typeface="Arial" charset="0"/>
              </a:rPr>
              <a:t>Foto</a:t>
            </a:r>
            <a:r>
              <a:rPr lang="en-GB" altLang="en-US" sz="1800" i="1">
                <a:solidFill>
                  <a:schemeClr val="bg1"/>
                </a:solidFill>
                <a:latin typeface="Arial" charset="0"/>
              </a:rPr>
              <a:t>: </a:t>
            </a:r>
            <a:r>
              <a:rPr lang="en-GB" altLang="en-US" sz="1800">
                <a:solidFill>
                  <a:schemeClr val="bg1"/>
                </a:solidFill>
                <a:latin typeface="Arial" charset="0"/>
              </a:rPr>
              <a:t>Henk-Jan de Jong, skalbaggslarv av </a:t>
            </a:r>
            <a:r>
              <a:rPr lang="en-GB" altLang="en-US" sz="1800" i="1">
                <a:solidFill>
                  <a:schemeClr val="bg1"/>
                </a:solidFill>
                <a:latin typeface="Arial" charset="0"/>
              </a:rPr>
              <a:t>Ctesias serra </a:t>
            </a:r>
            <a:endParaRPr lang="en-GB" altLang="en-US" sz="1800">
              <a:solidFill>
                <a:schemeClr val="bg1"/>
              </a:solidFill>
              <a:latin typeface="Arial" charset="0"/>
            </a:endParaRPr>
          </a:p>
        </p:txBody>
      </p:sp>
      <p:sp>
        <p:nvSpPr>
          <p:cNvPr id="28679" name="Content Placeholder 2"/>
          <p:cNvSpPr txBox="1">
            <a:spLocks/>
          </p:cNvSpPr>
          <p:nvPr/>
        </p:nvSpPr>
        <p:spPr bwMode="auto">
          <a:xfrm>
            <a:off x="4983163" y="4522788"/>
            <a:ext cx="4073525"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a:spcBef>
                <a:spcPct val="20000"/>
              </a:spcBef>
              <a:buFont typeface="Arial" charset="0"/>
              <a:buChar char="•"/>
            </a:pPr>
            <a:r>
              <a:rPr lang="sv-SE" altLang="en-US" sz="2800"/>
              <a:t>Larv och vuxen – olika behov</a:t>
            </a:r>
          </a:p>
          <a:p>
            <a:pPr marL="342900" indent="-342900">
              <a:spcBef>
                <a:spcPct val="20000"/>
              </a:spcBef>
              <a:buFont typeface="Arial" charset="0"/>
              <a:buChar char="•"/>
            </a:pPr>
            <a:r>
              <a:rPr lang="sv-SE" altLang="en-US" sz="2800"/>
              <a:t>M</a:t>
            </a:r>
            <a:r>
              <a:rPr lang="en-US" altLang="en-US" sz="2800"/>
              <a:t>å</a:t>
            </a:r>
            <a:r>
              <a:rPr lang="sv-SE" altLang="en-US" sz="2800"/>
              <a:t>nga är ovanliga!</a:t>
            </a:r>
            <a:endParaRPr lang="en-GB" altLang="en-US" sz="2800"/>
          </a:p>
        </p:txBody>
      </p:sp>
      <p:pic>
        <p:nvPicPr>
          <p:cNvPr id="28680" name="Picture 9" descr="C:\Users\Helen\Helen\VETree\Photographs for course material\Rogers\Helophilus pendulu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44888"/>
            <a:ext cx="4410075"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1" name="TextBox 10"/>
          <p:cNvSpPr txBox="1">
            <a:spLocks noChangeArrowheads="1"/>
          </p:cNvSpPr>
          <p:nvPr/>
        </p:nvSpPr>
        <p:spPr bwMode="auto">
          <a:xfrm>
            <a:off x="0" y="3573463"/>
            <a:ext cx="42116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en-GB" altLang="en-US" sz="1800">
                <a:solidFill>
                  <a:schemeClr val="bg1"/>
                </a:solidFill>
                <a:latin typeface="Arial" charset="0"/>
              </a:rPr>
              <a:t>oto</a:t>
            </a:r>
            <a:r>
              <a:rPr lang="en-GB" altLang="en-US" sz="1800" i="1">
                <a:solidFill>
                  <a:schemeClr val="bg1"/>
                </a:solidFill>
                <a:latin typeface="Arial" charset="0"/>
              </a:rPr>
              <a:t>: </a:t>
            </a:r>
            <a:r>
              <a:rPr lang="en-GB" altLang="en-US" sz="1800">
                <a:solidFill>
                  <a:schemeClr val="bg1"/>
                </a:solidFill>
                <a:latin typeface="Arial" charset="0"/>
              </a:rPr>
              <a:t>Roger Key, </a:t>
            </a:r>
            <a:r>
              <a:rPr lang="en-GB" altLang="en-US" sz="1800" i="1">
                <a:solidFill>
                  <a:schemeClr val="bg1"/>
                </a:solidFill>
                <a:latin typeface="Arial" charset="0"/>
              </a:rPr>
              <a:t>Helophilus pendulus, </a:t>
            </a:r>
            <a:r>
              <a:rPr lang="en-GB" altLang="en-US" sz="1800">
                <a:solidFill>
                  <a:schemeClr val="bg1"/>
                </a:solidFill>
                <a:latin typeface="Arial" charset="0"/>
              </a:rPr>
              <a:t>pendelblomfluga</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6" descr="C:\Users\Helen\Helen\VETree\Photographs for course material\Rogers\Limoniscus violaceus captive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1125538"/>
            <a:ext cx="53467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itle 1"/>
          <p:cNvSpPr>
            <a:spLocks noGrp="1"/>
          </p:cNvSpPr>
          <p:nvPr>
            <p:ph type="title"/>
          </p:nvPr>
        </p:nvSpPr>
        <p:spPr>
          <a:xfrm>
            <a:off x="468313" y="0"/>
            <a:ext cx="8229600" cy="1143000"/>
          </a:xfrm>
        </p:spPr>
        <p:txBody>
          <a:bodyPr/>
          <a:lstStyle/>
          <a:p>
            <a:pPr eaLnBrk="1" hangingPunct="1"/>
            <a:r>
              <a:rPr lang="en-US" altLang="en-US" smtClean="0"/>
              <a:t>Ovanliga &amp; hotade arter</a:t>
            </a:r>
            <a:endParaRPr lang="en-GB" altLang="en-US" smtClean="0"/>
          </a:p>
        </p:txBody>
      </p:sp>
      <p:sp>
        <p:nvSpPr>
          <p:cNvPr id="29700" name="Content Placeholder 2"/>
          <p:cNvSpPr>
            <a:spLocks noGrp="1"/>
          </p:cNvSpPr>
          <p:nvPr>
            <p:ph sz="half" idx="1"/>
          </p:nvPr>
        </p:nvSpPr>
        <p:spPr>
          <a:xfrm>
            <a:off x="250825" y="1600200"/>
            <a:ext cx="2881313" cy="4525963"/>
          </a:xfrm>
        </p:spPr>
        <p:txBody>
          <a:bodyPr/>
          <a:lstStyle/>
          <a:p>
            <a:pPr eaLnBrk="1" hangingPunct="1"/>
            <a:r>
              <a:rPr lang="sv-SE" altLang="sv-SE" sz="2600" smtClean="0"/>
              <a:t>11% av vedlevande skalbaggar i Europa är hotade (IUCN)</a:t>
            </a:r>
          </a:p>
          <a:p>
            <a:pPr eaLnBrk="1" hangingPunct="1"/>
            <a:endParaRPr lang="sv-SE" altLang="sv-SE" sz="2600" smtClean="0"/>
          </a:p>
          <a:p>
            <a:pPr eaLnBrk="1" hangingPunct="1"/>
            <a:r>
              <a:rPr lang="sv-SE" altLang="sv-SE" sz="2600" smtClean="0"/>
              <a:t>Ett av de mest hotade art-samhällena i Europa</a:t>
            </a:r>
          </a:p>
          <a:p>
            <a:pPr eaLnBrk="1" hangingPunct="1">
              <a:buFont typeface="Wingdings" pitchFamily="2" charset="2"/>
              <a:buNone/>
            </a:pPr>
            <a:endParaRPr lang="sv-SE" altLang="sv-SE" sz="2600" smtClean="0"/>
          </a:p>
        </p:txBody>
      </p:sp>
      <p:sp>
        <p:nvSpPr>
          <p:cNvPr id="29701" name="Text Box 4"/>
          <p:cNvSpPr txBox="1">
            <a:spLocks noChangeArrowheads="1"/>
          </p:cNvSpPr>
          <p:nvPr/>
        </p:nvSpPr>
        <p:spPr bwMode="auto">
          <a:xfrm>
            <a:off x="2916238" y="4868863"/>
            <a:ext cx="2881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GB" altLang="en-US" sz="1800">
                <a:solidFill>
                  <a:srgbClr val="000000"/>
                </a:solidFill>
                <a:latin typeface="Arial" charset="0"/>
                <a:cs typeface="Arial" charset="0"/>
              </a:rPr>
              <a:t>Knäpparen</a:t>
            </a:r>
            <a:r>
              <a:rPr lang="en-GB" altLang="en-US" sz="1800" i="1">
                <a:solidFill>
                  <a:srgbClr val="000000"/>
                </a:solidFill>
                <a:latin typeface="Arial" charset="0"/>
                <a:cs typeface="Arial" charset="0"/>
              </a:rPr>
              <a:t> Limoniscus violaceus </a:t>
            </a:r>
            <a:r>
              <a:rPr lang="en-GB" altLang="en-US" sz="1800">
                <a:solidFill>
                  <a:srgbClr val="000000"/>
                </a:solidFill>
                <a:latin typeface="Arial" charset="0"/>
                <a:cs typeface="Arial" charset="0"/>
              </a:rPr>
              <a:t>adult and larv</a:t>
            </a:r>
          </a:p>
        </p:txBody>
      </p:sp>
      <p:pic>
        <p:nvPicPr>
          <p:cNvPr id="29702" name="Picture 7" descr="C:\Users\Helen\Helen\VETree\Photographs for course material\Rogers\Limoniscus violaceus larv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3644900"/>
            <a:ext cx="316865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TextBox 8"/>
          <p:cNvSpPr txBox="1">
            <a:spLocks noChangeArrowheads="1"/>
          </p:cNvSpPr>
          <p:nvPr/>
        </p:nvSpPr>
        <p:spPr bwMode="auto">
          <a:xfrm>
            <a:off x="3492500" y="4221163"/>
            <a:ext cx="20875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en-GB" altLang="en-US" sz="1800">
                <a:solidFill>
                  <a:schemeClr val="bg1"/>
                </a:solidFill>
                <a:latin typeface="Arial" charset="0"/>
              </a:rPr>
              <a:t>oto: Roger Key</a:t>
            </a:r>
          </a:p>
        </p:txBody>
      </p:sp>
      <p:sp>
        <p:nvSpPr>
          <p:cNvPr id="29704" name="TextBox 9"/>
          <p:cNvSpPr txBox="1">
            <a:spLocks noChangeArrowheads="1"/>
          </p:cNvSpPr>
          <p:nvPr/>
        </p:nvSpPr>
        <p:spPr bwMode="auto">
          <a:xfrm>
            <a:off x="6804025" y="5661025"/>
            <a:ext cx="23399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en-GB" altLang="en-US" sz="1800">
                <a:solidFill>
                  <a:schemeClr val="bg1"/>
                </a:solidFill>
                <a:latin typeface="Arial" charset="0"/>
              </a:rPr>
              <a:t>oto: Roger Key</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67544" y="35609"/>
            <a:ext cx="8229600" cy="1143000"/>
          </a:xfrm>
        </p:spPr>
        <p:txBody>
          <a:bodyPr/>
          <a:lstStyle/>
          <a:p>
            <a:pPr eaLnBrk="1" hangingPunct="1"/>
            <a:r>
              <a:rPr lang="sv-SE" altLang="en-US" dirty="0" smtClean="0"/>
              <a:t>Naturvård - problem</a:t>
            </a:r>
            <a:endParaRPr lang="en-GB" altLang="en-US" dirty="0" smtClean="0"/>
          </a:p>
        </p:txBody>
      </p:sp>
      <p:sp>
        <p:nvSpPr>
          <p:cNvPr id="30723" name="Content Placeholder 2"/>
          <p:cNvSpPr>
            <a:spLocks noGrp="1"/>
          </p:cNvSpPr>
          <p:nvPr>
            <p:ph sz="half" idx="1"/>
          </p:nvPr>
        </p:nvSpPr>
        <p:spPr>
          <a:xfrm>
            <a:off x="250825" y="1412875"/>
            <a:ext cx="4244975" cy="5111750"/>
          </a:xfrm>
        </p:spPr>
        <p:txBody>
          <a:bodyPr/>
          <a:lstStyle/>
          <a:p>
            <a:pPr eaLnBrk="1" hangingPunct="1"/>
            <a:r>
              <a:rPr lang="sv-SE" altLang="sv-SE" smtClean="0"/>
              <a:t>Arter kan inte överleva hur länge som helst i ett enda träd</a:t>
            </a:r>
          </a:p>
          <a:p>
            <a:pPr eaLnBrk="1" hangingPunct="1"/>
            <a:r>
              <a:rPr lang="sv-SE" altLang="sv-SE" smtClean="0"/>
              <a:t>Stora populationer av gamla träd behövs</a:t>
            </a:r>
          </a:p>
          <a:p>
            <a:pPr eaLnBrk="1" hangingPunct="1"/>
            <a:r>
              <a:rPr lang="sv-SE" altLang="sv-SE" smtClean="0"/>
              <a:t>Nischvariation behövs</a:t>
            </a:r>
          </a:p>
          <a:p>
            <a:pPr eaLnBrk="1" hangingPunct="1"/>
            <a:r>
              <a:rPr lang="sv-SE" altLang="sv-SE" smtClean="0"/>
              <a:t>Trädpopulationen har kanske ett åldersglapp</a:t>
            </a:r>
          </a:p>
          <a:p>
            <a:pPr eaLnBrk="1" hangingPunct="1">
              <a:buFont typeface="Arial" charset="0"/>
              <a:buNone/>
            </a:pPr>
            <a:r>
              <a:rPr lang="sv-SE" altLang="sv-SE" b="1" smtClean="0"/>
              <a:t>    Tänk på framtida generationer av skyddsvärda träd</a:t>
            </a:r>
            <a:endParaRPr lang="en-GB" altLang="sv-SE" b="1" smtClean="0"/>
          </a:p>
        </p:txBody>
      </p:sp>
      <p:pic>
        <p:nvPicPr>
          <p:cNvPr id="30724" name="Picture 5" descr="C:\Users\Helen\Photographs\Trees\Trees - spain\Photos for Spanish book\Cerambyx\146 Village &amp; oaks with Lucanus cervus 2009 (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268413"/>
            <a:ext cx="3887787" cy="5183187"/>
          </a:xfrm>
          <a:noFill/>
        </p:spPr>
      </p:pic>
      <p:sp>
        <p:nvSpPr>
          <p:cNvPr id="30725" name="TextBox 1"/>
          <p:cNvSpPr txBox="1">
            <a:spLocks noChangeArrowheads="1"/>
          </p:cNvSpPr>
          <p:nvPr/>
        </p:nvSpPr>
        <p:spPr bwMode="auto">
          <a:xfrm>
            <a:off x="4932363" y="6021388"/>
            <a:ext cx="3384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Helen Read, Spanien </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Content Placeholder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3225" y="1131888"/>
            <a:ext cx="8545513" cy="604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itle 4"/>
          <p:cNvSpPr>
            <a:spLocks noGrp="1"/>
          </p:cNvSpPr>
          <p:nvPr>
            <p:ph type="title"/>
          </p:nvPr>
        </p:nvSpPr>
        <p:spPr>
          <a:xfrm>
            <a:off x="367386" y="-5107"/>
            <a:ext cx="8229600" cy="1143000"/>
          </a:xfrm>
        </p:spPr>
        <p:txBody>
          <a:bodyPr/>
          <a:lstStyle/>
          <a:p>
            <a:pPr eaLnBrk="1" hangingPunct="1"/>
            <a:r>
              <a:rPr lang="sv-SE" altLang="en-US" dirty="0" smtClean="0"/>
              <a:t>Skapa habitat!</a:t>
            </a:r>
            <a:endParaRPr lang="en-GB" altLang="en-US" dirty="0" smtClean="0"/>
          </a:p>
        </p:txBody>
      </p:sp>
      <p:sp>
        <p:nvSpPr>
          <p:cNvPr id="31748" name="TextBox 4"/>
          <p:cNvSpPr txBox="1">
            <a:spLocks noChangeArrowheads="1"/>
          </p:cNvSpPr>
          <p:nvPr/>
        </p:nvSpPr>
        <p:spPr bwMode="auto">
          <a:xfrm>
            <a:off x="250825" y="5949950"/>
            <a:ext cx="8675688" cy="946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800">
                <a:latin typeface="Arial" charset="0"/>
              </a:rPr>
              <a:t>Finns </a:t>
            </a:r>
            <a:r>
              <a:rPr lang="en-US" altLang="en-US" sz="2800">
                <a:latin typeface="Arial" charset="0"/>
              </a:rPr>
              <a:t>inte </a:t>
            </a:r>
            <a:r>
              <a:rPr lang="en-GB" altLang="en-US" sz="2800">
                <a:latin typeface="Arial" charset="0"/>
              </a:rPr>
              <a:t>‘framtida’ skyd</a:t>
            </a:r>
            <a:r>
              <a:rPr lang="en-US" altLang="en-US" sz="2800">
                <a:latin typeface="Arial" charset="0"/>
              </a:rPr>
              <a:t>dsvärda träd som kan fylla åldersglappet kan det vara önskvärt att skapa några!</a:t>
            </a:r>
            <a:r>
              <a:rPr lang="en-GB" altLang="en-US" sz="2800">
                <a:latin typeface="Arial" charset="0"/>
              </a:rPr>
              <a:t> </a:t>
            </a:r>
          </a:p>
        </p:txBody>
      </p:sp>
      <p:pic>
        <p:nvPicPr>
          <p:cNvPr id="31749" name="Picture 1"/>
          <p:cNvPicPr>
            <a:picLocks noChangeAspect="1"/>
          </p:cNvPicPr>
          <p:nvPr/>
        </p:nvPicPr>
        <p:blipFill>
          <a:blip r:embed="rId4">
            <a:extLst>
              <a:ext uri="{28A0092B-C50C-407E-A947-70E740481C1C}">
                <a14:useLocalDpi xmlns:a14="http://schemas.microsoft.com/office/drawing/2010/main" val="0"/>
              </a:ext>
            </a:extLst>
          </a:blip>
          <a:srcRect l="10378" t="8994" r="16640" b="10921"/>
          <a:stretch>
            <a:fillRect/>
          </a:stretch>
        </p:blipFill>
        <p:spPr bwMode="auto">
          <a:xfrm>
            <a:off x="5594350" y="4546600"/>
            <a:ext cx="86360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1650" y="4652963"/>
            <a:ext cx="1262063" cy="94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9" descr="C:\Users\Helen\Helen\VETree\Photographs for course material\Rogers\Dendrochernes cyrneus 2.jpg"/>
          <p:cNvPicPr>
            <a:picLocks noChangeAspect="1" noChangeArrowheads="1"/>
          </p:cNvPicPr>
          <p:nvPr/>
        </p:nvPicPr>
        <p:blipFill>
          <a:blip r:embed="rId6">
            <a:extLst>
              <a:ext uri="{28A0092B-C50C-407E-A947-70E740481C1C}">
                <a14:useLocalDpi xmlns:a14="http://schemas.microsoft.com/office/drawing/2010/main" val="0"/>
              </a:ext>
            </a:extLst>
          </a:blip>
          <a:srcRect r="19891"/>
          <a:stretch>
            <a:fillRect/>
          </a:stretch>
        </p:blipFill>
        <p:spPr bwMode="auto">
          <a:xfrm>
            <a:off x="2843213" y="2179638"/>
            <a:ext cx="1154112"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1"/>
          <p:cNvPicPr>
            <a:picLocks noChangeAspect="1"/>
          </p:cNvPicPr>
          <p:nvPr/>
        </p:nvPicPr>
        <p:blipFill>
          <a:blip r:embed="rId7">
            <a:extLst>
              <a:ext uri="{28A0092B-C50C-407E-A947-70E740481C1C}">
                <a14:useLocalDpi xmlns:a14="http://schemas.microsoft.com/office/drawing/2010/main" val="0"/>
              </a:ext>
            </a:extLst>
          </a:blip>
          <a:srcRect t="7828" r="43756"/>
          <a:stretch>
            <a:fillRect/>
          </a:stretch>
        </p:blipFill>
        <p:spPr bwMode="auto">
          <a:xfrm>
            <a:off x="6156325" y="1484313"/>
            <a:ext cx="11842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3" name="TextBox 3"/>
          <p:cNvSpPr>
            <a:spLocks noGrp="1" noChangeArrowheads="1"/>
          </p:cNvSpPr>
          <p:nvPr>
            <p:ph idx="1"/>
          </p:nvPr>
        </p:nvSpPr>
        <p:spPr>
          <a:xfrm>
            <a:off x="474663" y="1484313"/>
            <a:ext cx="8229600" cy="923925"/>
          </a:xfrm>
        </p:spPr>
        <p:txBody>
          <a:bodyPr>
            <a:spAutoFit/>
          </a:bodyPr>
          <a:lstStyle/>
          <a:p>
            <a:pPr eaLnBrk="1" hangingPunct="1">
              <a:spcBef>
                <a:spcPct val="0"/>
              </a:spcBef>
              <a:buFontTx/>
              <a:buNone/>
            </a:pPr>
            <a:r>
              <a:rPr lang="sv-SE" altLang="en-US" sz="1800" smtClean="0">
                <a:latin typeface="Arial" charset="0"/>
              </a:rPr>
              <a:t>Illustration: Per Axell</a:t>
            </a:r>
          </a:p>
          <a:p>
            <a:pPr eaLnBrk="1" hangingPunct="1">
              <a:spcBef>
                <a:spcPct val="0"/>
              </a:spcBef>
              <a:buFontTx/>
              <a:buNone/>
            </a:pPr>
            <a:r>
              <a:rPr lang="sv-SE" altLang="en-US" sz="1800" smtClean="0">
                <a:latin typeface="Arial" charset="0"/>
              </a:rPr>
              <a:t>Photos: Vikki Bengtsson, Roger Key, Ola Bengtsson</a:t>
            </a:r>
            <a:endParaRPr lang="en-GB" altLang="en-US" sz="1800" smtClean="0">
              <a:latin typeface="Arial" charset="0"/>
            </a:endParaRPr>
          </a:p>
          <a:p>
            <a:pPr eaLnBrk="1" hangingPunct="1">
              <a:spcBef>
                <a:spcPct val="0"/>
              </a:spcBef>
              <a:buFontTx/>
              <a:buNone/>
            </a:pPr>
            <a:endParaRPr lang="en-GB" altLang="en-US" sz="1800" smtClean="0">
              <a:latin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67544" y="6005"/>
            <a:ext cx="8229600" cy="1143000"/>
          </a:xfrm>
        </p:spPr>
        <p:txBody>
          <a:bodyPr/>
          <a:lstStyle/>
          <a:p>
            <a:pPr eaLnBrk="1" hangingPunct="1"/>
            <a:r>
              <a:rPr lang="sv-SE" altLang="en-US" dirty="0" smtClean="0"/>
              <a:t>Det ideala scenario</a:t>
            </a:r>
            <a:r>
              <a:rPr lang="en-US" altLang="en-US" dirty="0" smtClean="0"/>
              <a:t>t</a:t>
            </a:r>
            <a:endParaRPr lang="en-GB" altLang="en-US" dirty="0" smtClean="0"/>
          </a:p>
        </p:txBody>
      </p:sp>
      <p:sp>
        <p:nvSpPr>
          <p:cNvPr id="32771" name="Content Placeholder 2"/>
          <p:cNvSpPr>
            <a:spLocks noGrp="1"/>
          </p:cNvSpPr>
          <p:nvPr>
            <p:ph sz="half" idx="1"/>
          </p:nvPr>
        </p:nvSpPr>
        <p:spPr>
          <a:xfrm>
            <a:off x="395288" y="1412875"/>
            <a:ext cx="3313112" cy="4824413"/>
          </a:xfrm>
        </p:spPr>
        <p:txBody>
          <a:bodyPr/>
          <a:lstStyle/>
          <a:p>
            <a:pPr eaLnBrk="1" hangingPunct="1">
              <a:lnSpc>
                <a:spcPct val="90000"/>
              </a:lnSpc>
            </a:pPr>
            <a:r>
              <a:rPr lang="sv-SE" altLang="en-US" sz="2600" smtClean="0"/>
              <a:t>Gott om gamla träd nä</a:t>
            </a:r>
            <a:r>
              <a:rPr lang="en-US" altLang="en-US" sz="2600" smtClean="0"/>
              <a:t>ra varandra</a:t>
            </a:r>
          </a:p>
          <a:p>
            <a:pPr eaLnBrk="1" hangingPunct="1">
              <a:lnSpc>
                <a:spcPct val="90000"/>
              </a:lnSpc>
            </a:pPr>
            <a:r>
              <a:rPr lang="en-US" altLang="en-US" sz="2600" smtClean="0"/>
              <a:t>Bra åldersstruktur I trädpopulationen</a:t>
            </a:r>
          </a:p>
          <a:p>
            <a:pPr eaLnBrk="1" hangingPunct="1">
              <a:lnSpc>
                <a:spcPct val="90000"/>
              </a:lnSpc>
            </a:pPr>
            <a:r>
              <a:rPr lang="en-US" altLang="en-US" sz="2600" smtClean="0"/>
              <a:t>Blommande buskar och örter</a:t>
            </a:r>
            <a:endParaRPr lang="sv-SE" altLang="en-US" sz="2600" smtClean="0"/>
          </a:p>
          <a:p>
            <a:pPr eaLnBrk="1" hangingPunct="1">
              <a:lnSpc>
                <a:spcPct val="90000"/>
              </a:lnSpc>
            </a:pPr>
            <a:r>
              <a:rPr lang="sv-SE" altLang="en-US" sz="2600" smtClean="0"/>
              <a:t>Soliga</a:t>
            </a:r>
            <a:r>
              <a:rPr lang="en-US" altLang="en-US" sz="2600" smtClean="0"/>
              <a:t>, skyddade öppna platser</a:t>
            </a:r>
          </a:p>
          <a:p>
            <a:pPr eaLnBrk="1" hangingPunct="1">
              <a:lnSpc>
                <a:spcPct val="90000"/>
              </a:lnSpc>
            </a:pPr>
            <a:r>
              <a:rPr lang="en-US" altLang="en-US" sz="2600" smtClean="0"/>
              <a:t>Död ved i alla former, storlekar och situationer</a:t>
            </a:r>
            <a:r>
              <a:rPr lang="sv-SE" altLang="en-US" sz="2600" smtClean="0"/>
              <a:t>!</a:t>
            </a:r>
          </a:p>
          <a:p>
            <a:pPr eaLnBrk="1" hangingPunct="1">
              <a:lnSpc>
                <a:spcPct val="90000"/>
              </a:lnSpc>
            </a:pPr>
            <a:endParaRPr lang="en-GB" altLang="en-US" sz="2600" smtClean="0"/>
          </a:p>
        </p:txBody>
      </p:sp>
      <p:pic>
        <p:nvPicPr>
          <p:cNvPr id="327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375" y="1557338"/>
            <a:ext cx="5184775"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Box 4"/>
          <p:cNvSpPr txBox="1">
            <a:spLocks noChangeArrowheads="1"/>
          </p:cNvSpPr>
          <p:nvPr/>
        </p:nvSpPr>
        <p:spPr bwMode="auto">
          <a:xfrm>
            <a:off x="6302375" y="1557338"/>
            <a:ext cx="27717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Vikki Bengtsson, Sverige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GB" altLang="en-US" dirty="0" err="1" smtClean="0"/>
              <a:t>Kulturhistoriska</a:t>
            </a:r>
            <a:r>
              <a:rPr lang="en-GB" altLang="en-US" dirty="0" smtClean="0"/>
              <a:t> </a:t>
            </a:r>
            <a:r>
              <a:rPr lang="en-GB" altLang="en-US" dirty="0" err="1" smtClean="0"/>
              <a:t>värden</a:t>
            </a:r>
            <a:r>
              <a:rPr lang="en-GB" altLang="en-US" dirty="0" smtClean="0"/>
              <a:t> </a:t>
            </a:r>
            <a:r>
              <a:rPr lang="en-GB" altLang="en-US" dirty="0" smtClean="0"/>
              <a:t/>
            </a:r>
            <a:br>
              <a:rPr lang="en-GB" altLang="en-US" dirty="0" smtClean="0"/>
            </a:br>
            <a:r>
              <a:rPr lang="en-GB" altLang="en-US" dirty="0" err="1" smtClean="0"/>
              <a:t>kopplade</a:t>
            </a:r>
            <a:r>
              <a:rPr lang="en-GB" altLang="en-US" dirty="0" smtClean="0"/>
              <a:t> </a:t>
            </a:r>
            <a:r>
              <a:rPr lang="en-GB" altLang="en-US" dirty="0" smtClean="0"/>
              <a:t>till </a:t>
            </a:r>
            <a:r>
              <a:rPr lang="en-GB" altLang="en-US" dirty="0" err="1" smtClean="0"/>
              <a:t>skyddsvärda</a:t>
            </a:r>
            <a:r>
              <a:rPr lang="en-GB" altLang="en-US" dirty="0" smtClean="0"/>
              <a:t> </a:t>
            </a:r>
            <a:r>
              <a:rPr lang="en-GB" altLang="en-US" dirty="0" err="1" smtClean="0"/>
              <a:t>träd</a:t>
            </a:r>
            <a:endParaRPr lang="en-GB" altLang="en-US" dirty="0" smtClean="0"/>
          </a:p>
        </p:txBody>
      </p:sp>
      <p:pic>
        <p:nvPicPr>
          <p:cNvPr id="33795" name="Picture 2" descr="E:\Recovered Data\Study Tour\Aland2\Aland2 04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828800" y="1804988"/>
            <a:ext cx="6003925" cy="4503737"/>
          </a:xfrm>
          <a:noFill/>
        </p:spPr>
      </p:pic>
      <p:sp>
        <p:nvSpPr>
          <p:cNvPr id="33796" name="TextBox 4"/>
          <p:cNvSpPr txBox="1">
            <a:spLocks noChangeArrowheads="1"/>
          </p:cNvSpPr>
          <p:nvPr/>
        </p:nvSpPr>
        <p:spPr bwMode="auto">
          <a:xfrm>
            <a:off x="3276600" y="6281738"/>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800">
                <a:latin typeface="Arial" charset="0"/>
              </a:rPr>
              <a:t>Foto: Helen Read</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0"/>
            <a:ext cx="9144000" cy="6859271"/>
          </a:xfrm>
        </p:spPr>
      </p:pic>
      <p:sp>
        <p:nvSpPr>
          <p:cNvPr id="34819" name="Title 1"/>
          <p:cNvSpPr>
            <a:spLocks noGrp="1"/>
          </p:cNvSpPr>
          <p:nvPr>
            <p:ph type="title"/>
          </p:nvPr>
        </p:nvSpPr>
        <p:spPr>
          <a:xfrm>
            <a:off x="474663" y="5715000"/>
            <a:ext cx="8229600" cy="1143000"/>
          </a:xfrm>
        </p:spPr>
        <p:txBody>
          <a:bodyPr/>
          <a:lstStyle/>
          <a:p>
            <a:r>
              <a:rPr lang="en-GB" altLang="en-US" smtClean="0">
                <a:solidFill>
                  <a:schemeClr val="bg1"/>
                </a:solidFill>
              </a:rPr>
              <a:t>Alléer</a:t>
            </a:r>
          </a:p>
        </p:txBody>
      </p:sp>
      <p:sp>
        <p:nvSpPr>
          <p:cNvPr id="58372" name="TextBox 4"/>
          <p:cNvSpPr txBox="1">
            <a:spLocks noChangeArrowheads="1"/>
          </p:cNvSpPr>
          <p:nvPr/>
        </p:nvSpPr>
        <p:spPr bwMode="auto">
          <a:xfrm>
            <a:off x="6387584" y="6511208"/>
            <a:ext cx="2771775" cy="307777"/>
          </a:xfrm>
          <a:prstGeom prst="rect">
            <a:avLst/>
          </a:prstGeom>
          <a:no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altLang="en-US" sz="1400" dirty="0" err="1" smtClean="0">
                <a:solidFill>
                  <a:schemeClr val="bg1"/>
                </a:solidFill>
              </a:rPr>
              <a:t>Foto</a:t>
            </a:r>
            <a:r>
              <a:rPr lang="en-GB" altLang="en-US" sz="1400" dirty="0" smtClean="0">
                <a:solidFill>
                  <a:schemeClr val="bg1"/>
                </a:solidFill>
              </a:rPr>
              <a:t>: Vikki Bengtsson, </a:t>
            </a:r>
            <a:r>
              <a:rPr lang="en-GB" altLang="en-US" sz="1400" dirty="0" err="1" smtClean="0">
                <a:solidFill>
                  <a:schemeClr val="bg1"/>
                </a:solidFill>
              </a:rPr>
              <a:t>Sverige</a:t>
            </a:r>
            <a:endParaRPr lang="en-GB" altLang="en-US" sz="1400" dirty="0" smtClean="0">
              <a:solidFill>
                <a:schemeClr val="bg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GB" altLang="en-US" smtClean="0"/>
              <a:t>De skyddsvärda trädens kulturhistoriska betydelse</a:t>
            </a:r>
          </a:p>
        </p:txBody>
      </p:sp>
      <p:sp>
        <p:nvSpPr>
          <p:cNvPr id="35843" name="Content Placeholder 2"/>
          <p:cNvSpPr>
            <a:spLocks noGrp="1"/>
          </p:cNvSpPr>
          <p:nvPr>
            <p:ph sz="half" idx="1"/>
          </p:nvPr>
        </p:nvSpPr>
        <p:spPr>
          <a:xfrm>
            <a:off x="250825" y="1643063"/>
            <a:ext cx="4313238" cy="5214937"/>
          </a:xfrm>
        </p:spPr>
        <p:txBody>
          <a:bodyPr/>
          <a:lstStyle/>
          <a:p>
            <a:pPr eaLnBrk="1" hangingPunct="1"/>
            <a:r>
              <a:rPr lang="en-GB" altLang="en-US" smtClean="0"/>
              <a:t>Historisk länk till personer eller händelser</a:t>
            </a:r>
          </a:p>
          <a:p>
            <a:pPr eaLnBrk="1" hangingPunct="1"/>
            <a:r>
              <a:rPr lang="en-GB" altLang="en-US" smtClean="0"/>
              <a:t>Illustrerar tidigare markanvändning </a:t>
            </a:r>
          </a:p>
          <a:p>
            <a:pPr eaLnBrk="1" hangingPunct="1"/>
            <a:r>
              <a:rPr lang="en-GB" altLang="en-US" smtClean="0"/>
              <a:t>Del av ett gestaltat landskap</a:t>
            </a:r>
          </a:p>
          <a:p>
            <a:pPr eaLnBrk="1" hangingPunct="1"/>
            <a:r>
              <a:rPr lang="en-GB" altLang="en-US" smtClean="0"/>
              <a:t>Årsringar – historisk dokumentation av tidigare händelser</a:t>
            </a:r>
          </a:p>
          <a:p>
            <a:pPr eaLnBrk="1" hangingPunct="1"/>
            <a:r>
              <a:rPr lang="sv-SE" altLang="en-US" smtClean="0"/>
              <a:t>Resurs för utbildning/forskning</a:t>
            </a:r>
            <a:endParaRPr lang="en-GB" altLang="en-US" smtClean="0"/>
          </a:p>
        </p:txBody>
      </p:sp>
      <p:pic>
        <p:nvPicPr>
          <p:cNvPr id="35844"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0438" y="1955800"/>
            <a:ext cx="4657725"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800">
                <a:latin typeface="Arial" charset="0"/>
              </a:rPr>
              <a:t>Foto: Vikki Bengtsson</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Content Placeholder 9"/>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50308"/>
            <a:ext cx="9211076" cy="6908307"/>
          </a:xfrm>
        </p:spPr>
      </p:pic>
      <p:sp>
        <p:nvSpPr>
          <p:cNvPr id="36867" name="Title 1"/>
          <p:cNvSpPr>
            <a:spLocks noGrp="1"/>
          </p:cNvSpPr>
          <p:nvPr>
            <p:ph type="title"/>
          </p:nvPr>
        </p:nvSpPr>
        <p:spPr/>
        <p:txBody>
          <a:bodyPr/>
          <a:lstStyle/>
          <a:p>
            <a:r>
              <a:rPr lang="sv-SE" altLang="en-US" smtClean="0"/>
              <a:t>Parker</a:t>
            </a:r>
            <a:endParaRPr lang="en-GB" altLang="en-US" smtClean="0"/>
          </a:p>
        </p:txBody>
      </p:sp>
      <p:sp>
        <p:nvSpPr>
          <p:cNvPr id="36868" name="TextBox 4"/>
          <p:cNvSpPr txBox="1">
            <a:spLocks noChangeArrowheads="1"/>
          </p:cNvSpPr>
          <p:nvPr/>
        </p:nvSpPr>
        <p:spPr bwMode="auto">
          <a:xfrm>
            <a:off x="6372225" y="6519320"/>
            <a:ext cx="27717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1400" dirty="0" err="1">
                <a:solidFill>
                  <a:schemeClr val="bg1"/>
                </a:solidFill>
                <a:latin typeface="Arial" charset="0"/>
              </a:rPr>
              <a:t>Foto</a:t>
            </a:r>
            <a:r>
              <a:rPr lang="en-GB" altLang="en-US" sz="1400" dirty="0">
                <a:solidFill>
                  <a:schemeClr val="bg1"/>
                </a:solidFill>
                <a:latin typeface="Arial" charset="0"/>
              </a:rPr>
              <a:t>: Vikki </a:t>
            </a:r>
            <a:r>
              <a:rPr lang="en-GB" altLang="en-US" sz="1400" dirty="0" err="1">
                <a:solidFill>
                  <a:schemeClr val="bg1"/>
                </a:solidFill>
                <a:latin typeface="Arial" charset="0"/>
              </a:rPr>
              <a:t>Bengtsson</a:t>
            </a:r>
            <a:r>
              <a:rPr lang="en-GB" altLang="en-US" sz="1400" dirty="0">
                <a:solidFill>
                  <a:schemeClr val="bg1"/>
                </a:solidFill>
                <a:latin typeface="Arial" charset="0"/>
              </a:rPr>
              <a:t>, England</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idx="4294967295"/>
          </p:nvPr>
        </p:nvSpPr>
        <p:spPr/>
        <p:txBody>
          <a:bodyPr/>
          <a:lstStyle/>
          <a:p>
            <a:r>
              <a:rPr lang="en-GB" altLang="en-US" dirty="0" smtClean="0"/>
              <a:t>De </a:t>
            </a:r>
            <a:r>
              <a:rPr lang="en-GB" altLang="en-US" dirty="0" err="1" smtClean="0"/>
              <a:t>skyddsvärda</a:t>
            </a:r>
            <a:r>
              <a:rPr lang="en-GB" altLang="en-US" dirty="0" smtClean="0"/>
              <a:t> </a:t>
            </a:r>
            <a:r>
              <a:rPr lang="en-GB" altLang="en-US" dirty="0" smtClean="0"/>
              <a:t/>
            </a:r>
            <a:br>
              <a:rPr lang="en-GB" altLang="en-US" dirty="0" smtClean="0"/>
            </a:br>
            <a:r>
              <a:rPr lang="en-GB" altLang="en-US" dirty="0" err="1" smtClean="0"/>
              <a:t>trädens</a:t>
            </a:r>
            <a:r>
              <a:rPr lang="en-GB" altLang="en-US" dirty="0" smtClean="0"/>
              <a:t> </a:t>
            </a:r>
            <a:r>
              <a:rPr lang="en-GB" altLang="en-US" dirty="0" err="1" smtClean="0"/>
              <a:t>estetiska</a:t>
            </a:r>
            <a:r>
              <a:rPr lang="en-GB" altLang="en-US" dirty="0" smtClean="0"/>
              <a:t> </a:t>
            </a:r>
            <a:r>
              <a:rPr lang="en-GB" altLang="en-US" dirty="0" err="1" smtClean="0"/>
              <a:t>betydelse</a:t>
            </a:r>
            <a:endParaRPr lang="en-GB" altLang="en-US" dirty="0" smtClean="0"/>
          </a:p>
        </p:txBody>
      </p:sp>
      <p:sp>
        <p:nvSpPr>
          <p:cNvPr id="37891" name="Content Placeholder 2"/>
          <p:cNvSpPr>
            <a:spLocks noGrp="1"/>
          </p:cNvSpPr>
          <p:nvPr>
            <p:ph idx="4294967295"/>
          </p:nvPr>
        </p:nvSpPr>
        <p:spPr>
          <a:xfrm>
            <a:off x="250825" y="1557338"/>
            <a:ext cx="5267325" cy="4525962"/>
          </a:xfrm>
        </p:spPr>
        <p:txBody>
          <a:bodyPr/>
          <a:lstStyle/>
          <a:p>
            <a:pPr eaLnBrk="1" hangingPunct="1">
              <a:lnSpc>
                <a:spcPct val="90000"/>
              </a:lnSpc>
            </a:pPr>
            <a:r>
              <a:rPr lang="en-GB" altLang="en-US" smtClean="0"/>
              <a:t>Inspirerar människor</a:t>
            </a:r>
          </a:p>
          <a:p>
            <a:pPr eaLnBrk="1" hangingPunct="1">
              <a:lnSpc>
                <a:spcPct val="90000"/>
              </a:lnSpc>
            </a:pPr>
            <a:r>
              <a:rPr lang="en-GB" altLang="en-US" smtClean="0"/>
              <a:t>Uppmuntrar kreativitet</a:t>
            </a:r>
          </a:p>
          <a:p>
            <a:pPr eaLnBrk="1" hangingPunct="1">
              <a:lnSpc>
                <a:spcPct val="90000"/>
              </a:lnSpc>
            </a:pPr>
            <a:r>
              <a:rPr lang="en-US" altLang="en-US" smtClean="0"/>
              <a:t>Skapar en atmosfär av stabilitet</a:t>
            </a:r>
          </a:p>
          <a:p>
            <a:pPr eaLnBrk="1" hangingPunct="1">
              <a:lnSpc>
                <a:spcPct val="90000"/>
              </a:lnSpc>
            </a:pPr>
            <a:r>
              <a:rPr lang="en-US" altLang="en-US" smtClean="0"/>
              <a:t>Införlivas i anlagda landskapsstrukturer för att ge en ålderdomlig atmosfär</a:t>
            </a:r>
            <a:endParaRPr lang="en-GB" altLang="en-US" smtClean="0"/>
          </a:p>
          <a:p>
            <a:pPr eaLnBrk="1" hangingPunct="1">
              <a:lnSpc>
                <a:spcPct val="90000"/>
              </a:lnSpc>
            </a:pPr>
            <a:r>
              <a:rPr lang="en-GB" altLang="en-US" smtClean="0"/>
              <a:t>Vissa tycker att de är fula – uppmuntra debatt!</a:t>
            </a:r>
          </a:p>
        </p:txBody>
      </p:sp>
      <p:pic>
        <p:nvPicPr>
          <p:cNvPr id="37892" name="Picture 2" descr="E:\Recovered Data\Study Tour\France3\France3 0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1557338"/>
            <a:ext cx="3294062"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Helen Read</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idx="4294967295"/>
          </p:nvPr>
        </p:nvSpPr>
        <p:spPr/>
        <p:txBody>
          <a:bodyPr/>
          <a:lstStyle/>
          <a:p>
            <a:r>
              <a:rPr lang="en-GB" altLang="en-US" smtClean="0"/>
              <a:t>Övriga värden</a:t>
            </a:r>
          </a:p>
        </p:txBody>
      </p:sp>
      <p:sp>
        <p:nvSpPr>
          <p:cNvPr id="38915" name="Content Placeholder 2"/>
          <p:cNvSpPr>
            <a:spLocks noGrp="1"/>
          </p:cNvSpPr>
          <p:nvPr>
            <p:ph idx="4294967295"/>
          </p:nvPr>
        </p:nvSpPr>
        <p:spPr>
          <a:xfrm>
            <a:off x="0" y="1628775"/>
            <a:ext cx="4246563" cy="4525963"/>
          </a:xfrm>
        </p:spPr>
        <p:txBody>
          <a:bodyPr/>
          <a:lstStyle/>
          <a:p>
            <a:pPr eaLnBrk="1" hangingPunct="1"/>
            <a:r>
              <a:rPr lang="en-GB" altLang="en-US" smtClean="0"/>
              <a:t>Landskapliga värden</a:t>
            </a:r>
          </a:p>
          <a:p>
            <a:pPr eaLnBrk="1" hangingPunct="1"/>
            <a:r>
              <a:rPr lang="en-GB" altLang="en-US" smtClean="0"/>
              <a:t>Ekosystemtjänster såsom skugga…. </a:t>
            </a:r>
          </a:p>
          <a:p>
            <a:pPr eaLnBrk="1" hangingPunct="1"/>
            <a:r>
              <a:rPr lang="en-US" altLang="en-US" smtClean="0"/>
              <a:t>Viktig genpol</a:t>
            </a:r>
            <a:r>
              <a:rPr lang="en-GB" altLang="en-US" smtClean="0"/>
              <a:t> (stor variation är ex</a:t>
            </a:r>
            <a:r>
              <a:rPr lang="en-US" altLang="en-US" smtClean="0"/>
              <a:t>. viktigt för motståndskraft mot sjukdomar, klimatförändring etc.)</a:t>
            </a:r>
            <a:endParaRPr lang="en-GB" altLang="en-US" smtClean="0"/>
          </a:p>
          <a:p>
            <a:endParaRPr lang="en-GB" altLang="en-US" smtClean="0"/>
          </a:p>
        </p:txBody>
      </p:sp>
      <p:pic>
        <p:nvPicPr>
          <p:cNvPr id="38916" name="Picture 2"/>
          <p:cNvPicPr>
            <a:picLocks noChangeAspect="1" noChangeArrowheads="1"/>
          </p:cNvPicPr>
          <p:nvPr/>
        </p:nvPicPr>
        <p:blipFill>
          <a:blip r:embed="rId3">
            <a:extLst>
              <a:ext uri="{28A0092B-C50C-407E-A947-70E740481C1C}">
                <a14:useLocalDpi xmlns:a14="http://schemas.microsoft.com/office/drawing/2010/main" val="0"/>
              </a:ext>
            </a:extLst>
          </a:blip>
          <a:srcRect r="5592"/>
          <a:stretch>
            <a:fillRect/>
          </a:stretch>
        </p:blipFill>
        <p:spPr bwMode="auto">
          <a:xfrm>
            <a:off x="4067175" y="1887538"/>
            <a:ext cx="507682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Box 4"/>
          <p:cNvSpPr txBox="1">
            <a:spLocks noChangeArrowheads="1"/>
          </p:cNvSpPr>
          <p:nvPr/>
        </p:nvSpPr>
        <p:spPr bwMode="auto">
          <a:xfrm>
            <a:off x="4500563" y="6237288"/>
            <a:ext cx="46434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sv-SE" altLang="en-US" sz="1800">
                <a:latin typeface="Arial" charset="0"/>
              </a:rPr>
              <a:t>oto: Vikki Bengtsson, Epping Forest</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sv-SE" altLang="en-US" sz="4000" smtClean="0">
                <a:ea typeface="ＭＳ Ｐゴシック" pitchFamily="34" charset="-128"/>
              </a:rPr>
              <a:t>Exempel på definitioner</a:t>
            </a:r>
            <a:endParaRPr lang="sv-SE" altLang="en-US" sz="2000" smtClean="0">
              <a:ea typeface="ＭＳ Ｐゴシック" pitchFamily="34" charset="-128"/>
            </a:endParaRPr>
          </a:p>
        </p:txBody>
      </p:sp>
      <p:sp>
        <p:nvSpPr>
          <p:cNvPr id="39939" name="Rectangle 3"/>
          <p:cNvSpPr>
            <a:spLocks noGrp="1" noChangeArrowheads="1"/>
          </p:cNvSpPr>
          <p:nvPr>
            <p:ph type="body" sz="half" idx="1"/>
          </p:nvPr>
        </p:nvSpPr>
        <p:spPr/>
        <p:txBody>
          <a:bodyPr/>
          <a:lstStyle/>
          <a:p>
            <a:pPr eaLnBrk="1" hangingPunct="1"/>
            <a:r>
              <a:rPr lang="sv-SE" altLang="en-US" sz="2800" smtClean="0"/>
              <a:t>Ett mycket gammalt träd eller grövre än 1m i brösthöjdsdiameter eller ihåligt </a:t>
            </a:r>
          </a:p>
          <a:p>
            <a:pPr eaLnBrk="1" hangingPunct="1"/>
            <a:r>
              <a:rPr lang="sv-SE" altLang="en-US" sz="2800" smtClean="0"/>
              <a:t>Ett träd av intresse ur biologiskt, kulturhistoriskt eller estetiskt perspektiv på grund av sin storlek, ålder eller sitt tillstånd.</a:t>
            </a:r>
          </a:p>
          <a:p>
            <a:pPr eaLnBrk="1" hangingPunct="1"/>
            <a:endParaRPr lang="sv-SE" altLang="en-US" sz="2800" smtClean="0">
              <a:ea typeface="ＭＳ Ｐゴシック" pitchFamily="34" charset="-128"/>
            </a:endParaRPr>
          </a:p>
          <a:p>
            <a:pPr eaLnBrk="1" hangingPunct="1"/>
            <a:endParaRPr lang="sv-SE" altLang="en-US" sz="2800" smtClean="0">
              <a:ea typeface="ＭＳ Ｐゴシック" pitchFamily="34" charset="-128"/>
            </a:endParaRPr>
          </a:p>
        </p:txBody>
      </p:sp>
      <p:pic>
        <p:nvPicPr>
          <p:cNvPr id="39940" name="Picture 5" descr="DSCN27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681163"/>
            <a:ext cx="4154487"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Box 6"/>
          <p:cNvSpPr txBox="1">
            <a:spLocks noChangeArrowheads="1"/>
          </p:cNvSpPr>
          <p:nvPr/>
        </p:nvSpPr>
        <p:spPr bwMode="auto">
          <a:xfrm>
            <a:off x="4500563" y="5735638"/>
            <a:ext cx="41036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Vikki Bengtsson, Hallstad Ängar, Sverige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00400" y="1724025"/>
            <a:ext cx="5835650" cy="3875088"/>
          </a:xfrm>
          <a:noFill/>
        </p:spPr>
      </p:pic>
      <p:sp>
        <p:nvSpPr>
          <p:cNvPr id="40963" name="Title 1"/>
          <p:cNvSpPr>
            <a:spLocks noGrp="1"/>
          </p:cNvSpPr>
          <p:nvPr>
            <p:ph type="title"/>
          </p:nvPr>
        </p:nvSpPr>
        <p:spPr/>
        <p:txBody>
          <a:bodyPr/>
          <a:lstStyle/>
          <a:p>
            <a:pPr eaLnBrk="1" hangingPunct="1"/>
            <a:r>
              <a:rPr lang="en-GB" altLang="en-US" smtClean="0"/>
              <a:t>Sammanfattning</a:t>
            </a:r>
          </a:p>
        </p:txBody>
      </p:sp>
      <p:sp>
        <p:nvSpPr>
          <p:cNvPr id="40964" name="Content Placeholder 2"/>
          <p:cNvSpPr>
            <a:spLocks noGrp="1"/>
          </p:cNvSpPr>
          <p:nvPr>
            <p:ph sz="half" idx="1"/>
          </p:nvPr>
        </p:nvSpPr>
        <p:spPr>
          <a:xfrm>
            <a:off x="179388" y="1268413"/>
            <a:ext cx="3240087" cy="5400675"/>
          </a:xfrm>
        </p:spPr>
        <p:txBody>
          <a:bodyPr/>
          <a:lstStyle/>
          <a:p>
            <a:pPr eaLnBrk="1" hangingPunct="1"/>
            <a:r>
              <a:rPr lang="sv-SE" altLang="en-US" smtClean="0"/>
              <a:t>Diversa och artrika sam</a:t>
            </a:r>
            <a:r>
              <a:rPr lang="en-US" altLang="en-US" smtClean="0"/>
              <a:t>hällen</a:t>
            </a:r>
            <a:endParaRPr lang="sv-SE" altLang="en-US" smtClean="0"/>
          </a:p>
          <a:p>
            <a:pPr eaLnBrk="1" hangingPunct="1"/>
            <a:r>
              <a:rPr lang="sv-SE" altLang="en-US" smtClean="0"/>
              <a:t>Ovanliga och specialiserade</a:t>
            </a:r>
          </a:p>
          <a:p>
            <a:pPr eaLnBrk="1" hangingPunct="1"/>
            <a:r>
              <a:rPr lang="sv-SE" altLang="en-US" smtClean="0"/>
              <a:t>Svamp har en avgörande roll</a:t>
            </a:r>
          </a:p>
          <a:p>
            <a:pPr eaLnBrk="1" hangingPunct="1"/>
            <a:r>
              <a:rPr lang="sv-SE" altLang="en-US" smtClean="0"/>
              <a:t>Naturliga processer viktiga</a:t>
            </a:r>
          </a:p>
          <a:p>
            <a:pPr eaLnBrk="1" hangingPunct="1"/>
            <a:r>
              <a:rPr lang="en-US" altLang="en-US" smtClean="0"/>
              <a:t>Hållbara </a:t>
            </a:r>
            <a:r>
              <a:rPr lang="sv-SE" altLang="en-US" smtClean="0"/>
              <a:t>populationer avträd nödvändiga</a:t>
            </a:r>
            <a:endParaRPr lang="en-GB" altLang="en-US" smtClean="0"/>
          </a:p>
        </p:txBody>
      </p:sp>
      <p:sp>
        <p:nvSpPr>
          <p:cNvPr id="40965" name="TextBox 4"/>
          <p:cNvSpPr txBox="1">
            <a:spLocks noChangeArrowheads="1"/>
          </p:cNvSpPr>
          <p:nvPr/>
        </p:nvSpPr>
        <p:spPr bwMode="auto">
          <a:xfrm>
            <a:off x="4356100" y="5229225"/>
            <a:ext cx="47879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 Rumänien </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sv-SE" altLang="en-US" smtClean="0"/>
              <a:t>Övning 3: I fält</a:t>
            </a:r>
            <a:endParaRPr lang="en-GB" altLang="en-US" smtClean="0"/>
          </a:p>
        </p:txBody>
      </p:sp>
      <p:sp>
        <p:nvSpPr>
          <p:cNvPr id="41987" name="Content Placeholder 2"/>
          <p:cNvSpPr>
            <a:spLocks noGrp="1"/>
          </p:cNvSpPr>
          <p:nvPr>
            <p:ph idx="1"/>
          </p:nvPr>
        </p:nvSpPr>
        <p:spPr>
          <a:xfrm>
            <a:off x="457200" y="1844675"/>
            <a:ext cx="8229600" cy="4281488"/>
          </a:xfrm>
        </p:spPr>
        <p:txBody>
          <a:bodyPr/>
          <a:lstStyle/>
          <a:p>
            <a:pPr eaLnBrk="1" hangingPunct="1"/>
            <a:r>
              <a:rPr lang="sv-SE" altLang="sv-SE" smtClean="0"/>
              <a:t>Skrivunderlägg</a:t>
            </a:r>
          </a:p>
          <a:p>
            <a:pPr eaLnBrk="1" hangingPunct="1"/>
            <a:r>
              <a:rPr lang="sv-SE" altLang="sv-SE" smtClean="0"/>
              <a:t>Pennor</a:t>
            </a:r>
          </a:p>
          <a:p>
            <a:pPr eaLnBrk="1" hangingPunct="1"/>
            <a:r>
              <a:rPr lang="sv-SE" altLang="sv-SE" smtClean="0"/>
              <a:t>Fältblanketter</a:t>
            </a:r>
          </a:p>
          <a:p>
            <a:pPr eaLnBrk="1" hangingPunct="1"/>
            <a:r>
              <a:rPr lang="sv-SE" altLang="sv-SE" smtClean="0"/>
              <a:t>Stövlar/regnkläder</a:t>
            </a:r>
          </a:p>
          <a:p>
            <a:pPr eaLnBrk="1" hangingPunct="1"/>
            <a:r>
              <a:rPr lang="sv-SE" altLang="sv-SE" smtClean="0"/>
              <a:t>Vatten</a:t>
            </a:r>
          </a:p>
          <a:p>
            <a:pPr eaLnBrk="1" hangingPunct="1"/>
            <a:endParaRPr lang="sv-SE" altLang="sv-SE" smtClean="0"/>
          </a:p>
          <a:p>
            <a:pPr eaLnBrk="1" hangingPunct="1"/>
            <a:endParaRPr lang="sv-SE" altLang="sv-SE" smtClean="0"/>
          </a:p>
          <a:p>
            <a:pPr eaLnBrk="1" hangingPunct="1"/>
            <a:endParaRPr lang="sv-SE" altLang="sv-SE" smtClean="0"/>
          </a:p>
          <a:p>
            <a:pPr eaLnBrk="1" hangingPunct="1">
              <a:buFont typeface="Wingdings" pitchFamily="2" charset="2"/>
              <a:buNone/>
            </a:pPr>
            <a:endParaRPr lang="en-GB" altLang="sv-SE"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p:cNvSpPr>
            <a:spLocks noGrp="1"/>
          </p:cNvSpPr>
          <p:nvPr>
            <p:ph type="title"/>
          </p:nvPr>
        </p:nvSpPr>
        <p:spPr>
          <a:xfrm>
            <a:off x="395288" y="0"/>
            <a:ext cx="8229600" cy="1143000"/>
          </a:xfrm>
        </p:spPr>
        <p:txBody>
          <a:bodyPr/>
          <a:lstStyle/>
          <a:p>
            <a:pPr eaLnBrk="1" hangingPunct="1"/>
            <a:r>
              <a:rPr lang="sv-SE" altLang="en-US" smtClean="0"/>
              <a:t>Fältblankett</a:t>
            </a:r>
            <a:endParaRPr lang="en-GB" altLang="en-US" smtClean="0"/>
          </a:p>
        </p:txBody>
      </p:sp>
      <p:pic>
        <p:nvPicPr>
          <p:cNvPr id="43011" name="Picture 6" descr="Ex 4 Field form_VETree_Adv_habitat_V2_140414_SW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889000"/>
            <a:ext cx="8442325" cy="596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r>
              <a:rPr lang="en-GB" altLang="en-US" smtClean="0"/>
              <a:t>Skötsel av skyddsvärda träd</a:t>
            </a:r>
          </a:p>
        </p:txBody>
      </p:sp>
      <p:sp>
        <p:nvSpPr>
          <p:cNvPr id="44035" name="Content Placeholder 2"/>
          <p:cNvSpPr>
            <a:spLocks noGrp="1"/>
          </p:cNvSpPr>
          <p:nvPr>
            <p:ph idx="1"/>
          </p:nvPr>
        </p:nvSpPr>
        <p:spPr/>
        <p:txBody>
          <a:bodyPr/>
          <a:lstStyle/>
          <a:p>
            <a:pPr eaLnBrk="1" hangingPunct="1">
              <a:buFont typeface="Wingdings" pitchFamily="2" charset="2"/>
              <a:buNone/>
            </a:pPr>
            <a:r>
              <a:rPr lang="sv-SE" altLang="en-US" smtClean="0"/>
              <a:t>Målsättningar:</a:t>
            </a:r>
          </a:p>
          <a:p>
            <a:pPr eaLnBrk="1" hangingPunct="1"/>
            <a:r>
              <a:rPr lang="sv-SE" altLang="en-US" smtClean="0"/>
              <a:t>Avgöra var och när skötselinsatser är relevanta för skyddsvärda träd och omgivande </a:t>
            </a:r>
            <a:r>
              <a:rPr lang="en-US" altLang="en-US" smtClean="0"/>
              <a:t>miljön</a:t>
            </a:r>
            <a:endParaRPr lang="sv-SE" altLang="en-US" smtClean="0"/>
          </a:p>
          <a:p>
            <a:pPr eaLnBrk="1" hangingPunct="1"/>
            <a:r>
              <a:rPr lang="sv-SE" altLang="en-US" smtClean="0"/>
              <a:t>Ge enkla riktlinjer för relevant skötsel av gamla träd</a:t>
            </a:r>
          </a:p>
          <a:p>
            <a:pPr eaLnBrk="1" hangingPunct="1"/>
            <a:r>
              <a:rPr lang="sv-SE" altLang="en-US" smtClean="0"/>
              <a:t>Beskriva tre</a:t>
            </a:r>
            <a:r>
              <a:rPr lang="en-US" altLang="en-US" smtClean="0"/>
              <a:t> naturliga strategier för hur träd svarar på skador</a:t>
            </a:r>
            <a:endParaRPr lang="sv-SE" altLang="en-US" smtClean="0"/>
          </a:p>
          <a:p>
            <a:pPr eaLnBrk="1" hangingPunct="1"/>
            <a:endParaRPr lang="en-GB" altLang="en-US"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67544" y="116632"/>
            <a:ext cx="8229600" cy="1143000"/>
          </a:xfrm>
        </p:spPr>
        <p:txBody>
          <a:bodyPr/>
          <a:lstStyle/>
          <a:p>
            <a:pPr eaLnBrk="1" hangingPunct="1"/>
            <a:r>
              <a:rPr lang="sv-SE" altLang="en-US" dirty="0" smtClean="0"/>
              <a:t>Övning 4: Rötter</a:t>
            </a:r>
            <a:endParaRPr lang="en-GB" altLang="en-US" dirty="0" smtClean="0"/>
          </a:p>
        </p:txBody>
      </p:sp>
      <p:sp>
        <p:nvSpPr>
          <p:cNvPr id="45059" name="Content Placeholder 2"/>
          <p:cNvSpPr>
            <a:spLocks noGrp="1"/>
          </p:cNvSpPr>
          <p:nvPr>
            <p:ph idx="1"/>
          </p:nvPr>
        </p:nvSpPr>
        <p:spPr/>
        <p:txBody>
          <a:bodyPr/>
          <a:lstStyle/>
          <a:p>
            <a:pPr eaLnBrk="1" hangingPunct="1"/>
            <a:r>
              <a:rPr lang="sv-SE" altLang="en-US" smtClean="0"/>
              <a:t>Sant/falskt session</a:t>
            </a:r>
          </a:p>
          <a:p>
            <a:pPr eaLnBrk="1" hangingPunct="1"/>
            <a:endParaRPr lang="en-GB" altLang="en-US"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5"/>
          <p:cNvSpPr>
            <a:spLocks noGrp="1"/>
          </p:cNvSpPr>
          <p:nvPr>
            <p:ph type="title"/>
          </p:nvPr>
        </p:nvSpPr>
        <p:spPr>
          <a:xfrm>
            <a:off x="452996" y="94134"/>
            <a:ext cx="8229600" cy="1143000"/>
          </a:xfrm>
        </p:spPr>
        <p:txBody>
          <a:bodyPr/>
          <a:lstStyle/>
          <a:p>
            <a:pPr eaLnBrk="1" hangingPunct="1"/>
            <a:r>
              <a:rPr lang="sv-SE" altLang="en-US" dirty="0" smtClean="0"/>
              <a:t>Träd behöver utrymme!</a:t>
            </a:r>
            <a:endParaRPr lang="en-GB" altLang="en-US" dirty="0" smtClean="0"/>
          </a:p>
        </p:txBody>
      </p:sp>
      <p:pic>
        <p:nvPicPr>
          <p:cNvPr id="46083"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268413"/>
            <a:ext cx="8429625" cy="5589587"/>
          </a:xfrm>
        </p:spPr>
      </p:pic>
      <p:sp>
        <p:nvSpPr>
          <p:cNvPr id="46084" name="TextBox 6"/>
          <p:cNvSpPr txBox="1">
            <a:spLocks noChangeArrowheads="1"/>
          </p:cNvSpPr>
          <p:nvPr/>
        </p:nvSpPr>
        <p:spPr bwMode="auto">
          <a:xfrm>
            <a:off x="5292725" y="1268413"/>
            <a:ext cx="34194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Vikki Bengtsson, Suffolk, England</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395288" y="4400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sv-SE" altLang="sv-SE" sz="4400" dirty="0">
                <a:latin typeface="Calibri" pitchFamily="34" charset="0"/>
              </a:rPr>
              <a:t>Rotskyddszon </a:t>
            </a:r>
          </a:p>
        </p:txBody>
      </p:sp>
      <p:pic>
        <p:nvPicPr>
          <p:cNvPr id="47107" name="Picture 3"/>
          <p:cNvPicPr>
            <a:picLocks noChangeAspect="1" noChangeArrowheads="1"/>
          </p:cNvPicPr>
          <p:nvPr/>
        </p:nvPicPr>
        <p:blipFill>
          <a:blip r:embed="rId3">
            <a:extLst>
              <a:ext uri="{28A0092B-C50C-407E-A947-70E740481C1C}">
                <a14:useLocalDpi xmlns:a14="http://schemas.microsoft.com/office/drawing/2010/main" val="0"/>
              </a:ext>
            </a:extLst>
          </a:blip>
          <a:srcRect r="-21"/>
          <a:stretch>
            <a:fillRect/>
          </a:stretch>
        </p:blipFill>
        <p:spPr bwMode="auto">
          <a:xfrm>
            <a:off x="1258888" y="1325563"/>
            <a:ext cx="6194425" cy="457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åge 9"/>
          <p:cNvSpPr/>
          <p:nvPr/>
        </p:nvSpPr>
        <p:spPr>
          <a:xfrm>
            <a:off x="323850" y="1714500"/>
            <a:ext cx="8001000" cy="7715250"/>
          </a:xfrm>
          <a:prstGeom prst="arc">
            <a:avLst>
              <a:gd name="adj1" fmla="val 10803111"/>
              <a:gd name="adj2" fmla="val 0"/>
            </a:avLst>
          </a:prstGeom>
          <a:ln w="22225">
            <a:solidFill>
              <a:srgbClr val="00B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sv-SE"/>
          </a:p>
        </p:txBody>
      </p:sp>
      <p:cxnSp>
        <p:nvCxnSpPr>
          <p:cNvPr id="12" name="Rak pil 11"/>
          <p:cNvCxnSpPr/>
          <p:nvPr/>
        </p:nvCxnSpPr>
        <p:spPr>
          <a:xfrm>
            <a:off x="4500563" y="5500688"/>
            <a:ext cx="3786187" cy="1587"/>
          </a:xfrm>
          <a:prstGeom prst="straightConnector1">
            <a:avLst/>
          </a:prstGeom>
          <a:ln w="2222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47110" name="TextBox 1"/>
          <p:cNvSpPr txBox="1">
            <a:spLocks noChangeArrowheads="1"/>
          </p:cNvSpPr>
          <p:nvPr/>
        </p:nvSpPr>
        <p:spPr bwMode="auto">
          <a:xfrm>
            <a:off x="468313" y="5899150"/>
            <a:ext cx="771366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r>
              <a:rPr lang="sv-SE" altLang="sv-SE" sz="2800"/>
              <a:t>15 x stammens diameter eller 5 m utanför kronan om detta är längre! </a:t>
            </a:r>
            <a:endParaRPr lang="en-GB" altLang="sv-SE" sz="2800"/>
          </a:p>
        </p:txBody>
      </p:sp>
      <p:sp>
        <p:nvSpPr>
          <p:cNvPr id="47111" name="TextBox 6"/>
          <p:cNvSpPr txBox="1">
            <a:spLocks noChangeArrowheads="1"/>
          </p:cNvSpPr>
          <p:nvPr/>
        </p:nvSpPr>
        <p:spPr bwMode="auto">
          <a:xfrm>
            <a:off x="1258888" y="1390650"/>
            <a:ext cx="41036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Vikki Bengtsson, Suffolk, England</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67544" y="116632"/>
            <a:ext cx="8229600" cy="1143000"/>
          </a:xfrm>
        </p:spPr>
        <p:txBody>
          <a:bodyPr/>
          <a:lstStyle/>
          <a:p>
            <a:pPr eaLnBrk="1" hangingPunct="1"/>
            <a:r>
              <a:rPr lang="en-GB" altLang="en-US" sz="4000" dirty="0" err="1" smtClean="0"/>
              <a:t>Var</a:t>
            </a:r>
            <a:r>
              <a:rPr lang="en-GB" altLang="en-US" sz="4000" dirty="0" smtClean="0"/>
              <a:t> </a:t>
            </a:r>
            <a:r>
              <a:rPr lang="en-GB" altLang="en-US" sz="4000" dirty="0" err="1" smtClean="0"/>
              <a:t>har</a:t>
            </a:r>
            <a:r>
              <a:rPr lang="en-GB" altLang="en-US" sz="4000" dirty="0" smtClean="0"/>
              <a:t> </a:t>
            </a:r>
            <a:r>
              <a:rPr lang="en-GB" altLang="en-US" sz="4000" dirty="0" err="1" smtClean="0"/>
              <a:t>gamla</a:t>
            </a:r>
            <a:r>
              <a:rPr lang="en-GB" altLang="en-US" sz="4000" dirty="0" smtClean="0"/>
              <a:t> </a:t>
            </a:r>
            <a:r>
              <a:rPr lang="en-GB" altLang="en-US" sz="4000" dirty="0" err="1" smtClean="0"/>
              <a:t>träd</a:t>
            </a:r>
            <a:r>
              <a:rPr lang="en-GB" altLang="en-US" sz="4000" dirty="0" smtClean="0"/>
              <a:t> </a:t>
            </a:r>
            <a:r>
              <a:rPr lang="en-GB" altLang="en-US" sz="4000" dirty="0" smtClean="0"/>
              <a:t/>
            </a:r>
            <a:br>
              <a:rPr lang="en-GB" altLang="en-US" sz="4000" dirty="0" smtClean="0"/>
            </a:br>
            <a:r>
              <a:rPr lang="en-GB" altLang="en-US" sz="4000" dirty="0" err="1" smtClean="0"/>
              <a:t>si</a:t>
            </a:r>
            <a:r>
              <a:rPr lang="en-US" altLang="en-US" sz="4000" dirty="0" err="1" smtClean="0"/>
              <a:t>tt</a:t>
            </a:r>
            <a:r>
              <a:rPr lang="en-US" altLang="en-US" sz="4000" dirty="0" smtClean="0"/>
              <a:t> </a:t>
            </a:r>
            <a:r>
              <a:rPr lang="en-US" altLang="en-US" sz="4000" dirty="0" err="1" smtClean="0"/>
              <a:t>ursprung</a:t>
            </a:r>
            <a:r>
              <a:rPr lang="en-GB" altLang="en-US" sz="4000" dirty="0" smtClean="0"/>
              <a:t>?</a:t>
            </a:r>
          </a:p>
        </p:txBody>
      </p:sp>
      <p:pic>
        <p:nvPicPr>
          <p:cNvPr id="48131" name="Picture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30200" y="1341438"/>
            <a:ext cx="8489950" cy="5430837"/>
          </a:xfrm>
          <a:noFill/>
        </p:spPr>
      </p:pic>
      <p:sp>
        <p:nvSpPr>
          <p:cNvPr id="48132" name="TextBox 6"/>
          <p:cNvSpPr txBox="1">
            <a:spLocks noChangeArrowheads="1"/>
          </p:cNvSpPr>
          <p:nvPr/>
        </p:nvSpPr>
        <p:spPr bwMode="auto">
          <a:xfrm>
            <a:off x="4716463" y="6188075"/>
            <a:ext cx="41036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en-GB" altLang="en-US" sz="1800">
                <a:solidFill>
                  <a:schemeClr val="bg1"/>
                </a:solidFill>
                <a:latin typeface="Arial" charset="0"/>
              </a:rPr>
              <a:t>oto: Vikki Bengtsson, Windsor, England</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sv-SE" altLang="en-US" smtClean="0"/>
              <a:t>Växtätare eller naturkatastrofer?</a:t>
            </a:r>
            <a:endParaRPr lang="en-GB" altLang="en-US" smtClean="0"/>
          </a:p>
        </p:txBody>
      </p:sp>
      <p:sp>
        <p:nvSpPr>
          <p:cNvPr id="49155" name="Text Placeholder 10"/>
          <p:cNvSpPr>
            <a:spLocks noGrp="1"/>
          </p:cNvSpPr>
          <p:nvPr>
            <p:ph type="body" idx="1"/>
          </p:nvPr>
        </p:nvSpPr>
        <p:spPr/>
        <p:txBody>
          <a:bodyPr/>
          <a:lstStyle/>
          <a:p>
            <a:pPr eaLnBrk="1" hangingPunct="1"/>
            <a:endParaRPr lang="en-US" altLang="en-US" smtClean="0"/>
          </a:p>
        </p:txBody>
      </p:sp>
      <p:pic>
        <p:nvPicPr>
          <p:cNvPr id="49156" name="Content Placeholder 1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1188" y="1196975"/>
            <a:ext cx="3889375" cy="5854700"/>
          </a:xfrm>
        </p:spPr>
      </p:pic>
      <p:pic>
        <p:nvPicPr>
          <p:cNvPr id="49157" name="Picture 9" descr="C:\Users\Vikki\Pictures\Basque Country Oct2011\Bariabar_Aralar (8).JPG"/>
          <p:cNvPicPr>
            <a:picLocks noChangeAspect="1" noChangeArrowheads="1"/>
          </p:cNvPicPr>
          <p:nvPr/>
        </p:nvPicPr>
        <p:blipFill rotWithShape="1">
          <a:blip r:embed="rId4">
            <a:extLst>
              <a:ext uri="{28A0092B-C50C-407E-A947-70E740481C1C}">
                <a14:useLocalDpi xmlns:a14="http://schemas.microsoft.com/office/drawing/2010/main" val="0"/>
              </a:ext>
            </a:extLst>
          </a:blip>
          <a:srcRect r="6236"/>
          <a:stretch/>
        </p:blipFill>
        <p:spPr bwMode="auto">
          <a:xfrm>
            <a:off x="4500564" y="1196975"/>
            <a:ext cx="4057650"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TextBox 2"/>
          <p:cNvSpPr txBox="1">
            <a:spLocks noChangeArrowheads="1"/>
          </p:cNvSpPr>
          <p:nvPr/>
        </p:nvSpPr>
        <p:spPr bwMode="auto">
          <a:xfrm>
            <a:off x="900112" y="1196975"/>
            <a:ext cx="7416303" cy="369332"/>
          </a:xfrm>
          <a:prstGeom prst="rect">
            <a:avLst/>
          </a:prstGeom>
          <a:solidFill>
            <a:schemeClr val="bg1">
              <a:lumMod val="65000"/>
            </a:schemeClr>
          </a:solidFill>
          <a:ln>
            <a:noFill/>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US" altLang="en-US" sz="1800" smtClean="0">
                <a:solidFill>
                  <a:schemeClr val="bg1"/>
                </a:solidFill>
                <a:latin typeface="Arial" charset="0"/>
              </a:rPr>
              <a:t>F</a:t>
            </a:r>
            <a:r>
              <a:rPr lang="sv-SE" altLang="en-US" sz="1800" smtClean="0">
                <a:solidFill>
                  <a:schemeClr val="bg1"/>
                </a:solidFill>
                <a:latin typeface="Arial" charset="0"/>
              </a:rPr>
              <a:t>oton: Vikki Bengtsson, Luminita Holban; Sverige, Spanien, Rumänien</a:t>
            </a:r>
            <a:endParaRPr lang="en-GB" altLang="en-US" sz="1800" smtClean="0">
              <a:solidFill>
                <a:schemeClr val="bg1"/>
              </a:solidFill>
              <a:latin typeface="Arial" charset="0"/>
            </a:endParaRPr>
          </a:p>
        </p:txBody>
      </p:sp>
      <p:pic>
        <p:nvPicPr>
          <p:cNvPr id="49159" name="Picture 8" descr="C:\Users\Vikki\Dropbox\Photos Romania Luminita\Slide 52, browsers\Sheep eating hornbea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0563" y="4070350"/>
            <a:ext cx="4057650" cy="294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eaLnBrk="1" hangingPunct="1">
              <a:defRPr/>
            </a:pPr>
            <a:r>
              <a:rPr lang="sv-SE" altLang="sv-SE" sz="4000" smtClean="0"/>
              <a:t>Övning 5:</a:t>
            </a:r>
            <a:br>
              <a:rPr lang="sv-SE" altLang="sv-SE" sz="4000" smtClean="0"/>
            </a:br>
            <a:r>
              <a:rPr lang="sv-SE" altLang="sv-SE" sz="4000" smtClean="0"/>
              <a:t>Växtätare eller naturkatastrofer?</a:t>
            </a:r>
            <a:endParaRPr lang="en-GB" altLang="sv-SE" sz="4000" smtClean="0"/>
          </a:p>
        </p:txBody>
      </p:sp>
      <p:sp>
        <p:nvSpPr>
          <p:cNvPr id="50179" name="Content Placeholder 7"/>
          <p:cNvSpPr>
            <a:spLocks noGrp="1"/>
          </p:cNvSpPr>
          <p:nvPr>
            <p:ph idx="1"/>
          </p:nvPr>
        </p:nvSpPr>
        <p:spPr>
          <a:xfrm>
            <a:off x="468313" y="1916113"/>
            <a:ext cx="8229600" cy="4525962"/>
          </a:xfrm>
        </p:spPr>
        <p:txBody>
          <a:bodyPr/>
          <a:lstStyle/>
          <a:p>
            <a:pPr eaLnBrk="1" hangingPunct="1"/>
            <a:r>
              <a:rPr lang="sv-SE" altLang="en-US" smtClean="0"/>
              <a:t>Vilka strategier har träd för att klara av att bli betade?</a:t>
            </a:r>
          </a:p>
          <a:p>
            <a:pPr eaLnBrk="1" hangingPunct="1"/>
            <a:endParaRPr lang="sv-SE" altLang="en-US" smtClean="0"/>
          </a:p>
          <a:p>
            <a:pPr eaLnBrk="1" hangingPunct="1"/>
            <a:r>
              <a:rPr lang="sv-SE" altLang="en-US" smtClean="0"/>
              <a:t>Vilka strategier har träd för föryngring?</a:t>
            </a:r>
          </a:p>
          <a:p>
            <a:pPr eaLnBrk="1" hangingPunct="1"/>
            <a:endParaRPr lang="sv-SE" altLang="en-US" smtClean="0"/>
          </a:p>
          <a:p>
            <a:pPr eaLnBrk="1" hangingPunct="1"/>
            <a:r>
              <a:rPr lang="sv-SE" altLang="en-US" smtClean="0"/>
              <a:t>Vilka strategier har träd för att klara av förlust av grövre grenar</a:t>
            </a:r>
          </a:p>
          <a:p>
            <a:pPr eaLnBrk="1" hangingPunct="1"/>
            <a:endParaRPr lang="sv-SE" altLang="en-US"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r>
              <a:rPr lang="sv-SE" altLang="en-US" smtClean="0"/>
              <a:t>Naturliga strategier</a:t>
            </a:r>
            <a:endParaRPr lang="en-GB" altLang="en-US" smtClean="0"/>
          </a:p>
        </p:txBody>
      </p:sp>
      <p:pic>
        <p:nvPicPr>
          <p:cNvPr id="51203"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50825" y="1628775"/>
            <a:ext cx="3733800" cy="5229225"/>
          </a:xfrm>
        </p:spPr>
      </p:pic>
      <p:pic>
        <p:nvPicPr>
          <p:cNvPr id="51204" name="Content Placeholder 9"/>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3940054" y="1628775"/>
            <a:ext cx="5219700" cy="3914775"/>
          </a:xfrm>
        </p:spPr>
      </p:pic>
      <p:sp>
        <p:nvSpPr>
          <p:cNvPr id="51205" name="TextBox 1"/>
          <p:cNvSpPr txBox="1">
            <a:spLocks noChangeArrowheads="1"/>
          </p:cNvSpPr>
          <p:nvPr/>
        </p:nvSpPr>
        <p:spPr bwMode="auto">
          <a:xfrm>
            <a:off x="250825" y="1628775"/>
            <a:ext cx="30972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sv-SE" altLang="en-US" sz="1800">
                <a:latin typeface="Arial" charset="0"/>
              </a:rPr>
              <a:t>oto:Vikki Bengtsson, Sverige</a:t>
            </a:r>
            <a:endParaRPr lang="en-GB" altLang="en-US" sz="1800">
              <a:latin typeface="Arial" charset="0"/>
            </a:endParaRPr>
          </a:p>
        </p:txBody>
      </p:sp>
      <p:sp>
        <p:nvSpPr>
          <p:cNvPr id="51206" name="TextBox 5"/>
          <p:cNvSpPr txBox="1">
            <a:spLocks noChangeArrowheads="1"/>
          </p:cNvSpPr>
          <p:nvPr/>
        </p:nvSpPr>
        <p:spPr bwMode="auto">
          <a:xfrm>
            <a:off x="6049963" y="5661025"/>
            <a:ext cx="30972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sv-SE" altLang="en-US" sz="1800">
                <a:latin typeface="Arial" charset="0"/>
              </a:rPr>
              <a:t>oto: Vikki Bengtsson, England</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GB" altLang="en-US" smtClean="0"/>
              <a:t>Naturliga processer</a:t>
            </a:r>
          </a:p>
        </p:txBody>
      </p:sp>
      <p:pic>
        <p:nvPicPr>
          <p:cNvPr id="52227" name="Picture 5"/>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b="2149"/>
          <a:stretch/>
        </p:blipFill>
        <p:spPr>
          <a:xfrm>
            <a:off x="684213" y="1466851"/>
            <a:ext cx="3382962" cy="4986338"/>
          </a:xfrm>
          <a:noFill/>
        </p:spPr>
      </p:pic>
      <p:sp>
        <p:nvSpPr>
          <p:cNvPr id="52228" name="Text Placeholder 1"/>
          <p:cNvSpPr>
            <a:spLocks noGrp="1"/>
          </p:cNvSpPr>
          <p:nvPr>
            <p:ph sz="half" idx="2"/>
          </p:nvPr>
        </p:nvSpPr>
        <p:spPr/>
        <p:txBody>
          <a:bodyPr/>
          <a:lstStyle/>
          <a:p>
            <a:pPr marL="0" indent="0" eaLnBrk="1" hangingPunct="1">
              <a:buFont typeface="Wingdings" pitchFamily="2" charset="2"/>
              <a:buNone/>
            </a:pPr>
            <a:endParaRPr lang="en-US" altLang="en-US" smtClean="0"/>
          </a:p>
        </p:txBody>
      </p:sp>
      <p:pic>
        <p:nvPicPr>
          <p:cNvPr id="52229" name="Picture 3"/>
          <p:cNvPicPr>
            <a:picLocks noChangeAspect="1"/>
          </p:cNvPicPr>
          <p:nvPr/>
        </p:nvPicPr>
        <p:blipFill>
          <a:blip r:embed="rId4">
            <a:extLst>
              <a:ext uri="{28A0092B-C50C-407E-A947-70E740481C1C}">
                <a14:useLocalDpi xmlns:a14="http://schemas.microsoft.com/office/drawing/2010/main" val="0"/>
              </a:ext>
            </a:extLst>
          </a:blip>
          <a:srcRect r="9"/>
          <a:stretch>
            <a:fillRect/>
          </a:stretch>
        </p:blipFill>
        <p:spPr bwMode="auto">
          <a:xfrm>
            <a:off x="4424363" y="1484313"/>
            <a:ext cx="418941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0" name="TextBox 5"/>
          <p:cNvSpPr txBox="1">
            <a:spLocks noChangeArrowheads="1"/>
          </p:cNvSpPr>
          <p:nvPr/>
        </p:nvSpPr>
        <p:spPr bwMode="auto">
          <a:xfrm>
            <a:off x="684213" y="1484313"/>
            <a:ext cx="30956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oto:Tom Joye</a:t>
            </a:r>
            <a:endParaRPr lang="en-GB" altLang="en-US" sz="1800">
              <a:solidFill>
                <a:schemeClr val="bg1"/>
              </a:solidFill>
              <a:latin typeface="Arial" charset="0"/>
            </a:endParaRPr>
          </a:p>
        </p:txBody>
      </p:sp>
      <p:sp>
        <p:nvSpPr>
          <p:cNvPr id="52231" name="TextBox 6"/>
          <p:cNvSpPr txBox="1">
            <a:spLocks noChangeArrowheads="1"/>
          </p:cNvSpPr>
          <p:nvPr/>
        </p:nvSpPr>
        <p:spPr bwMode="auto">
          <a:xfrm>
            <a:off x="6464300" y="1670050"/>
            <a:ext cx="2355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oto:Helen Read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en-GB" altLang="en-US" smtClean="0"/>
              <a:t>Skötsel av träd</a:t>
            </a:r>
          </a:p>
        </p:txBody>
      </p:sp>
      <p:sp>
        <p:nvSpPr>
          <p:cNvPr id="53251" name="Content Placeholder 3"/>
          <p:cNvSpPr>
            <a:spLocks noGrp="1"/>
          </p:cNvSpPr>
          <p:nvPr>
            <p:ph sz="half" idx="1"/>
          </p:nvPr>
        </p:nvSpPr>
        <p:spPr>
          <a:xfrm>
            <a:off x="468313" y="1844675"/>
            <a:ext cx="4032250" cy="3844925"/>
          </a:xfrm>
        </p:spPr>
        <p:txBody>
          <a:bodyPr/>
          <a:lstStyle/>
          <a:p>
            <a:pPr eaLnBrk="1" hangingPunct="1"/>
            <a:r>
              <a:rPr lang="sv-SE" altLang="en-US" smtClean="0"/>
              <a:t>Vilka problem står våra åldriga träd inför?</a:t>
            </a:r>
          </a:p>
          <a:p>
            <a:pPr eaLnBrk="1" hangingPunct="1"/>
            <a:r>
              <a:rPr lang="sv-SE" altLang="en-US" smtClean="0"/>
              <a:t>När är skötsel be</a:t>
            </a:r>
            <a:r>
              <a:rPr lang="en-US" altLang="en-US" smtClean="0"/>
              <a:t>fogad</a:t>
            </a:r>
            <a:r>
              <a:rPr lang="sv-SE" altLang="en-US" smtClean="0"/>
              <a:t>?</a:t>
            </a:r>
          </a:p>
          <a:p>
            <a:pPr eaLnBrk="1" hangingPunct="1"/>
            <a:r>
              <a:rPr lang="sv-SE" altLang="en-US" smtClean="0"/>
              <a:t>Vilken skötsel är befogad?</a:t>
            </a:r>
          </a:p>
          <a:p>
            <a:pPr eaLnBrk="1" hangingPunct="1"/>
            <a:r>
              <a:rPr lang="sv-SE" altLang="en-US" smtClean="0"/>
              <a:t>Hur avgör man vad som ska göras?</a:t>
            </a:r>
          </a:p>
          <a:p>
            <a:pPr eaLnBrk="1" hangingPunct="1">
              <a:buFont typeface="Wingdings" pitchFamily="2" charset="2"/>
              <a:buNone/>
            </a:pPr>
            <a:endParaRPr lang="sv-SE" altLang="en-US" smtClean="0"/>
          </a:p>
          <a:p>
            <a:pPr eaLnBrk="1" hangingPunct="1"/>
            <a:endParaRPr lang="en-GB" altLang="en-US" smtClean="0"/>
          </a:p>
        </p:txBody>
      </p:sp>
      <p:pic>
        <p:nvPicPr>
          <p:cNvPr id="53252"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03800" y="1225550"/>
            <a:ext cx="3582988" cy="5351463"/>
          </a:xfrm>
        </p:spPr>
      </p:pic>
      <p:sp>
        <p:nvSpPr>
          <p:cNvPr id="53253" name="TextBox 5"/>
          <p:cNvSpPr txBox="1">
            <a:spLocks noChangeArrowheads="1"/>
          </p:cNvSpPr>
          <p:nvPr/>
        </p:nvSpPr>
        <p:spPr bwMode="auto">
          <a:xfrm>
            <a:off x="5292725" y="5878513"/>
            <a:ext cx="3095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oto:Brian Cleckner, Hampstead Heath, England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Content Placeholder 6"/>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611188" y="549275"/>
            <a:ext cx="8064500" cy="5356225"/>
          </a:xfrm>
        </p:spPr>
      </p:pic>
      <p:sp>
        <p:nvSpPr>
          <p:cNvPr id="54275" name="TextBox 4"/>
          <p:cNvSpPr txBox="1">
            <a:spLocks noChangeArrowheads="1"/>
          </p:cNvSpPr>
          <p:nvPr/>
        </p:nvSpPr>
        <p:spPr bwMode="auto">
          <a:xfrm>
            <a:off x="611188" y="5911850"/>
            <a:ext cx="853281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800">
                <a:latin typeface="Arial" charset="0"/>
              </a:rPr>
              <a:t>Övergripande mål: Inga förluster av skyddsvärda träd som kan undvikas</a:t>
            </a:r>
          </a:p>
        </p:txBody>
      </p:sp>
      <p:sp>
        <p:nvSpPr>
          <p:cNvPr id="54276" name="TextBox 8"/>
          <p:cNvSpPr txBox="1">
            <a:spLocks noChangeArrowheads="1"/>
          </p:cNvSpPr>
          <p:nvPr/>
        </p:nvSpPr>
        <p:spPr bwMode="auto">
          <a:xfrm>
            <a:off x="703263" y="5445125"/>
            <a:ext cx="309721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oto:Tom Joye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68313" y="0"/>
            <a:ext cx="8229600" cy="1139825"/>
          </a:xfrm>
        </p:spPr>
        <p:txBody>
          <a:bodyPr/>
          <a:lstStyle/>
          <a:p>
            <a:pPr eaLnBrk="1" hangingPunct="1"/>
            <a:r>
              <a:rPr lang="sv-SE" altLang="en-US" smtClean="0">
                <a:ea typeface="ＭＳ Ｐゴシック" pitchFamily="34" charset="-128"/>
              </a:rPr>
              <a:t>Var finns de idag?</a:t>
            </a:r>
          </a:p>
        </p:txBody>
      </p:sp>
      <p:pic>
        <p:nvPicPr>
          <p:cNvPr id="55299"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r="9"/>
          <a:stretch>
            <a:fillRect/>
          </a:stretch>
        </p:blipFill>
        <p:spPr>
          <a:xfrm>
            <a:off x="900113" y="1052513"/>
            <a:ext cx="7345362" cy="5516562"/>
          </a:xfrm>
        </p:spPr>
      </p:pic>
      <p:sp>
        <p:nvSpPr>
          <p:cNvPr id="55300" name="TextBox 4"/>
          <p:cNvSpPr txBox="1">
            <a:spLocks noChangeArrowheads="1"/>
          </p:cNvSpPr>
          <p:nvPr/>
        </p:nvSpPr>
        <p:spPr bwMode="auto">
          <a:xfrm>
            <a:off x="971550" y="1196975"/>
            <a:ext cx="3095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allé Ekolsund, Sverige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4"/>
          <p:cNvSpPr>
            <a:spLocks noGrp="1"/>
          </p:cNvSpPr>
          <p:nvPr>
            <p:ph type="title"/>
          </p:nvPr>
        </p:nvSpPr>
        <p:spPr/>
        <p:txBody>
          <a:bodyPr/>
          <a:lstStyle/>
          <a:p>
            <a:r>
              <a:rPr lang="en-GB" altLang="en-US" smtClean="0"/>
              <a:t>Vilka problem</a:t>
            </a:r>
            <a:r>
              <a:rPr lang="en-US" altLang="en-US" smtClean="0"/>
              <a:t> står våra skyddsvärda träd inför</a:t>
            </a:r>
            <a:r>
              <a:rPr lang="en-GB" altLang="en-US" smtClean="0"/>
              <a:t>?</a:t>
            </a:r>
          </a:p>
        </p:txBody>
      </p:sp>
      <p:pic>
        <p:nvPicPr>
          <p:cNvPr id="56323"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547813" y="1557338"/>
            <a:ext cx="6337300" cy="4751387"/>
          </a:xfrm>
        </p:spPr>
      </p:pic>
      <p:sp>
        <p:nvSpPr>
          <p:cNvPr id="56324" name="TextBox 7"/>
          <p:cNvSpPr txBox="1">
            <a:spLocks noChangeArrowheads="1"/>
          </p:cNvSpPr>
          <p:nvPr/>
        </p:nvSpPr>
        <p:spPr bwMode="auto">
          <a:xfrm>
            <a:off x="3779838" y="5876925"/>
            <a:ext cx="4105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England</a:t>
            </a:r>
            <a:endParaRPr lang="en-GB" altLang="en-US" sz="1800">
              <a:solidFill>
                <a:schemeClr val="bg1"/>
              </a:solidFill>
              <a:latin typeface="Arial" charset="0"/>
            </a:endParaRPr>
          </a:p>
        </p:txBody>
      </p:sp>
      <p:sp>
        <p:nvSpPr>
          <p:cNvPr id="56325" name="TextBox 4"/>
          <p:cNvSpPr txBox="1">
            <a:spLocks noChangeArrowheads="1"/>
          </p:cNvSpPr>
          <p:nvPr/>
        </p:nvSpPr>
        <p:spPr bwMode="auto">
          <a:xfrm>
            <a:off x="1547813" y="6396038"/>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2400">
                <a:latin typeface="Arial" charset="0"/>
              </a:rPr>
              <a:t>K</a:t>
            </a:r>
            <a:r>
              <a:rPr lang="en-GB" altLang="en-US" sz="2400">
                <a:latin typeface="Arial" charset="0"/>
              </a:rPr>
              <a:t>onsekvenser av tidigare skötselinsatser</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p:cNvPicPr>
            <a:picLocks noChangeAspect="1"/>
          </p:cNvPicPr>
          <p:nvPr/>
        </p:nvPicPr>
        <p:blipFill>
          <a:blip r:embed="rId3">
            <a:extLst>
              <a:ext uri="{28A0092B-C50C-407E-A947-70E740481C1C}">
                <a14:useLocalDpi xmlns:a14="http://schemas.microsoft.com/office/drawing/2010/main" val="0"/>
              </a:ext>
            </a:extLst>
          </a:blip>
          <a:srcRect r="-61"/>
          <a:stretch>
            <a:fillRect/>
          </a:stretch>
        </p:blipFill>
        <p:spPr bwMode="auto">
          <a:xfrm>
            <a:off x="179388" y="2133600"/>
            <a:ext cx="3887787" cy="383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TextBox 5"/>
          <p:cNvSpPr txBox="1">
            <a:spLocks noChangeArrowheads="1"/>
          </p:cNvSpPr>
          <p:nvPr/>
        </p:nvSpPr>
        <p:spPr bwMode="auto">
          <a:xfrm>
            <a:off x="6480175" y="4292600"/>
            <a:ext cx="2663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Photo:Helen Read, </a:t>
            </a:r>
            <a:endParaRPr lang="en-GB" altLang="en-US" sz="1800">
              <a:solidFill>
                <a:schemeClr val="bg1"/>
              </a:solidFill>
              <a:latin typeface="Arial" charset="0"/>
            </a:endParaRPr>
          </a:p>
        </p:txBody>
      </p:sp>
      <p:sp>
        <p:nvSpPr>
          <p:cNvPr id="57348" name="TextBox 6"/>
          <p:cNvSpPr txBox="1">
            <a:spLocks noChangeArrowheads="1"/>
          </p:cNvSpPr>
          <p:nvPr/>
        </p:nvSpPr>
        <p:spPr bwMode="auto">
          <a:xfrm>
            <a:off x="468313" y="5373688"/>
            <a:ext cx="33623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Sverige</a:t>
            </a:r>
            <a:endParaRPr lang="en-GB" altLang="en-US" sz="1800">
              <a:solidFill>
                <a:schemeClr val="bg1"/>
              </a:solidFill>
              <a:latin typeface="Arial" charset="0"/>
            </a:endParaRPr>
          </a:p>
        </p:txBody>
      </p:sp>
      <p:sp>
        <p:nvSpPr>
          <p:cNvPr id="57349" name="TextBox 7"/>
          <p:cNvSpPr txBox="1">
            <a:spLocks noChangeArrowheads="1"/>
          </p:cNvSpPr>
          <p:nvPr/>
        </p:nvSpPr>
        <p:spPr bwMode="auto">
          <a:xfrm>
            <a:off x="5508625" y="5013325"/>
            <a:ext cx="27352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800">
                <a:latin typeface="Arial" charset="0"/>
              </a:rPr>
              <a:t>Tree failure</a:t>
            </a:r>
          </a:p>
        </p:txBody>
      </p:sp>
      <p:sp>
        <p:nvSpPr>
          <p:cNvPr id="57350" name="TextBox 8"/>
          <p:cNvSpPr txBox="1">
            <a:spLocks noChangeArrowheads="1"/>
          </p:cNvSpPr>
          <p:nvPr/>
        </p:nvSpPr>
        <p:spPr bwMode="auto">
          <a:xfrm>
            <a:off x="395288" y="908050"/>
            <a:ext cx="295275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2400">
                <a:latin typeface="Arial" charset="0"/>
              </a:rPr>
              <a:t>Avverkning eller annan olämplig skötsel</a:t>
            </a:r>
            <a:endParaRPr lang="en-GB" altLang="en-US" sz="2400">
              <a:latin typeface="Arial" charset="0"/>
            </a:endParaRPr>
          </a:p>
        </p:txBody>
      </p:sp>
      <p:pic>
        <p:nvPicPr>
          <p:cNvPr id="57351" name="Picture 8" descr="C:\Users\Vikki\Dropbox\Photos Romania Luminita\Other\Szapanyos Arpad, 2012 Breite fire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3263" y="590550"/>
            <a:ext cx="401955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2" name="TextBox 5"/>
          <p:cNvSpPr txBox="1">
            <a:spLocks noChangeArrowheads="1"/>
          </p:cNvSpPr>
          <p:nvPr/>
        </p:nvSpPr>
        <p:spPr bwMode="auto">
          <a:xfrm>
            <a:off x="4716463" y="5435600"/>
            <a:ext cx="3816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r"/>
            <a:r>
              <a:rPr lang="en-US" altLang="en-US" sz="1800">
                <a:solidFill>
                  <a:schemeClr val="bg1"/>
                </a:solidFill>
                <a:latin typeface="Arial" charset="0"/>
              </a:rPr>
              <a:t>F</a:t>
            </a:r>
            <a:r>
              <a:rPr lang="sv-SE" altLang="en-US" sz="1800">
                <a:solidFill>
                  <a:schemeClr val="bg1"/>
                </a:solidFill>
                <a:latin typeface="Arial" charset="0"/>
              </a:rPr>
              <a:t>oto:Szarpanyos Arpad, Rumänien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341438"/>
            <a:ext cx="3538537" cy="5327650"/>
          </a:xfrm>
        </p:spPr>
      </p:pic>
      <p:pic>
        <p:nvPicPr>
          <p:cNvPr id="58371"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787900" y="1341438"/>
            <a:ext cx="3529013" cy="5311775"/>
          </a:xfrm>
        </p:spPr>
      </p:pic>
      <p:sp>
        <p:nvSpPr>
          <p:cNvPr id="58372" name="TextBox 6"/>
          <p:cNvSpPr txBox="1">
            <a:spLocks noChangeArrowheads="1"/>
          </p:cNvSpPr>
          <p:nvPr/>
        </p:nvSpPr>
        <p:spPr bwMode="auto">
          <a:xfrm>
            <a:off x="323850" y="6151563"/>
            <a:ext cx="32400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Foto:Tom Joye, Belgien</a:t>
            </a:r>
            <a:endParaRPr lang="en-GB" altLang="en-US" sz="1800">
              <a:solidFill>
                <a:schemeClr val="bg1"/>
              </a:solidFill>
              <a:latin typeface="Arial" charset="0"/>
            </a:endParaRPr>
          </a:p>
        </p:txBody>
      </p:sp>
      <p:sp>
        <p:nvSpPr>
          <p:cNvPr id="58373" name="TextBox 7"/>
          <p:cNvSpPr txBox="1">
            <a:spLocks noChangeArrowheads="1"/>
          </p:cNvSpPr>
          <p:nvPr/>
        </p:nvSpPr>
        <p:spPr bwMode="auto">
          <a:xfrm>
            <a:off x="4716463" y="6022975"/>
            <a:ext cx="41036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ask med askskottssjuka, Sverige</a:t>
            </a:r>
            <a:endParaRPr lang="en-GB" altLang="en-US" sz="1800">
              <a:solidFill>
                <a:schemeClr val="bg1"/>
              </a:solidFill>
              <a:latin typeface="Arial" charset="0"/>
            </a:endParaRPr>
          </a:p>
        </p:txBody>
      </p:sp>
      <p:sp>
        <p:nvSpPr>
          <p:cNvPr id="58374" name="TextBox 6"/>
          <p:cNvSpPr txBox="1">
            <a:spLocks noChangeArrowheads="1"/>
          </p:cNvSpPr>
          <p:nvPr/>
        </p:nvSpPr>
        <p:spPr bwMode="auto">
          <a:xfrm>
            <a:off x="395536" y="477938"/>
            <a:ext cx="367188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2400" dirty="0" err="1">
                <a:latin typeface="Arial" charset="0"/>
              </a:rPr>
              <a:t>Olämplig</a:t>
            </a:r>
            <a:r>
              <a:rPr lang="en-US" altLang="en-US" sz="2400" dirty="0">
                <a:latin typeface="Arial" charset="0"/>
              </a:rPr>
              <a:t> </a:t>
            </a:r>
            <a:r>
              <a:rPr lang="en-US" altLang="en-US" sz="2400" dirty="0" err="1">
                <a:latin typeface="Arial" charset="0"/>
              </a:rPr>
              <a:t>skötsel</a:t>
            </a:r>
            <a:r>
              <a:rPr lang="en-US" altLang="en-US" sz="2400" dirty="0">
                <a:latin typeface="Arial" charset="0"/>
              </a:rPr>
              <a:t> </a:t>
            </a:r>
            <a:r>
              <a:rPr lang="en-US" altLang="en-US" sz="2400" dirty="0" err="1">
                <a:latin typeface="Arial" charset="0"/>
              </a:rPr>
              <a:t>i</a:t>
            </a:r>
            <a:r>
              <a:rPr lang="en-US" altLang="en-US" sz="2400" dirty="0">
                <a:latin typeface="Arial" charset="0"/>
              </a:rPr>
              <a:t> </a:t>
            </a:r>
            <a:r>
              <a:rPr lang="en-US" altLang="en-US" sz="2400" dirty="0" err="1">
                <a:latin typeface="Arial" charset="0"/>
              </a:rPr>
              <a:t>urbana</a:t>
            </a:r>
            <a:r>
              <a:rPr lang="en-US" altLang="en-US" sz="2400" dirty="0">
                <a:latin typeface="Arial" charset="0"/>
              </a:rPr>
              <a:t> </a:t>
            </a:r>
            <a:r>
              <a:rPr lang="en-US" altLang="en-US" sz="2400" dirty="0" err="1">
                <a:latin typeface="Arial" charset="0"/>
              </a:rPr>
              <a:t>miljöer</a:t>
            </a:r>
            <a:endParaRPr lang="en-GB" altLang="en-US" sz="2400" dirty="0">
              <a:latin typeface="Arial" charset="0"/>
            </a:endParaRPr>
          </a:p>
        </p:txBody>
      </p:sp>
      <p:sp>
        <p:nvSpPr>
          <p:cNvPr id="58375" name="TextBox 7"/>
          <p:cNvSpPr txBox="1">
            <a:spLocks noChangeArrowheads="1"/>
          </p:cNvSpPr>
          <p:nvPr/>
        </p:nvSpPr>
        <p:spPr bwMode="auto">
          <a:xfrm>
            <a:off x="4535996" y="467578"/>
            <a:ext cx="44646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400" dirty="0" err="1">
                <a:latin typeface="Arial" charset="0"/>
              </a:rPr>
              <a:t>Trädsjukdomar</a:t>
            </a:r>
            <a:r>
              <a:rPr lang="en-GB" altLang="en-US" sz="2400" dirty="0">
                <a:latin typeface="Arial" charset="0"/>
              </a:rPr>
              <a:t>, </a:t>
            </a:r>
            <a:r>
              <a:rPr lang="en-GB" altLang="en-US" sz="2400" dirty="0" err="1">
                <a:latin typeface="Arial" charset="0"/>
              </a:rPr>
              <a:t>klimatförändring</a:t>
            </a:r>
            <a:r>
              <a:rPr lang="en-GB" altLang="en-US" sz="2400" dirty="0">
                <a:latin typeface="Arial" charset="0"/>
              </a:rPr>
              <a:t> &amp; </a:t>
            </a:r>
            <a:r>
              <a:rPr lang="en-US" altLang="en-US" sz="2400" dirty="0" err="1">
                <a:latin typeface="Arial" charset="0"/>
              </a:rPr>
              <a:t>föroreningar</a:t>
            </a:r>
            <a:endParaRPr lang="en-GB" altLang="en-US" sz="2400" dirty="0">
              <a:latin typeface="Arial"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395288" y="0"/>
            <a:ext cx="8229600" cy="1143000"/>
          </a:xfrm>
        </p:spPr>
        <p:txBody>
          <a:bodyPr/>
          <a:lstStyle/>
          <a:p>
            <a:r>
              <a:rPr lang="en-US" altLang="en-US" smtClean="0"/>
              <a:t>Problem på områdesnivå</a:t>
            </a:r>
          </a:p>
        </p:txBody>
      </p:sp>
      <p:pic>
        <p:nvPicPr>
          <p:cNvPr id="59395"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84213" y="1773238"/>
            <a:ext cx="3581400" cy="4776787"/>
          </a:xfrm>
        </p:spPr>
      </p:pic>
      <p:pic>
        <p:nvPicPr>
          <p:cNvPr id="59396"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310188" y="1844675"/>
            <a:ext cx="3563937" cy="4752975"/>
          </a:xfrm>
        </p:spPr>
      </p:pic>
      <p:sp>
        <p:nvSpPr>
          <p:cNvPr id="59397" name="TextBox 6"/>
          <p:cNvSpPr txBox="1">
            <a:spLocks noChangeArrowheads="1"/>
          </p:cNvSpPr>
          <p:nvPr/>
        </p:nvSpPr>
        <p:spPr bwMode="auto">
          <a:xfrm>
            <a:off x="5435600" y="6165850"/>
            <a:ext cx="34559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England</a:t>
            </a:r>
            <a:endParaRPr lang="en-GB" altLang="en-US" sz="1800">
              <a:solidFill>
                <a:schemeClr val="bg1"/>
              </a:solidFill>
              <a:latin typeface="Arial" charset="0"/>
            </a:endParaRPr>
          </a:p>
        </p:txBody>
      </p:sp>
      <p:sp>
        <p:nvSpPr>
          <p:cNvPr id="59398" name="TextBox 7"/>
          <p:cNvSpPr txBox="1">
            <a:spLocks noChangeArrowheads="1"/>
          </p:cNvSpPr>
          <p:nvPr/>
        </p:nvSpPr>
        <p:spPr bwMode="auto">
          <a:xfrm>
            <a:off x="611188" y="6092825"/>
            <a:ext cx="36734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Sverige</a:t>
            </a:r>
            <a:endParaRPr lang="en-GB" altLang="en-US" sz="1800">
              <a:solidFill>
                <a:schemeClr val="bg1"/>
              </a:solidFill>
              <a:latin typeface="Arial" charset="0"/>
            </a:endParaRPr>
          </a:p>
        </p:txBody>
      </p:sp>
      <p:sp>
        <p:nvSpPr>
          <p:cNvPr id="59399" name="TextBox 6"/>
          <p:cNvSpPr txBox="1">
            <a:spLocks noChangeArrowheads="1"/>
          </p:cNvSpPr>
          <p:nvPr/>
        </p:nvSpPr>
        <p:spPr bwMode="auto">
          <a:xfrm>
            <a:off x="611188" y="981075"/>
            <a:ext cx="39608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400">
                <a:latin typeface="Arial" charset="0"/>
              </a:rPr>
              <a:t>Åldersglapp ex. många </a:t>
            </a:r>
            <a:r>
              <a:rPr lang="en-US" altLang="en-US" sz="2400">
                <a:latin typeface="Arial" charset="0"/>
              </a:rPr>
              <a:t>gamla träd men inga unga</a:t>
            </a:r>
            <a:endParaRPr lang="en-GB" altLang="en-US" sz="2400">
              <a:latin typeface="Arial" charset="0"/>
            </a:endParaRPr>
          </a:p>
        </p:txBody>
      </p:sp>
      <p:sp>
        <p:nvSpPr>
          <p:cNvPr id="59400" name="TextBox 7"/>
          <p:cNvSpPr txBox="1">
            <a:spLocks noChangeArrowheads="1"/>
          </p:cNvSpPr>
          <p:nvPr/>
        </p:nvSpPr>
        <p:spPr bwMode="auto">
          <a:xfrm>
            <a:off x="5508625" y="908050"/>
            <a:ext cx="30241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400">
                <a:latin typeface="Arial" charset="0"/>
              </a:rPr>
              <a:t>Beskuggning från omgivande träd</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67544" y="0"/>
            <a:ext cx="8229600" cy="1143000"/>
          </a:xfrm>
        </p:spPr>
        <p:txBody>
          <a:bodyPr/>
          <a:lstStyle/>
          <a:p>
            <a:pPr eaLnBrk="1" hangingPunct="1"/>
            <a:r>
              <a:rPr lang="en-GB" altLang="en-US" sz="3600" dirty="0" err="1" smtClean="0"/>
              <a:t>Gamla</a:t>
            </a:r>
            <a:r>
              <a:rPr lang="en-GB" altLang="en-US" sz="3600" dirty="0" smtClean="0"/>
              <a:t> </a:t>
            </a:r>
            <a:r>
              <a:rPr lang="en-GB" altLang="en-US" sz="3600" dirty="0" err="1" smtClean="0"/>
              <a:t>träd</a:t>
            </a:r>
            <a:r>
              <a:rPr lang="en-GB" altLang="en-US" sz="3600" dirty="0" smtClean="0"/>
              <a:t> – </a:t>
            </a:r>
            <a:r>
              <a:rPr lang="en-GB" altLang="en-US" sz="3600" dirty="0" smtClean="0"/>
              <a:t/>
            </a:r>
            <a:br>
              <a:rPr lang="en-GB" altLang="en-US" sz="3600" dirty="0" smtClean="0"/>
            </a:br>
            <a:r>
              <a:rPr lang="en-GB" altLang="en-US" sz="3600" dirty="0" err="1" smtClean="0"/>
              <a:t>vad</a:t>
            </a:r>
            <a:r>
              <a:rPr lang="en-GB" altLang="en-US" sz="3600" dirty="0" smtClean="0"/>
              <a:t> </a:t>
            </a:r>
            <a:r>
              <a:rPr lang="en-GB" altLang="en-US" sz="3600" dirty="0" err="1" smtClean="0"/>
              <a:t>är</a:t>
            </a:r>
            <a:r>
              <a:rPr lang="en-GB" altLang="en-US" sz="3600" dirty="0" smtClean="0"/>
              <a:t> </a:t>
            </a:r>
            <a:r>
              <a:rPr lang="en-GB" altLang="en-US" sz="3600" dirty="0" err="1" smtClean="0"/>
              <a:t>skillnaden</a:t>
            </a:r>
            <a:r>
              <a:rPr lang="en-GB" altLang="en-US" sz="3600" dirty="0" smtClean="0"/>
              <a:t>?</a:t>
            </a:r>
          </a:p>
        </p:txBody>
      </p:sp>
      <p:pic>
        <p:nvPicPr>
          <p:cNvPr id="60419" name="Picture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900113" y="1192213"/>
            <a:ext cx="4248150" cy="5665787"/>
          </a:xfrm>
          <a:noFill/>
        </p:spPr>
      </p:pic>
      <p:sp>
        <p:nvSpPr>
          <p:cNvPr id="60420" name="Rectangle 3"/>
          <p:cNvSpPr>
            <a:spLocks noGrp="1" noChangeArrowheads="1"/>
          </p:cNvSpPr>
          <p:nvPr>
            <p:ph sz="half" idx="2"/>
          </p:nvPr>
        </p:nvSpPr>
        <p:spPr>
          <a:xfrm>
            <a:off x="5580063" y="1196975"/>
            <a:ext cx="3106737" cy="5400675"/>
          </a:xfrm>
        </p:spPr>
        <p:txBody>
          <a:bodyPr/>
          <a:lstStyle/>
          <a:p>
            <a:pPr eaLnBrk="1" hangingPunct="1">
              <a:lnSpc>
                <a:spcPct val="90000"/>
              </a:lnSpc>
            </a:pPr>
            <a:r>
              <a:rPr lang="en-GB" altLang="en-US" smtClean="0"/>
              <a:t>Lägre vigör</a:t>
            </a:r>
          </a:p>
          <a:p>
            <a:pPr eaLnBrk="1" hangingPunct="1">
              <a:lnSpc>
                <a:spcPct val="90000"/>
              </a:lnSpc>
            </a:pPr>
            <a:r>
              <a:rPr lang="en-GB" altLang="en-US" smtClean="0"/>
              <a:t>R</a:t>
            </a:r>
            <a:r>
              <a:rPr lang="en-US" altLang="en-US" smtClean="0"/>
              <a:t>isk för gren/stambrott</a:t>
            </a:r>
            <a:endParaRPr lang="en-GB" altLang="en-US" smtClean="0"/>
          </a:p>
          <a:p>
            <a:pPr eaLnBrk="1" hangingPunct="1">
              <a:lnSpc>
                <a:spcPct val="90000"/>
              </a:lnSpc>
            </a:pPr>
            <a:r>
              <a:rPr lang="en-US" altLang="en-US" smtClean="0"/>
              <a:t>Röta</a:t>
            </a:r>
            <a:endParaRPr lang="en-GB" altLang="en-US" smtClean="0"/>
          </a:p>
          <a:p>
            <a:pPr eaLnBrk="1" hangingPunct="1">
              <a:lnSpc>
                <a:spcPct val="90000"/>
              </a:lnSpc>
            </a:pPr>
            <a:r>
              <a:rPr lang="en-GB" altLang="en-US" smtClean="0"/>
              <a:t>Kronretirering</a:t>
            </a:r>
          </a:p>
          <a:p>
            <a:pPr eaLnBrk="1" hangingPunct="1">
              <a:lnSpc>
                <a:spcPct val="90000"/>
              </a:lnSpc>
            </a:pPr>
            <a:r>
              <a:rPr lang="sv-SE" altLang="en-US" smtClean="0"/>
              <a:t>Känslig för förändring</a:t>
            </a:r>
          </a:p>
          <a:p>
            <a:pPr eaLnBrk="1" hangingPunct="1">
              <a:lnSpc>
                <a:spcPct val="90000"/>
              </a:lnSpc>
            </a:pPr>
            <a:r>
              <a:rPr lang="en-GB" altLang="en-US" smtClean="0"/>
              <a:t>Lägre konkurrenskraft</a:t>
            </a:r>
          </a:p>
          <a:p>
            <a:pPr eaLnBrk="1" hangingPunct="1">
              <a:lnSpc>
                <a:spcPct val="90000"/>
              </a:lnSpc>
            </a:pPr>
            <a:r>
              <a:rPr lang="en-GB" altLang="en-US" smtClean="0"/>
              <a:t>Men.. </a:t>
            </a:r>
            <a:r>
              <a:rPr lang="en-US" altLang="en-US" smtClean="0"/>
              <a:t>u</a:t>
            </a:r>
            <a:r>
              <a:rPr lang="en-GB" altLang="en-US" smtClean="0"/>
              <a:t>ppvisar kanske fler överlevnads-strategier</a:t>
            </a:r>
          </a:p>
          <a:p>
            <a:pPr eaLnBrk="1" hangingPunct="1">
              <a:lnSpc>
                <a:spcPct val="90000"/>
              </a:lnSpc>
            </a:pPr>
            <a:endParaRPr lang="en-GB" altLang="en-US" sz="2400" smtClean="0"/>
          </a:p>
          <a:p>
            <a:pPr eaLnBrk="1" hangingPunct="1">
              <a:lnSpc>
                <a:spcPct val="90000"/>
              </a:lnSpc>
              <a:buFont typeface="Wingdings" pitchFamily="2" charset="2"/>
              <a:buNone/>
            </a:pPr>
            <a:endParaRPr lang="en-GB" altLang="en-US" sz="2400" smtClean="0"/>
          </a:p>
        </p:txBody>
      </p:sp>
      <p:sp>
        <p:nvSpPr>
          <p:cNvPr id="62469" name="TextBox 5"/>
          <p:cNvSpPr txBox="1">
            <a:spLocks noChangeArrowheads="1"/>
          </p:cNvSpPr>
          <p:nvPr/>
        </p:nvSpPr>
        <p:spPr bwMode="auto">
          <a:xfrm>
            <a:off x="971600" y="6505957"/>
            <a:ext cx="4103687" cy="338554"/>
          </a:xfrm>
          <a:prstGeom prst="rect">
            <a:avLst/>
          </a:prstGeom>
          <a:no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600" dirty="0" smtClean="0">
                <a:solidFill>
                  <a:schemeClr val="bg1"/>
                </a:solidFill>
                <a:latin typeface="Arial" charset="0"/>
              </a:rPr>
              <a:t>Foto:Vikki Bengtsson,  gammal ek, S</a:t>
            </a:r>
            <a:r>
              <a:rPr lang="en-US" altLang="en-US" sz="1600" dirty="0" err="1" smtClean="0">
                <a:solidFill>
                  <a:schemeClr val="bg1"/>
                </a:solidFill>
                <a:latin typeface="Arial" charset="0"/>
              </a:rPr>
              <a:t>verige</a:t>
            </a:r>
            <a:endParaRPr lang="en-GB" altLang="en-US" sz="1600" dirty="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515938" y="260648"/>
            <a:ext cx="8229600" cy="1139825"/>
          </a:xfrm>
        </p:spPr>
        <p:txBody>
          <a:bodyPr/>
          <a:lstStyle/>
          <a:p>
            <a:pPr eaLnBrk="1" hangingPunct="1"/>
            <a:r>
              <a:rPr lang="en-GB" altLang="en-US" sz="4000" dirty="0" err="1" smtClean="0"/>
              <a:t>Behövs</a:t>
            </a:r>
            <a:r>
              <a:rPr lang="en-GB" altLang="en-US" sz="4000" dirty="0" smtClean="0"/>
              <a:t> </a:t>
            </a:r>
            <a:r>
              <a:rPr lang="en-GB" altLang="en-US" sz="4000" dirty="0" err="1" smtClean="0"/>
              <a:t>någon</a:t>
            </a:r>
            <a:r>
              <a:rPr lang="en-GB" altLang="en-US" sz="4000" dirty="0" smtClean="0"/>
              <a:t> </a:t>
            </a:r>
            <a:r>
              <a:rPr lang="en-GB" altLang="en-US" sz="4000" dirty="0" err="1" smtClean="0"/>
              <a:t>skötsel</a:t>
            </a:r>
            <a:r>
              <a:rPr lang="en-GB" altLang="en-US" sz="4000" dirty="0" smtClean="0"/>
              <a:t> </a:t>
            </a:r>
            <a:r>
              <a:rPr lang="en-GB" altLang="en-US" sz="4000" dirty="0" err="1" smtClean="0"/>
              <a:t>överhuvudtaget</a:t>
            </a:r>
            <a:r>
              <a:rPr lang="en-GB" altLang="en-US" sz="4000" dirty="0" smtClean="0"/>
              <a:t>?</a:t>
            </a:r>
          </a:p>
        </p:txBody>
      </p:sp>
      <p:pic>
        <p:nvPicPr>
          <p:cNvPr id="61443" name="Picture 9"/>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1042988" y="1341438"/>
            <a:ext cx="7327900" cy="4905375"/>
          </a:xfrm>
          <a:noFill/>
        </p:spPr>
      </p:pic>
      <p:sp>
        <p:nvSpPr>
          <p:cNvPr id="61444" name="TextBox 7"/>
          <p:cNvSpPr txBox="1">
            <a:spLocks noChangeArrowheads="1"/>
          </p:cNvSpPr>
          <p:nvPr/>
        </p:nvSpPr>
        <p:spPr bwMode="auto">
          <a:xfrm>
            <a:off x="515938" y="6289675"/>
            <a:ext cx="83550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r>
              <a:rPr lang="en-GB" altLang="en-US" sz="2800">
                <a:latin typeface="Arial" charset="0"/>
              </a:rPr>
              <a:t>Naturliga processer kan vara tillräckligt?</a:t>
            </a:r>
          </a:p>
        </p:txBody>
      </p:sp>
      <p:sp>
        <p:nvSpPr>
          <p:cNvPr id="61445" name="TextBox 9"/>
          <p:cNvSpPr txBox="1">
            <a:spLocks noChangeArrowheads="1"/>
          </p:cNvSpPr>
          <p:nvPr/>
        </p:nvSpPr>
        <p:spPr bwMode="auto">
          <a:xfrm>
            <a:off x="2627313" y="5732463"/>
            <a:ext cx="43195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oto:Brian Cleckner, Windsor</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US" altLang="en-US" smtClean="0"/>
              <a:t>Att tänka på</a:t>
            </a:r>
            <a:r>
              <a:rPr lang="sv-SE" altLang="en-US" smtClean="0"/>
              <a:t>: omgivande mark</a:t>
            </a:r>
            <a:endParaRPr lang="en-GB" altLang="en-US" smtClean="0"/>
          </a:p>
        </p:txBody>
      </p:sp>
      <p:pic>
        <p:nvPicPr>
          <p:cNvPr id="62467"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93813" y="1341438"/>
            <a:ext cx="6807200" cy="4525962"/>
          </a:xfrm>
        </p:spPr>
      </p:pic>
      <p:sp>
        <p:nvSpPr>
          <p:cNvPr id="62468" name="Rectangle 3"/>
          <p:cNvSpPr txBox="1">
            <a:spLocks noChangeArrowheads="1"/>
          </p:cNvSpPr>
          <p:nvPr/>
        </p:nvSpPr>
        <p:spPr bwMode="auto">
          <a:xfrm>
            <a:off x="468313" y="6137275"/>
            <a:ext cx="8675687"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a:lnSpc>
                <a:spcPct val="90000"/>
              </a:lnSpc>
              <a:spcBef>
                <a:spcPct val="20000"/>
              </a:spcBef>
            </a:pPr>
            <a:r>
              <a:rPr lang="en-GB" altLang="en-US"/>
              <a:t>Marken runt trädet – finns </a:t>
            </a:r>
            <a:r>
              <a:rPr lang="en-US" altLang="en-US"/>
              <a:t>här ett skötselbehov</a:t>
            </a:r>
            <a:r>
              <a:rPr lang="en-GB" altLang="en-US"/>
              <a:t>?</a:t>
            </a:r>
            <a:endParaRPr lang="en-GB" altLang="en-US" sz="2400"/>
          </a:p>
          <a:p>
            <a:pPr marL="342900" indent="-342900">
              <a:lnSpc>
                <a:spcPct val="90000"/>
              </a:lnSpc>
              <a:spcBef>
                <a:spcPct val="20000"/>
              </a:spcBef>
              <a:buFont typeface="Wingdings" pitchFamily="2" charset="2"/>
              <a:buNone/>
            </a:pPr>
            <a:endParaRPr lang="en-GB" altLang="en-US" sz="2400"/>
          </a:p>
        </p:txBody>
      </p:sp>
      <p:sp>
        <p:nvSpPr>
          <p:cNvPr id="62469" name="TextBox 5"/>
          <p:cNvSpPr txBox="1">
            <a:spLocks noChangeArrowheads="1"/>
          </p:cNvSpPr>
          <p:nvPr/>
        </p:nvSpPr>
        <p:spPr bwMode="auto">
          <a:xfrm>
            <a:off x="1403350" y="5435600"/>
            <a:ext cx="66246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oto:Tom Joye, äkta kastanj i bokplantering, Belgien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6"/>
          <p:cNvSpPr>
            <a:spLocks noGrp="1"/>
          </p:cNvSpPr>
          <p:nvPr>
            <p:ph type="title"/>
          </p:nvPr>
        </p:nvSpPr>
        <p:spPr>
          <a:xfrm>
            <a:off x="482600" y="260648"/>
            <a:ext cx="8229600" cy="1143000"/>
          </a:xfrm>
        </p:spPr>
        <p:txBody>
          <a:bodyPr/>
          <a:lstStyle/>
          <a:p>
            <a:r>
              <a:rPr lang="sv-SE" altLang="en-US" sz="4000" dirty="0" smtClean="0"/>
              <a:t>Att tänka på: områdesrelaterade frågor</a:t>
            </a:r>
            <a:endParaRPr lang="en-GB" altLang="en-US" sz="4000" dirty="0" smtClean="0"/>
          </a:p>
        </p:txBody>
      </p:sp>
      <p:pic>
        <p:nvPicPr>
          <p:cNvPr id="63491" name="Picture 3" descr="C:\Users\Vikki\Pictures\Basque Country Oct2011\Artazo_Onati (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116013" y="1341438"/>
            <a:ext cx="7127875" cy="4441825"/>
          </a:xfrm>
          <a:noFill/>
        </p:spPr>
      </p:pic>
      <p:sp>
        <p:nvSpPr>
          <p:cNvPr id="63492" name="Rectangle 3"/>
          <p:cNvSpPr txBox="1">
            <a:spLocks noChangeArrowheads="1"/>
          </p:cNvSpPr>
          <p:nvPr/>
        </p:nvSpPr>
        <p:spPr bwMode="auto">
          <a:xfrm>
            <a:off x="971550" y="5805488"/>
            <a:ext cx="771525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a:lnSpc>
                <a:spcPct val="90000"/>
              </a:lnSpc>
              <a:spcBef>
                <a:spcPct val="20000"/>
              </a:spcBef>
            </a:pPr>
            <a:r>
              <a:rPr lang="en-GB" altLang="sv-SE"/>
              <a:t>Skötselhistorik </a:t>
            </a:r>
          </a:p>
          <a:p>
            <a:pPr marL="342900">
              <a:lnSpc>
                <a:spcPct val="90000"/>
              </a:lnSpc>
              <a:spcBef>
                <a:spcPct val="20000"/>
              </a:spcBef>
            </a:pPr>
            <a:r>
              <a:rPr lang="en-GB" altLang="sv-SE"/>
              <a:t>Risk att träd går förlorade</a:t>
            </a:r>
            <a:endParaRPr lang="en-GB" altLang="sv-SE" sz="2400"/>
          </a:p>
          <a:p>
            <a:pPr marL="342900">
              <a:lnSpc>
                <a:spcPct val="90000"/>
              </a:lnSpc>
              <a:spcBef>
                <a:spcPct val="20000"/>
              </a:spcBef>
              <a:buFont typeface="Wingdings" pitchFamily="2" charset="2"/>
              <a:buNone/>
            </a:pPr>
            <a:endParaRPr lang="en-GB" altLang="sv-SE" sz="2400"/>
          </a:p>
        </p:txBody>
      </p:sp>
      <p:sp>
        <p:nvSpPr>
          <p:cNvPr id="63493" name="TextBox 11"/>
          <p:cNvSpPr txBox="1">
            <a:spLocks noChangeArrowheads="1"/>
          </p:cNvSpPr>
          <p:nvPr/>
        </p:nvSpPr>
        <p:spPr bwMode="auto">
          <a:xfrm>
            <a:off x="5003800" y="5445125"/>
            <a:ext cx="3708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Spanien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3"/>
          <p:cNvSpPr>
            <a:spLocks noGrp="1"/>
          </p:cNvSpPr>
          <p:nvPr>
            <p:ph type="title"/>
          </p:nvPr>
        </p:nvSpPr>
        <p:spPr>
          <a:xfrm>
            <a:off x="493787" y="332656"/>
            <a:ext cx="8229600" cy="1143000"/>
          </a:xfrm>
        </p:spPr>
        <p:txBody>
          <a:bodyPr/>
          <a:lstStyle/>
          <a:p>
            <a:pPr eaLnBrk="1" hangingPunct="1"/>
            <a:r>
              <a:rPr lang="sv-SE" altLang="en-US" sz="4000" dirty="0" smtClean="0"/>
              <a:t>Att tänka på: Trädrelaterade frågor</a:t>
            </a:r>
            <a:endParaRPr lang="en-GB" altLang="en-US" sz="4000" dirty="0" smtClean="0"/>
          </a:p>
        </p:txBody>
      </p:sp>
      <p:sp>
        <p:nvSpPr>
          <p:cNvPr id="64515" name="Content Placeholder 5"/>
          <p:cNvSpPr>
            <a:spLocks noGrp="1"/>
          </p:cNvSpPr>
          <p:nvPr>
            <p:ph sz="half" idx="2"/>
          </p:nvPr>
        </p:nvSpPr>
        <p:spPr>
          <a:xfrm>
            <a:off x="323528" y="5877272"/>
            <a:ext cx="8280722" cy="764704"/>
          </a:xfrm>
        </p:spPr>
        <p:txBody>
          <a:bodyPr/>
          <a:lstStyle/>
          <a:p>
            <a:pPr marL="0" indent="15875" eaLnBrk="1" hangingPunct="1">
              <a:lnSpc>
                <a:spcPct val="80000"/>
              </a:lnSpc>
              <a:buFont typeface="Arial" charset="0"/>
              <a:buNone/>
            </a:pPr>
            <a:r>
              <a:rPr lang="sv-SE" altLang="sv-SE" sz="2800" dirty="0" smtClean="0"/>
              <a:t>Trädslag, läge, </a:t>
            </a:r>
            <a:r>
              <a:rPr lang="sv-SE" altLang="sv-SE" sz="2800" dirty="0" smtClean="0"/>
              <a:t>väderförhållanden; Gensvar </a:t>
            </a:r>
            <a:r>
              <a:rPr lang="sv-SE" altLang="sv-SE" sz="2800" dirty="0" smtClean="0"/>
              <a:t>på </a:t>
            </a:r>
            <a:r>
              <a:rPr lang="sv-SE" altLang="sv-SE" sz="2800" dirty="0" smtClean="0"/>
              <a:t>tidigare skötselinsatser; Förekomst </a:t>
            </a:r>
            <a:r>
              <a:rPr lang="sv-SE" altLang="sv-SE" sz="2800" dirty="0" smtClean="0"/>
              <a:t>av ovanliga &amp; hotade arter</a:t>
            </a:r>
          </a:p>
          <a:p>
            <a:pPr eaLnBrk="1" hangingPunct="1">
              <a:lnSpc>
                <a:spcPct val="80000"/>
              </a:lnSpc>
            </a:pPr>
            <a:endParaRPr lang="en-GB" altLang="sv-SE" sz="2800" dirty="0" smtClean="0"/>
          </a:p>
          <a:p>
            <a:pPr eaLnBrk="1" hangingPunct="1">
              <a:lnSpc>
                <a:spcPct val="80000"/>
              </a:lnSpc>
            </a:pPr>
            <a:endParaRPr lang="en-US" altLang="sv-SE" sz="2800" dirty="0" smtClean="0"/>
          </a:p>
          <a:p>
            <a:pPr eaLnBrk="1" hangingPunct="1"/>
            <a:endParaRPr lang="en-GB" altLang="sv-SE" dirty="0" smtClean="0"/>
          </a:p>
        </p:txBody>
      </p:sp>
      <p:pic>
        <p:nvPicPr>
          <p:cNvPr id="64516" name="Content Placeholder 4"/>
          <p:cNvPicPr>
            <a:picLocks noGrp="1" noChangeAspect="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1481212" y="1402805"/>
            <a:ext cx="6254750" cy="4154487"/>
          </a:xfrm>
        </p:spPr>
      </p:pic>
      <p:sp>
        <p:nvSpPr>
          <p:cNvPr id="64517" name="TextBox 9"/>
          <p:cNvSpPr txBox="1">
            <a:spLocks noChangeArrowheads="1"/>
          </p:cNvSpPr>
          <p:nvPr/>
        </p:nvSpPr>
        <p:spPr bwMode="auto">
          <a:xfrm>
            <a:off x="1409775" y="5219155"/>
            <a:ext cx="6408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Sverige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GB" altLang="en-US" smtClean="0"/>
              <a:t>Planering av skötsel</a:t>
            </a:r>
          </a:p>
        </p:txBody>
      </p:sp>
      <p:sp>
        <p:nvSpPr>
          <p:cNvPr id="65539" name="Text Placeholder 2"/>
          <p:cNvSpPr>
            <a:spLocks noGrp="1"/>
          </p:cNvSpPr>
          <p:nvPr>
            <p:ph sz="half" idx="1"/>
          </p:nvPr>
        </p:nvSpPr>
        <p:spPr>
          <a:xfrm>
            <a:off x="323850" y="1628775"/>
            <a:ext cx="3898900" cy="4525963"/>
          </a:xfrm>
        </p:spPr>
        <p:txBody>
          <a:bodyPr/>
          <a:lstStyle/>
          <a:p>
            <a:pPr eaLnBrk="1" hangingPunct="1">
              <a:lnSpc>
                <a:spcPct val="90000"/>
              </a:lnSpc>
            </a:pPr>
            <a:r>
              <a:rPr lang="en-GB" altLang="en-US" smtClean="0"/>
              <a:t>Vad ska göras? </a:t>
            </a:r>
          </a:p>
          <a:p>
            <a:pPr eaLnBrk="1" hangingPunct="1">
              <a:lnSpc>
                <a:spcPct val="90000"/>
              </a:lnSpc>
            </a:pPr>
            <a:r>
              <a:rPr lang="en-US" altLang="en-US" smtClean="0"/>
              <a:t>Vilka tekniker ska användas</a:t>
            </a:r>
            <a:r>
              <a:rPr lang="en-GB" altLang="en-US" smtClean="0"/>
              <a:t>?</a:t>
            </a:r>
          </a:p>
          <a:p>
            <a:pPr eaLnBrk="1" hangingPunct="1">
              <a:lnSpc>
                <a:spcPct val="90000"/>
              </a:lnSpc>
            </a:pPr>
            <a:r>
              <a:rPr lang="sv-SE" altLang="en-US" smtClean="0"/>
              <a:t>Långsiktig planering viktig</a:t>
            </a:r>
            <a:endParaRPr lang="en-GB" altLang="en-US" smtClean="0"/>
          </a:p>
          <a:p>
            <a:endParaRPr lang="en-GB" altLang="en-US" smtClean="0"/>
          </a:p>
        </p:txBody>
      </p:sp>
      <p:pic>
        <p:nvPicPr>
          <p:cNvPr id="65540"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067175" y="1341438"/>
            <a:ext cx="4619625" cy="5175250"/>
          </a:xfrm>
        </p:spPr>
      </p:pic>
      <p:sp>
        <p:nvSpPr>
          <p:cNvPr id="65541" name="TextBox 8"/>
          <p:cNvSpPr txBox="1">
            <a:spLocks noChangeArrowheads="1"/>
          </p:cNvSpPr>
          <p:nvPr/>
        </p:nvSpPr>
        <p:spPr bwMode="auto">
          <a:xfrm>
            <a:off x="4211638" y="5878513"/>
            <a:ext cx="41052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sv-SE" altLang="en-US" sz="1800">
                <a:latin typeface="Arial" charset="0"/>
              </a:rPr>
              <a:t>oto:Vikki Bengtsson, beskuggade, hamlade hasslar, Sverige</a:t>
            </a:r>
            <a:endParaRPr lang="en-GB" altLang="en-US" sz="1800">
              <a:latin typeface="Arial"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GB" altLang="en-US" sz="4000" smtClean="0"/>
              <a:t>Film om frihuggning</a:t>
            </a:r>
            <a:endParaRPr lang="en-US" altLang="en-US" sz="4000" smtClean="0"/>
          </a:p>
        </p:txBody>
      </p:sp>
      <p:pic>
        <p:nvPicPr>
          <p:cNvPr id="66563" name="Content Placeholder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0563" y="1268413"/>
            <a:ext cx="4003675" cy="534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4" name="TextBox 12"/>
          <p:cNvSpPr txBox="1">
            <a:spLocks noChangeArrowheads="1"/>
          </p:cNvSpPr>
          <p:nvPr/>
        </p:nvSpPr>
        <p:spPr bwMode="auto">
          <a:xfrm>
            <a:off x="4500563" y="60229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Foto:Vikki Bengtsson, ringbarkning, Sverige</a:t>
            </a:r>
            <a:endParaRPr lang="en-GB" altLang="en-US" sz="1800">
              <a:solidFill>
                <a:schemeClr val="bg1"/>
              </a:solidFill>
              <a:latin typeface="Arial" charset="0"/>
            </a:endParaRPr>
          </a:p>
        </p:txBody>
      </p:sp>
      <p:pic>
        <p:nvPicPr>
          <p:cNvPr id="66565" name="Picture 6" descr="C:\Users\Helen\Photographs\To be catalogued and stored C and ex HD\Spain June 2013\CIMG239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262063"/>
            <a:ext cx="4032250" cy="538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TextBox 4"/>
          <p:cNvSpPr txBox="1">
            <a:spLocks noChangeArrowheads="1"/>
          </p:cNvSpPr>
          <p:nvPr/>
        </p:nvSpPr>
        <p:spPr bwMode="auto">
          <a:xfrm>
            <a:off x="395288" y="6237288"/>
            <a:ext cx="4103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Foto:Helen Read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r>
              <a:rPr lang="en-GB" altLang="en-US" dirty="0" smtClean="0"/>
              <a:t>Film om </a:t>
            </a:r>
            <a:r>
              <a:rPr lang="en-GB" altLang="en-US" dirty="0" err="1" smtClean="0"/>
              <a:t>skötsel</a:t>
            </a:r>
            <a:r>
              <a:rPr lang="en-GB" altLang="en-US" dirty="0" smtClean="0"/>
              <a:t> </a:t>
            </a:r>
            <a:r>
              <a:rPr lang="en-GB" altLang="en-US" dirty="0" smtClean="0"/>
              <a:t/>
            </a:r>
            <a:br>
              <a:rPr lang="en-GB" altLang="en-US" dirty="0" smtClean="0"/>
            </a:br>
            <a:r>
              <a:rPr lang="en-GB" altLang="en-US" dirty="0" err="1" smtClean="0"/>
              <a:t>av</a:t>
            </a:r>
            <a:r>
              <a:rPr lang="en-GB" altLang="en-US" dirty="0" smtClean="0"/>
              <a:t> </a:t>
            </a:r>
            <a:r>
              <a:rPr lang="en-GB" altLang="en-US" dirty="0" err="1" smtClean="0"/>
              <a:t>omgivande</a:t>
            </a:r>
            <a:r>
              <a:rPr lang="en-GB" altLang="en-US" dirty="0" smtClean="0"/>
              <a:t> mark</a:t>
            </a:r>
          </a:p>
        </p:txBody>
      </p:sp>
      <p:pic>
        <p:nvPicPr>
          <p:cNvPr id="6758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3332163"/>
            <a:ext cx="5308600" cy="352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8" name="TextBox 6"/>
          <p:cNvSpPr txBox="1">
            <a:spLocks noChangeArrowheads="1"/>
          </p:cNvSpPr>
          <p:nvPr/>
        </p:nvSpPr>
        <p:spPr bwMode="auto">
          <a:xfrm>
            <a:off x="3886200" y="6492875"/>
            <a:ext cx="5257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Foto:Vikki Bengtsson, Hatfield Forest, England</a:t>
            </a:r>
            <a:endParaRPr lang="en-GB" altLang="en-US" sz="1800">
              <a:solidFill>
                <a:schemeClr val="bg1"/>
              </a:solidFill>
              <a:latin typeface="Arial" charset="0"/>
            </a:endParaRPr>
          </a:p>
        </p:txBody>
      </p:sp>
      <p:pic>
        <p:nvPicPr>
          <p:cNvPr id="67589" name="Picture 15"/>
          <p:cNvPicPr>
            <a:picLocks noGrp="1" noChangeAspect="1" noChangeArrowheads="1"/>
          </p:cNvPicPr>
          <p:nvPr>
            <p:ph sz="half" idx="4294967295"/>
          </p:nvPr>
        </p:nvPicPr>
        <p:blipFill>
          <a:blip r:embed="rId4">
            <a:extLst>
              <a:ext uri="{28A0092B-C50C-407E-A947-70E740481C1C}">
                <a14:useLocalDpi xmlns:a14="http://schemas.microsoft.com/office/drawing/2010/main" val="0"/>
              </a:ext>
            </a:extLst>
          </a:blip>
          <a:srcRect/>
          <a:stretch>
            <a:fillRect/>
          </a:stretch>
        </p:blipFill>
        <p:spPr>
          <a:xfrm>
            <a:off x="395288" y="1547813"/>
            <a:ext cx="4681537" cy="3176587"/>
          </a:xfrm>
          <a:noFill/>
        </p:spPr>
      </p:pic>
      <p:sp>
        <p:nvSpPr>
          <p:cNvPr id="67590" name="TextBox 4"/>
          <p:cNvSpPr txBox="1">
            <a:spLocks noChangeArrowheads="1"/>
          </p:cNvSpPr>
          <p:nvPr/>
        </p:nvSpPr>
        <p:spPr bwMode="auto">
          <a:xfrm>
            <a:off x="395288" y="1484313"/>
            <a:ext cx="48244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Foto:Vikki Bengtsson, träd som skadats av får, England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eaLnBrk="1" hangingPunct="1">
              <a:defRPr/>
            </a:pPr>
            <a:r>
              <a:rPr lang="sv-SE" altLang="sv-SE" sz="4000" dirty="0" smtClean="0"/>
              <a:t>Övning 6: Vad är ideal </a:t>
            </a:r>
            <a:r>
              <a:rPr lang="sv-SE" altLang="sv-SE" sz="4000" dirty="0" smtClean="0"/>
              <a:t/>
            </a:r>
            <a:br>
              <a:rPr lang="sv-SE" altLang="sv-SE" sz="4000" dirty="0" smtClean="0"/>
            </a:br>
            <a:r>
              <a:rPr lang="sv-SE" altLang="sv-SE" sz="4000" dirty="0" smtClean="0"/>
              <a:t>skötsel </a:t>
            </a:r>
            <a:r>
              <a:rPr lang="sv-SE" altLang="sv-SE" sz="4000" dirty="0" smtClean="0"/>
              <a:t>för dessa träd?</a:t>
            </a:r>
            <a:endParaRPr lang="en-GB" altLang="sv-SE" sz="4000" dirty="0" smtClean="0"/>
          </a:p>
        </p:txBody>
      </p:sp>
      <p:pic>
        <p:nvPicPr>
          <p:cNvPr id="68611"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42925" y="1557338"/>
            <a:ext cx="4244975" cy="4967287"/>
          </a:xfrm>
          <a:noFill/>
        </p:spPr>
      </p:pic>
      <p:pic>
        <p:nvPicPr>
          <p:cNvPr id="68612" name="Picture 3"/>
          <p:cNvPicPr>
            <a:picLocks noGrp="1" noChangeAspect="1" noChangeArrowheads="1"/>
          </p:cNvPicPr>
          <p:nvPr>
            <p:ph sz="half" idx="2"/>
          </p:nvPr>
        </p:nvPicPr>
        <p:blipFill rotWithShape="1">
          <a:blip r:embed="rId4">
            <a:extLst>
              <a:ext uri="{28A0092B-C50C-407E-A947-70E740481C1C}">
                <a14:useLocalDpi xmlns:a14="http://schemas.microsoft.com/office/drawing/2010/main" val="0"/>
              </a:ext>
            </a:extLst>
          </a:blip>
          <a:srcRect t="1995"/>
          <a:stretch/>
        </p:blipFill>
        <p:spPr>
          <a:xfrm>
            <a:off x="5004048" y="1574157"/>
            <a:ext cx="3816350" cy="4987983"/>
          </a:xfrm>
          <a:noFill/>
        </p:spPr>
      </p:pic>
      <p:sp>
        <p:nvSpPr>
          <p:cNvPr id="68613" name="TextBox 4"/>
          <p:cNvSpPr txBox="1">
            <a:spLocks noChangeArrowheads="1"/>
          </p:cNvSpPr>
          <p:nvPr/>
        </p:nvSpPr>
        <p:spPr bwMode="auto">
          <a:xfrm>
            <a:off x="684213" y="5949950"/>
            <a:ext cx="38877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Västra Götaland, Sverige</a:t>
            </a:r>
            <a:endParaRPr lang="en-GB" altLang="en-US" sz="1800">
              <a:solidFill>
                <a:schemeClr val="bg1"/>
              </a:solidFill>
              <a:latin typeface="Arial" charset="0"/>
            </a:endParaRPr>
          </a:p>
        </p:txBody>
      </p:sp>
      <p:sp>
        <p:nvSpPr>
          <p:cNvPr id="68614" name="TextBox 6"/>
          <p:cNvSpPr txBox="1">
            <a:spLocks noChangeArrowheads="1"/>
          </p:cNvSpPr>
          <p:nvPr/>
        </p:nvSpPr>
        <p:spPr bwMode="auto">
          <a:xfrm>
            <a:off x="5076825" y="5949950"/>
            <a:ext cx="38877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oto:Vikki Bengtsson, Östergötland, Sverige</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68313" y="188913"/>
            <a:ext cx="8229600" cy="1143000"/>
          </a:xfrm>
        </p:spPr>
        <p:txBody>
          <a:bodyPr/>
          <a:lstStyle/>
          <a:p>
            <a:r>
              <a:rPr lang="en-GB" altLang="en-US" smtClean="0"/>
              <a:t>Film om beskärningstekniker</a:t>
            </a:r>
          </a:p>
        </p:txBody>
      </p:sp>
      <p:pic>
        <p:nvPicPr>
          <p:cNvPr id="6963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258"/>
          <a:stretch/>
        </p:blipFill>
        <p:spPr bwMode="auto">
          <a:xfrm>
            <a:off x="323850" y="1268414"/>
            <a:ext cx="4068763" cy="535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TextBox 4"/>
          <p:cNvSpPr txBox="1">
            <a:spLocks noChangeArrowheads="1"/>
          </p:cNvSpPr>
          <p:nvPr/>
        </p:nvSpPr>
        <p:spPr bwMode="auto">
          <a:xfrm>
            <a:off x="323850" y="5949950"/>
            <a:ext cx="4032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Foto:Vikki Bengtsson, Östergötland, Sverige</a:t>
            </a:r>
            <a:endParaRPr lang="en-GB" altLang="en-US" sz="1800">
              <a:solidFill>
                <a:schemeClr val="bg1"/>
              </a:solidFill>
              <a:latin typeface="Arial" charset="0"/>
            </a:endParaRPr>
          </a:p>
        </p:txBody>
      </p:sp>
      <p:pic>
        <p:nvPicPr>
          <p:cNvPr id="69637" name="Picture 3" descr="004_NC"/>
          <p:cNvPicPr>
            <a:picLocks noChangeAspect="1" noChangeArrowheads="1"/>
          </p:cNvPicPr>
          <p:nvPr/>
        </p:nvPicPr>
        <p:blipFill rotWithShape="1">
          <a:blip r:embed="rId4">
            <a:extLst>
              <a:ext uri="{28A0092B-C50C-407E-A947-70E740481C1C}">
                <a14:useLocalDpi xmlns:a14="http://schemas.microsoft.com/office/drawing/2010/main" val="0"/>
              </a:ext>
            </a:extLst>
          </a:blip>
          <a:srcRect t="2598"/>
          <a:stretch/>
        </p:blipFill>
        <p:spPr bwMode="auto">
          <a:xfrm>
            <a:off x="4932363" y="1268412"/>
            <a:ext cx="367347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8" name="Line 4"/>
          <p:cNvSpPr>
            <a:spLocks noChangeShapeType="1"/>
          </p:cNvSpPr>
          <p:nvPr/>
        </p:nvSpPr>
        <p:spPr bwMode="auto">
          <a:xfrm flipV="1">
            <a:off x="5799138" y="2097088"/>
            <a:ext cx="501650" cy="5016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39" name="Freeform 5"/>
          <p:cNvSpPr>
            <a:spLocks/>
          </p:cNvSpPr>
          <p:nvPr/>
        </p:nvSpPr>
        <p:spPr bwMode="auto">
          <a:xfrm>
            <a:off x="5799138" y="2036763"/>
            <a:ext cx="2254250" cy="1260475"/>
          </a:xfrm>
          <a:custGeom>
            <a:avLst/>
            <a:gdLst>
              <a:gd name="T0" fmla="*/ 0 w 1421"/>
              <a:gd name="T1" fmla="*/ 2147483647 h 794"/>
              <a:gd name="T2" fmla="*/ 2147483647 w 1421"/>
              <a:gd name="T3" fmla="*/ 2147483647 h 794"/>
              <a:gd name="T4" fmla="*/ 2147483647 w 1421"/>
              <a:gd name="T5" fmla="*/ 2147483647 h 794"/>
              <a:gd name="T6" fmla="*/ 2147483647 w 1421"/>
              <a:gd name="T7" fmla="*/ 2147483647 h 794"/>
              <a:gd name="T8" fmla="*/ 0 60000 65536"/>
              <a:gd name="T9" fmla="*/ 0 60000 65536"/>
              <a:gd name="T10" fmla="*/ 0 60000 65536"/>
              <a:gd name="T11" fmla="*/ 0 60000 65536"/>
              <a:gd name="T12" fmla="*/ 0 w 1421"/>
              <a:gd name="T13" fmla="*/ 0 h 794"/>
              <a:gd name="T14" fmla="*/ 1421 w 1421"/>
              <a:gd name="T15" fmla="*/ 794 h 794"/>
            </a:gdLst>
            <a:ahLst/>
            <a:cxnLst>
              <a:cxn ang="T8">
                <a:pos x="T0" y="T1"/>
              </a:cxn>
              <a:cxn ang="T9">
                <a:pos x="T2" y="T3"/>
              </a:cxn>
              <a:cxn ang="T10">
                <a:pos x="T4" y="T5"/>
              </a:cxn>
              <a:cxn ang="T11">
                <a:pos x="T6" y="T7"/>
              </a:cxn>
            </a:cxnLst>
            <a:rect l="T12" t="T13" r="T14" b="T15"/>
            <a:pathLst>
              <a:path w="1421" h="794">
                <a:moveTo>
                  <a:pt x="0" y="446"/>
                </a:moveTo>
                <a:cubicBezTo>
                  <a:pt x="120" y="223"/>
                  <a:pt x="241" y="0"/>
                  <a:pt x="453" y="38"/>
                </a:cubicBezTo>
                <a:cubicBezTo>
                  <a:pt x="665" y="76"/>
                  <a:pt x="1119" y="552"/>
                  <a:pt x="1270" y="673"/>
                </a:cubicBezTo>
                <a:cubicBezTo>
                  <a:pt x="1421" y="794"/>
                  <a:pt x="1390" y="779"/>
                  <a:pt x="1360" y="76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a:lstStyle/>
          <a:p>
            <a:endParaRPr lang="nl-BE"/>
          </a:p>
        </p:txBody>
      </p:sp>
      <p:sp>
        <p:nvSpPr>
          <p:cNvPr id="69640" name="Line 8"/>
          <p:cNvSpPr>
            <a:spLocks noChangeShapeType="1"/>
          </p:cNvSpPr>
          <p:nvPr/>
        </p:nvSpPr>
        <p:spPr bwMode="auto">
          <a:xfrm flipH="1" flipV="1">
            <a:off x="7308850" y="2166938"/>
            <a:ext cx="361950" cy="7937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1" name="Line 9"/>
          <p:cNvSpPr>
            <a:spLocks noChangeShapeType="1"/>
          </p:cNvSpPr>
          <p:nvPr/>
        </p:nvSpPr>
        <p:spPr bwMode="auto">
          <a:xfrm flipV="1">
            <a:off x="5799138" y="2598738"/>
            <a:ext cx="501650" cy="3619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2" name="Line 10"/>
          <p:cNvSpPr>
            <a:spLocks noChangeShapeType="1"/>
          </p:cNvSpPr>
          <p:nvPr/>
        </p:nvSpPr>
        <p:spPr bwMode="auto">
          <a:xfrm flipV="1">
            <a:off x="6446838" y="2455863"/>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3" name="Line 11"/>
          <p:cNvSpPr>
            <a:spLocks noChangeShapeType="1"/>
          </p:cNvSpPr>
          <p:nvPr/>
        </p:nvSpPr>
        <p:spPr bwMode="auto">
          <a:xfrm>
            <a:off x="7237413" y="2671763"/>
            <a:ext cx="431800" cy="64770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4" name="Line 12"/>
          <p:cNvSpPr>
            <a:spLocks noChangeShapeType="1"/>
          </p:cNvSpPr>
          <p:nvPr/>
        </p:nvSpPr>
        <p:spPr bwMode="auto">
          <a:xfrm flipV="1">
            <a:off x="5870575" y="3033713"/>
            <a:ext cx="501650" cy="358775"/>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5" name="Line 13"/>
          <p:cNvSpPr>
            <a:spLocks noChangeShapeType="1"/>
          </p:cNvSpPr>
          <p:nvPr/>
        </p:nvSpPr>
        <p:spPr bwMode="auto">
          <a:xfrm flipV="1">
            <a:off x="6446838" y="2960688"/>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6" name="Line 14"/>
          <p:cNvSpPr>
            <a:spLocks noChangeShapeType="1"/>
          </p:cNvSpPr>
          <p:nvPr/>
        </p:nvSpPr>
        <p:spPr bwMode="auto">
          <a:xfrm>
            <a:off x="7235825" y="3103563"/>
            <a:ext cx="361950" cy="5778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7" name="Text Box 15"/>
          <p:cNvSpPr txBox="1">
            <a:spLocks noChangeArrowheads="1"/>
          </p:cNvSpPr>
          <p:nvPr/>
        </p:nvSpPr>
        <p:spPr bwMode="auto">
          <a:xfrm>
            <a:off x="4860925" y="2528888"/>
            <a:ext cx="1081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eaLnBrk="0" hangingPunct="0">
              <a:spcBef>
                <a:spcPct val="50000"/>
              </a:spcBef>
              <a:buClr>
                <a:schemeClr val="bg2"/>
              </a:buClr>
              <a:buSzPct val="120000"/>
              <a:buFont typeface="Times" charset="0"/>
              <a:buNone/>
            </a:pPr>
            <a:r>
              <a:rPr lang="en-GB" altLang="en-US" sz="1400">
                <a:solidFill>
                  <a:srgbClr val="000000"/>
                </a:solidFill>
                <a:latin typeface="Arial" charset="0"/>
              </a:rPr>
              <a:t>Second cut</a:t>
            </a:r>
          </a:p>
        </p:txBody>
      </p:sp>
      <p:sp>
        <p:nvSpPr>
          <p:cNvPr id="69648" name="Text Box 16"/>
          <p:cNvSpPr txBox="1">
            <a:spLocks noChangeArrowheads="1"/>
          </p:cNvSpPr>
          <p:nvPr/>
        </p:nvSpPr>
        <p:spPr bwMode="auto">
          <a:xfrm>
            <a:off x="4932363" y="2887663"/>
            <a:ext cx="9382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eaLnBrk="0" hangingPunct="0">
              <a:spcBef>
                <a:spcPct val="50000"/>
              </a:spcBef>
              <a:buClr>
                <a:schemeClr val="bg2"/>
              </a:buClr>
              <a:buSzPct val="120000"/>
              <a:buFont typeface="Times" charset="0"/>
              <a:buNone/>
            </a:pPr>
            <a:r>
              <a:rPr lang="en-GB" altLang="en-US" sz="1400">
                <a:solidFill>
                  <a:srgbClr val="000000"/>
                </a:solidFill>
                <a:latin typeface="Arial" charset="0"/>
              </a:rPr>
              <a:t>Third cut</a:t>
            </a:r>
          </a:p>
        </p:txBody>
      </p:sp>
      <p:sp>
        <p:nvSpPr>
          <p:cNvPr id="69649" name="Text Box 17"/>
          <p:cNvSpPr txBox="1">
            <a:spLocks noChangeArrowheads="1"/>
          </p:cNvSpPr>
          <p:nvPr/>
        </p:nvSpPr>
        <p:spPr bwMode="auto">
          <a:xfrm>
            <a:off x="4932363" y="3249613"/>
            <a:ext cx="12969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eaLnBrk="0" hangingPunct="0">
              <a:spcBef>
                <a:spcPct val="50000"/>
              </a:spcBef>
              <a:buClr>
                <a:schemeClr val="bg2"/>
              </a:buClr>
              <a:buSzPct val="120000"/>
              <a:buFont typeface="Times" charset="0"/>
              <a:buNone/>
            </a:pPr>
            <a:r>
              <a:rPr lang="en-GB" altLang="en-US" sz="1400">
                <a:solidFill>
                  <a:srgbClr val="000000"/>
                </a:solidFill>
                <a:latin typeface="Arial" charset="0"/>
              </a:rPr>
              <a:t>Fourth cut</a:t>
            </a:r>
          </a:p>
        </p:txBody>
      </p:sp>
      <p:sp>
        <p:nvSpPr>
          <p:cNvPr id="69650" name="TextBox 21"/>
          <p:cNvSpPr txBox="1">
            <a:spLocks noChangeArrowheads="1"/>
          </p:cNvSpPr>
          <p:nvPr/>
        </p:nvSpPr>
        <p:spPr bwMode="auto">
          <a:xfrm>
            <a:off x="5003800" y="6021388"/>
            <a:ext cx="352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sv-SE" altLang="en-US" sz="1800">
                <a:solidFill>
                  <a:schemeClr val="bg1"/>
                </a:solidFill>
                <a:latin typeface="Arial" charset="0"/>
              </a:rPr>
              <a:t>Foto:Vikki Bengtsson, Hatfield Forest, England</a:t>
            </a:r>
            <a:endParaRPr lang="en-GB" altLang="en-US" sz="1800">
              <a:solidFill>
                <a:schemeClr val="bg1"/>
              </a:solidFill>
              <a:latin typeface="Arial" charset="0"/>
            </a:endParaRPr>
          </a:p>
        </p:txBody>
      </p:sp>
      <p:sp>
        <p:nvSpPr>
          <p:cNvPr id="69651" name="Line 7"/>
          <p:cNvSpPr>
            <a:spLocks noChangeShapeType="1"/>
          </p:cNvSpPr>
          <p:nvPr/>
        </p:nvSpPr>
        <p:spPr bwMode="auto">
          <a:xfrm>
            <a:off x="6443663" y="2060575"/>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68313" y="404813"/>
            <a:ext cx="8229600" cy="1139825"/>
          </a:xfrm>
        </p:spPr>
        <p:txBody>
          <a:bodyPr/>
          <a:lstStyle/>
          <a:p>
            <a:pPr eaLnBrk="1" hangingPunct="1"/>
            <a:r>
              <a:rPr lang="sv-SE" altLang="en-US" sz="4000" smtClean="0"/>
              <a:t>Kom ihåg att framtida </a:t>
            </a:r>
            <a:r>
              <a:rPr lang="en-US" altLang="en-US" sz="4000" smtClean="0"/>
              <a:t>trädgenerationer är av yttersta vikt för långsiktig hållbarhet</a:t>
            </a:r>
            <a:endParaRPr lang="en-GB" altLang="en-US" sz="4000" smtClean="0"/>
          </a:p>
        </p:txBody>
      </p:sp>
      <p:pic>
        <p:nvPicPr>
          <p:cNvPr id="70659" name="Content Placeholder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2060575"/>
            <a:ext cx="6765925" cy="479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6" name="TextBox 7"/>
          <p:cNvSpPr txBox="1">
            <a:spLocks noChangeArrowheads="1"/>
          </p:cNvSpPr>
          <p:nvPr/>
        </p:nvSpPr>
        <p:spPr bwMode="auto">
          <a:xfrm>
            <a:off x="1547813" y="2133600"/>
            <a:ext cx="4525962" cy="366713"/>
          </a:xfrm>
          <a:prstGeom prst="rect">
            <a:avLst/>
          </a:prstGeom>
          <a:solidFill>
            <a:schemeClr val="bg1">
              <a:lumMod val="6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US" altLang="en-US" sz="1800" smtClean="0">
                <a:solidFill>
                  <a:schemeClr val="bg1"/>
                </a:solidFill>
                <a:latin typeface="Arial" charset="0"/>
              </a:rPr>
              <a:t>F</a:t>
            </a:r>
            <a:r>
              <a:rPr lang="sv-SE" altLang="en-US" sz="1800" smtClean="0">
                <a:solidFill>
                  <a:schemeClr val="bg1"/>
                </a:solidFill>
                <a:latin typeface="Arial" charset="0"/>
              </a:rPr>
              <a:t>oto:Chris Knapman, Sko</a:t>
            </a:r>
            <a:r>
              <a:rPr lang="en-US" altLang="en-US" sz="1800" smtClean="0">
                <a:solidFill>
                  <a:schemeClr val="bg1"/>
                </a:solidFill>
                <a:latin typeface="Arial" charset="0"/>
              </a:rPr>
              <a:t>t</a:t>
            </a:r>
            <a:r>
              <a:rPr lang="sv-SE" altLang="en-US" sz="1800" smtClean="0">
                <a:solidFill>
                  <a:schemeClr val="bg1"/>
                </a:solidFill>
                <a:latin typeface="Arial" charset="0"/>
              </a:rPr>
              <a:t>tland</a:t>
            </a:r>
            <a:endParaRPr lang="en-GB" altLang="en-US" sz="180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3" name="Title 1"/>
          <p:cNvSpPr txBox="1">
            <a:spLocks/>
          </p:cNvSpPr>
          <p:nvPr/>
        </p:nvSpPr>
        <p:spPr bwMode="auto">
          <a:xfrm>
            <a:off x="457200" y="5516563"/>
            <a:ext cx="8229600" cy="1139825"/>
          </a:xfrm>
          <a:prstGeom prst="rect">
            <a:avLst/>
          </a:prstGeom>
          <a:solidFill>
            <a:schemeClr val="tx1">
              <a:alpha val="4901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eaLnBrk="0" hangingPunct="0"/>
            <a:r>
              <a:rPr lang="sv-SE" altLang="sv-SE" sz="4400">
                <a:solidFill>
                  <a:schemeClr val="bg1"/>
                </a:solidFill>
              </a:rPr>
              <a:t>Frågor?</a:t>
            </a:r>
            <a:endParaRPr lang="en-GB" altLang="sv-SE" sz="4400">
              <a:solidFill>
                <a:schemeClr val="bg1"/>
              </a:solidFill>
            </a:endParaRPr>
          </a:p>
        </p:txBody>
      </p:sp>
      <p:sp>
        <p:nvSpPr>
          <p:cNvPr id="71684" name="TextBox 3"/>
          <p:cNvSpPr txBox="1">
            <a:spLocks noChangeArrowheads="1"/>
          </p:cNvSpPr>
          <p:nvPr/>
        </p:nvSpPr>
        <p:spPr bwMode="auto">
          <a:xfrm>
            <a:off x="4763" y="115888"/>
            <a:ext cx="47513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 , Windsor, England</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r>
              <a:rPr lang="en-GB" altLang="en-US" smtClean="0"/>
              <a:t>Skydd för våra gamla träd</a:t>
            </a:r>
          </a:p>
        </p:txBody>
      </p:sp>
      <p:sp>
        <p:nvSpPr>
          <p:cNvPr id="72707" name="Text Placeholder 2"/>
          <p:cNvSpPr>
            <a:spLocks noGrp="1"/>
          </p:cNvSpPr>
          <p:nvPr>
            <p:ph type="body" sz="half" idx="1"/>
          </p:nvPr>
        </p:nvSpPr>
        <p:spPr>
          <a:xfrm>
            <a:off x="457200" y="1600200"/>
            <a:ext cx="3467100" cy="4525963"/>
          </a:xfrm>
        </p:spPr>
        <p:txBody>
          <a:bodyPr/>
          <a:lstStyle/>
          <a:p>
            <a:pPr eaLnBrk="1" hangingPunct="1">
              <a:lnSpc>
                <a:spcPct val="80000"/>
              </a:lnSpc>
            </a:pPr>
            <a:r>
              <a:rPr lang="sv-SE" altLang="sv-SE" sz="2800" smtClean="0"/>
              <a:t>Vasaskeppet byggdes av ek 1628 och sjönk på sin jungfruresa!</a:t>
            </a:r>
          </a:p>
          <a:p>
            <a:pPr eaLnBrk="1" hangingPunct="1">
              <a:lnSpc>
                <a:spcPct val="80000"/>
              </a:lnSpc>
            </a:pPr>
            <a:r>
              <a:rPr lang="sv-SE" altLang="sv-SE" sz="2800" smtClean="0"/>
              <a:t>Hyllas idag som ett nationalmonument - och det med rätta!</a:t>
            </a:r>
          </a:p>
          <a:p>
            <a:pPr eaLnBrk="1" hangingPunct="1">
              <a:lnSpc>
                <a:spcPct val="80000"/>
              </a:lnSpc>
              <a:buFont typeface="Wingdings" pitchFamily="2" charset="2"/>
              <a:buNone/>
            </a:pPr>
            <a:r>
              <a:rPr lang="sv-SE" altLang="sv-SE" sz="2800" smtClean="0"/>
              <a:t>MEN</a:t>
            </a:r>
          </a:p>
          <a:p>
            <a:pPr eaLnBrk="1" hangingPunct="1">
              <a:lnSpc>
                <a:spcPct val="80000"/>
              </a:lnSpc>
            </a:pPr>
            <a:r>
              <a:rPr lang="sv-SE" altLang="sv-SE" sz="2800" smtClean="0"/>
              <a:t>Levande gamla träd – äldre än skeppet – bör ha likvärdig uppskattning!</a:t>
            </a:r>
          </a:p>
          <a:p>
            <a:pPr eaLnBrk="1" hangingPunct="1">
              <a:lnSpc>
                <a:spcPct val="80000"/>
              </a:lnSpc>
            </a:pPr>
            <a:endParaRPr lang="en-GB" altLang="sv-SE" sz="2800" smtClean="0"/>
          </a:p>
        </p:txBody>
      </p:sp>
      <p:pic>
        <p:nvPicPr>
          <p:cNvPr id="72708"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72000" y="1254125"/>
            <a:ext cx="3168650" cy="2376488"/>
          </a:xfrm>
        </p:spPr>
      </p:pic>
      <p:pic>
        <p:nvPicPr>
          <p:cNvPr id="7270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713" y="3630613"/>
            <a:ext cx="4465637" cy="296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0" name="TextBox 5"/>
          <p:cNvSpPr txBox="1">
            <a:spLocks noChangeArrowheads="1"/>
          </p:cNvSpPr>
          <p:nvPr/>
        </p:nvSpPr>
        <p:spPr bwMode="auto">
          <a:xfrm>
            <a:off x="3892550" y="3694113"/>
            <a:ext cx="50419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Vikki Bengtsson , Sverige</a:t>
            </a:r>
            <a:endParaRPr lang="en-GB" altLang="en-US" sz="1800">
              <a:solidFill>
                <a:schemeClr val="bg1"/>
              </a:solidFill>
              <a:latin typeface="Arial" charset="0"/>
            </a:endParaRPr>
          </a:p>
        </p:txBody>
      </p:sp>
      <p:sp>
        <p:nvSpPr>
          <p:cNvPr id="72711" name="TextBox 5"/>
          <p:cNvSpPr txBox="1">
            <a:spLocks noChangeArrowheads="1"/>
          </p:cNvSpPr>
          <p:nvPr/>
        </p:nvSpPr>
        <p:spPr bwMode="auto">
          <a:xfrm>
            <a:off x="5170488" y="1341438"/>
            <a:ext cx="24876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Peter Isotala</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r>
              <a:rPr lang="sv-SE" altLang="en-US" smtClean="0"/>
              <a:t>Lagstiftning &amp; anslag</a:t>
            </a:r>
            <a:endParaRPr lang="en-GB" altLang="en-US" smtClean="0"/>
          </a:p>
        </p:txBody>
      </p:sp>
      <p:sp>
        <p:nvSpPr>
          <p:cNvPr id="73731" name="Content Placeholder 1"/>
          <p:cNvSpPr>
            <a:spLocks noGrp="1"/>
          </p:cNvSpPr>
          <p:nvPr>
            <p:ph sz="half" idx="1"/>
          </p:nvPr>
        </p:nvSpPr>
        <p:spPr/>
        <p:txBody>
          <a:bodyPr/>
          <a:lstStyle/>
          <a:p>
            <a:r>
              <a:rPr lang="sv-SE" altLang="en-US" smtClean="0"/>
              <a:t>Se utdelat material</a:t>
            </a:r>
            <a:endParaRPr lang="en-GB" altLang="en-US" smtClean="0"/>
          </a:p>
        </p:txBody>
      </p:sp>
      <p:pic>
        <p:nvPicPr>
          <p:cNvPr id="73732"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59338" y="1216025"/>
            <a:ext cx="3457575" cy="5165725"/>
          </a:xfrm>
        </p:spPr>
      </p:pic>
      <p:sp>
        <p:nvSpPr>
          <p:cNvPr id="73733" name="TextBox 4"/>
          <p:cNvSpPr txBox="1">
            <a:spLocks noChangeArrowheads="1"/>
          </p:cNvSpPr>
          <p:nvPr/>
        </p:nvSpPr>
        <p:spPr bwMode="auto">
          <a:xfrm>
            <a:off x="5076825" y="6443663"/>
            <a:ext cx="30956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en-GB" altLang="en-US" sz="1800">
                <a:latin typeface="Arial" charset="0"/>
              </a:rPr>
              <a:t>oto: Brian Cleckner, UK</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57200" y="260350"/>
            <a:ext cx="8229600" cy="1139825"/>
          </a:xfrm>
        </p:spPr>
        <p:txBody>
          <a:bodyPr/>
          <a:lstStyle/>
          <a:p>
            <a:pPr eaLnBrk="1" hangingPunct="1"/>
            <a:r>
              <a:rPr lang="en-GB" altLang="en-US" sz="4000" smtClean="0"/>
              <a:t>Skyddsvärda träd - slutsatser</a:t>
            </a:r>
            <a:endParaRPr lang="en-US" altLang="en-US" sz="4000" smtClean="0"/>
          </a:p>
        </p:txBody>
      </p:sp>
      <p:sp>
        <p:nvSpPr>
          <p:cNvPr id="74755" name="Rectangle 3"/>
          <p:cNvSpPr>
            <a:spLocks noGrp="1" noChangeArrowheads="1"/>
          </p:cNvSpPr>
          <p:nvPr>
            <p:ph sz="half" idx="1"/>
          </p:nvPr>
        </p:nvSpPr>
        <p:spPr>
          <a:xfrm>
            <a:off x="457200" y="1600200"/>
            <a:ext cx="4186238" cy="4525963"/>
          </a:xfrm>
        </p:spPr>
        <p:txBody>
          <a:bodyPr/>
          <a:lstStyle/>
          <a:p>
            <a:pPr eaLnBrk="1" hangingPunct="1">
              <a:lnSpc>
                <a:spcPct val="80000"/>
              </a:lnSpc>
            </a:pPr>
            <a:r>
              <a:rPr lang="en-GB" altLang="en-US" smtClean="0"/>
              <a:t>Biologisk mångfald</a:t>
            </a:r>
          </a:p>
          <a:p>
            <a:pPr eaLnBrk="1" hangingPunct="1">
              <a:lnSpc>
                <a:spcPct val="80000"/>
              </a:lnSpc>
            </a:pPr>
            <a:r>
              <a:rPr lang="en-GB" altLang="en-US" smtClean="0"/>
              <a:t>Åldrandeprocess och andra naturliga processer </a:t>
            </a:r>
            <a:r>
              <a:rPr lang="en-US" altLang="en-US" smtClean="0"/>
              <a:t>är mycket viktiga</a:t>
            </a:r>
            <a:endParaRPr lang="en-GB" altLang="en-US" smtClean="0"/>
          </a:p>
          <a:p>
            <a:pPr eaLnBrk="1" hangingPunct="1">
              <a:lnSpc>
                <a:spcPct val="80000"/>
              </a:lnSpc>
            </a:pPr>
            <a:r>
              <a:rPr lang="sv-SE" altLang="en-US" smtClean="0"/>
              <a:t>Skyddsvärda träd behöver utrymme</a:t>
            </a:r>
            <a:endParaRPr lang="en-GB" altLang="en-US" smtClean="0"/>
          </a:p>
          <a:p>
            <a:pPr eaLnBrk="1" hangingPunct="1">
              <a:lnSpc>
                <a:spcPct val="80000"/>
              </a:lnSpc>
            </a:pPr>
            <a:r>
              <a:rPr lang="en-GB" altLang="en-US" smtClean="0"/>
              <a:t>Planera alla skötselinsatser noggrannt</a:t>
            </a:r>
          </a:p>
          <a:p>
            <a:pPr eaLnBrk="1" hangingPunct="1">
              <a:lnSpc>
                <a:spcPct val="80000"/>
              </a:lnSpc>
            </a:pPr>
            <a:r>
              <a:rPr lang="en-GB" altLang="en-US" smtClean="0"/>
              <a:t>Planera för framtiden</a:t>
            </a:r>
          </a:p>
          <a:p>
            <a:pPr eaLnBrk="1" hangingPunct="1">
              <a:lnSpc>
                <a:spcPct val="80000"/>
              </a:lnSpc>
            </a:pPr>
            <a:r>
              <a:rPr lang="en-GB" altLang="en-US" smtClean="0"/>
              <a:t>Skydda för framtiden</a:t>
            </a:r>
          </a:p>
        </p:txBody>
      </p:sp>
      <p:pic>
        <p:nvPicPr>
          <p:cNvPr id="74756" name="Picture 6" descr="C:\Users\Helen\Photographs\Trees\Trees - spain\Photos for Spanish book\Pretty\Gorbeia Uribe Samuels trees 07 +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3638" y="1268413"/>
            <a:ext cx="3552825" cy="532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Box 4"/>
          <p:cNvSpPr txBox="1">
            <a:spLocks noChangeArrowheads="1"/>
          </p:cNvSpPr>
          <p:nvPr/>
        </p:nvSpPr>
        <p:spPr bwMode="auto">
          <a:xfrm>
            <a:off x="4973638" y="6229350"/>
            <a:ext cx="3990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solidFill>
                  <a:schemeClr val="bg1"/>
                </a:solidFill>
                <a:latin typeface="Arial" charset="0"/>
              </a:rPr>
              <a:t>F</a:t>
            </a:r>
            <a:r>
              <a:rPr lang="sv-SE" altLang="en-US" sz="1800">
                <a:solidFill>
                  <a:schemeClr val="bg1"/>
                </a:solidFill>
                <a:latin typeface="Arial" charset="0"/>
              </a:rPr>
              <a:t>oto: Helen Read, Spanien</a:t>
            </a:r>
            <a:endParaRPr lang="en-GB" altLang="en-US" sz="1800">
              <a:solidFill>
                <a:schemeClr val="bg1"/>
              </a:solidFill>
              <a:latin typeface="Arial"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sv-SE" dirty="0" smtClean="0"/>
              <a:t>Ytterligare </a:t>
            </a:r>
            <a:r>
              <a:rPr lang="sv-SE" dirty="0" smtClean="0"/>
              <a:t>information</a:t>
            </a:r>
            <a:endParaRPr lang="en-GB" dirty="0"/>
          </a:p>
        </p:txBody>
      </p:sp>
      <p:pic>
        <p:nvPicPr>
          <p:cNvPr id="75779"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887413" y="1600200"/>
            <a:ext cx="3178175" cy="4525963"/>
          </a:xfrm>
        </p:spPr>
      </p:pic>
      <p:sp>
        <p:nvSpPr>
          <p:cNvPr id="75780" name="Content Placeholder 2"/>
          <p:cNvSpPr>
            <a:spLocks noGrp="1"/>
          </p:cNvSpPr>
          <p:nvPr>
            <p:ph sz="half" idx="2"/>
          </p:nvPr>
        </p:nvSpPr>
        <p:spPr/>
        <p:txBody>
          <a:bodyPr/>
          <a:lstStyle/>
          <a:p>
            <a:r>
              <a:rPr lang="sv-SE" altLang="en-US" smtClean="0"/>
              <a:t>Andra VETree filmer</a:t>
            </a:r>
          </a:p>
          <a:p>
            <a:pPr lvl="1"/>
            <a:r>
              <a:rPr lang="sv-SE" altLang="en-US" smtClean="0"/>
              <a:t>Riskhantering</a:t>
            </a:r>
          </a:p>
          <a:p>
            <a:pPr lvl="1"/>
            <a:r>
              <a:rPr lang="sv-SE" altLang="en-US" smtClean="0"/>
              <a:t>Skapa dödvedsmiljöer</a:t>
            </a:r>
          </a:p>
          <a:p>
            <a:pPr lvl="1"/>
            <a:r>
              <a:rPr lang="sv-SE" altLang="en-US" smtClean="0"/>
              <a:t>Skötsel av fruktträd</a:t>
            </a:r>
          </a:p>
          <a:p>
            <a:pPr lvl="1"/>
            <a:r>
              <a:rPr lang="sv-SE" altLang="en-US" smtClean="0"/>
              <a:t>Föreläsningar av David Lonsdale</a:t>
            </a:r>
          </a:p>
          <a:p>
            <a:pPr lvl="1"/>
            <a:r>
              <a:rPr lang="sv-SE" altLang="en-US" smtClean="0"/>
              <a:t>Skötsel av regelbundet hamlade träd</a:t>
            </a:r>
          </a:p>
          <a:p>
            <a:pPr lvl="1"/>
            <a:endParaRPr lang="en-GB" altLang="en-US"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pPr eaLnBrk="1" hangingPunct="1"/>
            <a:endParaRPr lang="en-US" altLang="en-US" smtClean="0"/>
          </a:p>
        </p:txBody>
      </p:sp>
      <p:sp>
        <p:nvSpPr>
          <p:cNvPr id="76803" name="Content Placeholder 2"/>
          <p:cNvSpPr>
            <a:spLocks noGrp="1"/>
          </p:cNvSpPr>
          <p:nvPr>
            <p:ph idx="1"/>
          </p:nvPr>
        </p:nvSpPr>
        <p:spPr/>
        <p:txBody>
          <a:bodyPr/>
          <a:lstStyle/>
          <a:p>
            <a:pPr eaLnBrk="1" hangingPunct="1"/>
            <a:endParaRPr lang="sv-SE" altLang="en-US" dirty="0" smtClean="0">
              <a:hlinkClick r:id="rId2"/>
            </a:endParaRPr>
          </a:p>
          <a:p>
            <a:pPr eaLnBrk="1" hangingPunct="1"/>
            <a:endParaRPr lang="sv-SE" altLang="en-US" dirty="0" smtClean="0">
              <a:hlinkClick r:id="rId2"/>
            </a:endParaRPr>
          </a:p>
          <a:p>
            <a:pPr eaLnBrk="1" hangingPunct="1"/>
            <a:endParaRPr lang="sv-SE" altLang="en-US" dirty="0" smtClean="0">
              <a:hlinkClick r:id="rId2"/>
            </a:endParaRPr>
          </a:p>
          <a:p>
            <a:pPr eaLnBrk="1" hangingPunct="1"/>
            <a:r>
              <a:rPr lang="sv-SE" altLang="en-US" dirty="0" smtClean="0"/>
              <a:t>www.vetree.eu</a:t>
            </a:r>
            <a:endParaRPr lang="sv-SE" altLang="en-US" dirty="0" smtClean="0"/>
          </a:p>
          <a:p>
            <a:pPr eaLnBrk="1" hangingPunct="1"/>
            <a:r>
              <a:rPr lang="sv-SE" altLang="en-US" dirty="0" smtClean="0"/>
              <a:t>www.ancient-tree-forum.org.uk</a:t>
            </a:r>
          </a:p>
          <a:p>
            <a:pPr eaLnBrk="1" hangingPunct="1"/>
            <a:r>
              <a:rPr lang="sv-SE" altLang="en-US" dirty="0" smtClean="0"/>
              <a:t>Gilla oss på </a:t>
            </a:r>
            <a:r>
              <a:rPr lang="en-US" altLang="en-US" dirty="0" smtClean="0"/>
              <a:t>Facebook </a:t>
            </a:r>
            <a:r>
              <a:rPr lang="en-US" altLang="en-US" dirty="0" err="1" smtClean="0"/>
              <a:t>och</a:t>
            </a:r>
            <a:r>
              <a:rPr lang="en-US" altLang="en-US" dirty="0" smtClean="0"/>
              <a:t> </a:t>
            </a:r>
            <a:r>
              <a:rPr lang="en-US" altLang="en-US" dirty="0" err="1" smtClean="0"/>
              <a:t>följ</a:t>
            </a:r>
            <a:r>
              <a:rPr lang="en-US" altLang="en-US" dirty="0" smtClean="0"/>
              <a:t> </a:t>
            </a:r>
            <a:r>
              <a:rPr lang="en-US" altLang="en-US" dirty="0" err="1" smtClean="0"/>
              <a:t>oss</a:t>
            </a:r>
            <a:r>
              <a:rPr lang="en-US" altLang="en-US" dirty="0" smtClean="0"/>
              <a:t> </a:t>
            </a:r>
            <a:r>
              <a:rPr lang="en-US" altLang="en-US" dirty="0" err="1" smtClean="0"/>
              <a:t>på</a:t>
            </a:r>
            <a:r>
              <a:rPr lang="en-US" altLang="en-US" dirty="0" smtClean="0"/>
              <a:t> Twitter </a:t>
            </a:r>
          </a:p>
          <a:p>
            <a:pPr eaLnBrk="1" hangingPunct="1"/>
            <a:endParaRPr lang="en-US" altLang="en-US" dirty="0" smtClean="0"/>
          </a:p>
          <a:p>
            <a:pPr eaLnBrk="1" hangingPunct="1"/>
            <a:endParaRPr lang="en-US" altLang="en-US" dirty="0" smtClean="0"/>
          </a:p>
        </p:txBody>
      </p:sp>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l="17027" r="16402"/>
          <a:stretch>
            <a:fillRect/>
          </a:stretch>
        </p:blipFill>
        <p:spPr bwMode="auto">
          <a:xfrm>
            <a:off x="3987800" y="5300663"/>
            <a:ext cx="8128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D:\Gebruikersgegevens\joyeto\Documents\PROJECTEN\VETree\logo - huisstijl\logo-voor-scherm\main_logo_witran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613" y="188913"/>
            <a:ext cx="5033962" cy="309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4" descr="Basque country pollards_Small"/>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r="26"/>
          <a:stretch>
            <a:fillRect/>
          </a:stretch>
        </p:blipFill>
        <p:spPr>
          <a:xfrm>
            <a:off x="0" y="0"/>
            <a:ext cx="9553575" cy="6884988"/>
          </a:xfrm>
        </p:spPr>
      </p:pic>
      <p:sp>
        <p:nvSpPr>
          <p:cNvPr id="2" name="Title 1"/>
          <p:cNvSpPr>
            <a:spLocks noGrp="1"/>
          </p:cNvSpPr>
          <p:nvPr>
            <p:ph type="title"/>
          </p:nvPr>
        </p:nvSpPr>
        <p:spPr>
          <a:xfrm>
            <a:off x="468313" y="549275"/>
            <a:ext cx="8939212" cy="1139825"/>
          </a:xfrm>
          <a:solidFill>
            <a:schemeClr val="tx2">
              <a:lumMod val="50000"/>
              <a:alpha val="49000"/>
            </a:schemeClr>
          </a:solidFill>
        </p:spPr>
        <p:txBody>
          <a:bodyPr>
            <a:normAutofit/>
          </a:bodyPr>
          <a:lstStyle/>
          <a:p>
            <a:pPr eaLnBrk="1" hangingPunct="1">
              <a:defRPr/>
            </a:pPr>
            <a:r>
              <a:rPr lang="sv-SE" altLang="sv-SE" smtClean="0">
                <a:solidFill>
                  <a:schemeClr val="bg1"/>
                </a:solidFill>
              </a:rPr>
              <a:t>Vänligen fyll i kursutvärderingen!</a:t>
            </a:r>
            <a:endParaRPr lang="en-GB" altLang="sv-SE" smtClean="0">
              <a:solidFill>
                <a:schemeClr val="bg1"/>
              </a:solidFill>
            </a:endParaRPr>
          </a:p>
        </p:txBody>
      </p:sp>
      <p:sp>
        <p:nvSpPr>
          <p:cNvPr id="77828" name="TextBox 2"/>
          <p:cNvSpPr txBox="1">
            <a:spLocks noChangeArrowheads="1"/>
          </p:cNvSpPr>
          <p:nvPr/>
        </p:nvSpPr>
        <p:spPr bwMode="auto">
          <a:xfrm>
            <a:off x="395288" y="6453188"/>
            <a:ext cx="47529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800">
                <a:latin typeface="Arial" charset="0"/>
              </a:rPr>
              <a:t>F</a:t>
            </a:r>
            <a:r>
              <a:rPr lang="sv-SE" altLang="en-US" sz="1800">
                <a:latin typeface="Arial" charset="0"/>
              </a:rPr>
              <a:t>oto: Vikki Bengtsson , Oianleku, Spanien</a:t>
            </a:r>
            <a:endParaRPr lang="en-GB" altLang="en-US" sz="1800">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TC101859861[[fn=Tradeshow]]</Template>
  <TotalTime>17363</TotalTime>
  <Words>5251</Words>
  <Application>Microsoft Office PowerPoint</Application>
  <PresentationFormat>Diavoorstelling (4:3)</PresentationFormat>
  <Paragraphs>647</Paragraphs>
  <Slides>74</Slides>
  <Notes>71</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74</vt:i4>
      </vt:variant>
    </vt:vector>
  </HeadingPairs>
  <TitlesOfParts>
    <vt:vector size="80" baseType="lpstr">
      <vt:lpstr>Arial</vt:lpstr>
      <vt:lpstr>Calibri</vt:lpstr>
      <vt:lpstr>Times</vt:lpstr>
      <vt:lpstr>ＭＳ Ｐゴシック</vt:lpstr>
      <vt:lpstr>Wingdings</vt:lpstr>
      <vt:lpstr>Office Theme</vt:lpstr>
      <vt:lpstr>Värde och skötsel av skyddsvärda träd</vt:lpstr>
      <vt:lpstr>VETree projektet</vt:lpstr>
      <vt:lpstr>Introduktion</vt:lpstr>
      <vt:lpstr>Presentation</vt:lpstr>
      <vt:lpstr>Målsättningar</vt:lpstr>
      <vt:lpstr>Gamla träd är något som förbinder  oss med varandra och med vårt förflutna</vt:lpstr>
      <vt:lpstr>Definition av ett skyddsvärt träd</vt:lpstr>
      <vt:lpstr>Övning 1: Gör en lista över  karaktärer kopplade till ett skyddsvärt träd</vt:lpstr>
      <vt:lpstr>Några bilder som kan vara   till hjälp  </vt:lpstr>
      <vt:lpstr>Varför kan träd bli så gamla?</vt:lpstr>
      <vt:lpstr>Förlust av apikal dominans  </vt:lpstr>
      <vt:lpstr>Kungen har tappat huvudet </vt:lpstr>
      <vt:lpstr>PowerPoint-presentatie</vt:lpstr>
      <vt:lpstr>Träd över tiden?</vt:lpstr>
      <vt:lpstr>Hur olika trädslag kan variera i omkrets:  utdelat material</vt:lpstr>
      <vt:lpstr>Skyddsvärda träd  och biologisk mångfald</vt:lpstr>
      <vt:lpstr>Skyddsvärda träd är levande ekosystem  </vt:lpstr>
      <vt:lpstr>Trädets form/histoia är viktigt</vt:lpstr>
      <vt:lpstr>Rötprocessen och svamp</vt:lpstr>
      <vt:lpstr>Åter-vinning! </vt:lpstr>
      <vt:lpstr>All röta är inte likadan</vt:lpstr>
      <vt:lpstr>Varför är röta viktigt? </vt:lpstr>
      <vt:lpstr>Övning 2: Att känna igen habitat</vt:lpstr>
      <vt:lpstr>PowerPoint-presentatie</vt:lpstr>
      <vt:lpstr>Ryggradslösa djur</vt:lpstr>
      <vt:lpstr>Ryggradslösa djur</vt:lpstr>
      <vt:lpstr>Ovanliga &amp; hotade arter</vt:lpstr>
      <vt:lpstr>Naturvård - problem</vt:lpstr>
      <vt:lpstr>Skapa habitat!</vt:lpstr>
      <vt:lpstr>Det ideala scenariot</vt:lpstr>
      <vt:lpstr>Kulturhistoriska värden  kopplade till skyddsvärda träd</vt:lpstr>
      <vt:lpstr>Alléer</vt:lpstr>
      <vt:lpstr>De skyddsvärda trädens kulturhistoriska betydelse</vt:lpstr>
      <vt:lpstr>Parker</vt:lpstr>
      <vt:lpstr>De skyddsvärda  trädens estetiska betydelse</vt:lpstr>
      <vt:lpstr>Övriga värden</vt:lpstr>
      <vt:lpstr>Exempel på definitioner</vt:lpstr>
      <vt:lpstr>Sammanfattning</vt:lpstr>
      <vt:lpstr>Övning 3: I fält</vt:lpstr>
      <vt:lpstr>Fältblankett</vt:lpstr>
      <vt:lpstr>Skötsel av skyddsvärda träd</vt:lpstr>
      <vt:lpstr>Övning 4: Rötter</vt:lpstr>
      <vt:lpstr>Träd behöver utrymme!</vt:lpstr>
      <vt:lpstr>PowerPoint-presentatie</vt:lpstr>
      <vt:lpstr>Var har gamla träd  sitt ursprung?</vt:lpstr>
      <vt:lpstr>Växtätare eller naturkatastrofer?</vt:lpstr>
      <vt:lpstr>Övning 5: Växtätare eller naturkatastrofer?</vt:lpstr>
      <vt:lpstr>Naturliga strategier</vt:lpstr>
      <vt:lpstr>Naturliga processer</vt:lpstr>
      <vt:lpstr>Skötsel av träd</vt:lpstr>
      <vt:lpstr>PowerPoint-presentatie</vt:lpstr>
      <vt:lpstr>Var finns de idag?</vt:lpstr>
      <vt:lpstr>Vilka problem står våra skyddsvärda träd inför?</vt:lpstr>
      <vt:lpstr>PowerPoint-presentatie</vt:lpstr>
      <vt:lpstr>PowerPoint-presentatie</vt:lpstr>
      <vt:lpstr>Problem på områdesnivå</vt:lpstr>
      <vt:lpstr>Gamla träd –  vad är skillnaden?</vt:lpstr>
      <vt:lpstr>Behövs någon skötsel överhuvudtaget?</vt:lpstr>
      <vt:lpstr>Att tänka på: omgivande mark</vt:lpstr>
      <vt:lpstr>Att tänka på: områdesrelaterade frågor</vt:lpstr>
      <vt:lpstr>Att tänka på: Trädrelaterade frågor</vt:lpstr>
      <vt:lpstr>Planering av skötsel</vt:lpstr>
      <vt:lpstr>Film om frihuggning</vt:lpstr>
      <vt:lpstr>Film om skötsel  av omgivande mark</vt:lpstr>
      <vt:lpstr>Övning 6: Vad är ideal  skötsel för dessa träd?</vt:lpstr>
      <vt:lpstr>Film om beskärningstekniker</vt:lpstr>
      <vt:lpstr>Kom ihåg att framtida trädgenerationer är av yttersta vikt för långsiktig hållbarhet</vt:lpstr>
      <vt:lpstr>PowerPoint-presentatie</vt:lpstr>
      <vt:lpstr>Skydd för våra gamla träd</vt:lpstr>
      <vt:lpstr>Lagstiftning &amp; anslag</vt:lpstr>
      <vt:lpstr>Skyddsvärda träd - slutsatser</vt:lpstr>
      <vt:lpstr>Ytterligare information</vt:lpstr>
      <vt:lpstr>PowerPoint-presentatie</vt:lpstr>
      <vt:lpstr>Vänligen fyll i kursutvärderingen!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 Course VETree</dc:title>
  <dc:creator>Vikki Forbes;Helen Read</dc:creator>
  <cp:lastModifiedBy>Joye, Tom</cp:lastModifiedBy>
  <cp:revision>590</cp:revision>
  <cp:lastPrinted>2014-02-06T16:08:53Z</cp:lastPrinted>
  <dcterms:created xsi:type="dcterms:W3CDTF">2003-10-23T15:07:34Z</dcterms:created>
  <dcterms:modified xsi:type="dcterms:W3CDTF">2015-01-16T13:50:23Z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00080048eb0000000000010250600207f3000400038000</vt:lpwstr>
  </property>
</Properties>
</file>