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2" r:id="rId1"/>
  </p:sldMasterIdLst>
  <p:notesMasterIdLst>
    <p:notesMasterId r:id="rId76"/>
  </p:notesMasterIdLst>
  <p:handoutMasterIdLst>
    <p:handoutMasterId r:id="rId77"/>
  </p:handoutMasterIdLst>
  <p:sldIdLst>
    <p:sldId id="256" r:id="rId2"/>
    <p:sldId id="538" r:id="rId3"/>
    <p:sldId id="438" r:id="rId4"/>
    <p:sldId id="643" r:id="rId5"/>
    <p:sldId id="506" r:id="rId6"/>
    <p:sldId id="503" r:id="rId7"/>
    <p:sldId id="345" r:id="rId8"/>
    <p:sldId id="539" r:id="rId9"/>
    <p:sldId id="440" r:id="rId10"/>
    <p:sldId id="452" r:id="rId11"/>
    <p:sldId id="645" r:id="rId12"/>
    <p:sldId id="540" r:id="rId13"/>
    <p:sldId id="453" r:id="rId14"/>
    <p:sldId id="437" r:id="rId15"/>
    <p:sldId id="447" r:id="rId16"/>
    <p:sldId id="555" r:id="rId17"/>
    <p:sldId id="557" r:id="rId18"/>
    <p:sldId id="558" r:id="rId19"/>
    <p:sldId id="559" r:id="rId20"/>
    <p:sldId id="608" r:id="rId21"/>
    <p:sldId id="595" r:id="rId22"/>
    <p:sldId id="561" r:id="rId23"/>
    <p:sldId id="541" r:id="rId24"/>
    <p:sldId id="658" r:id="rId25"/>
    <p:sldId id="663" r:id="rId26"/>
    <p:sldId id="570" r:id="rId27"/>
    <p:sldId id="572" r:id="rId28"/>
    <p:sldId id="574" r:id="rId29"/>
    <p:sldId id="646" r:id="rId30"/>
    <p:sldId id="576" r:id="rId31"/>
    <p:sldId id="649" r:id="rId32"/>
    <p:sldId id="652" r:id="rId33"/>
    <p:sldId id="650" r:id="rId34"/>
    <p:sldId id="657" r:id="rId35"/>
    <p:sldId id="655" r:id="rId36"/>
    <p:sldId id="656" r:id="rId37"/>
    <p:sldId id="543" r:id="rId38"/>
    <p:sldId id="577" r:id="rId39"/>
    <p:sldId id="463" r:id="rId40"/>
    <p:sldId id="544" r:id="rId41"/>
    <p:sldId id="504" r:id="rId42"/>
    <p:sldId id="507" r:id="rId43"/>
    <p:sldId id="515" r:id="rId44"/>
    <p:sldId id="514" r:id="rId45"/>
    <p:sldId id="505" r:id="rId46"/>
    <p:sldId id="509" r:id="rId47"/>
    <p:sldId id="510" r:id="rId48"/>
    <p:sldId id="511" r:id="rId49"/>
    <p:sldId id="392" r:id="rId50"/>
    <p:sldId id="578" r:id="rId51"/>
    <p:sldId id="612" r:id="rId52"/>
    <p:sldId id="516" r:id="rId53"/>
    <p:sldId id="616" r:id="rId54"/>
    <p:sldId id="391" r:id="rId55"/>
    <p:sldId id="614" r:id="rId56"/>
    <p:sldId id="615" r:id="rId57"/>
    <p:sldId id="599" r:id="rId58"/>
    <p:sldId id="431" r:id="rId59"/>
    <p:sldId id="618" r:id="rId60"/>
    <p:sldId id="617" r:id="rId61"/>
    <p:sldId id="579" r:id="rId62"/>
    <p:sldId id="620" r:id="rId63"/>
    <p:sldId id="600" r:id="rId64"/>
    <p:sldId id="648" r:id="rId65"/>
    <p:sldId id="520" r:id="rId66"/>
    <p:sldId id="647" r:id="rId67"/>
    <p:sldId id="474" r:id="rId68"/>
    <p:sldId id="501" r:id="rId69"/>
    <p:sldId id="519" r:id="rId70"/>
    <p:sldId id="641" r:id="rId71"/>
    <p:sldId id="366" r:id="rId72"/>
    <p:sldId id="500" r:id="rId73"/>
    <p:sldId id="552" r:id="rId74"/>
    <p:sldId id="475" r:id="rId75"/>
  </p:sldIdLst>
  <p:sldSz cx="9144000" cy="6858000" type="screen4x3"/>
  <p:notesSz cx="10234613" cy="7099300"/>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addVdFMBtw02yVCFdPqRTg==" hashData="dBYgjYTBH+p3dGIN8hsg/IiMJ/I="/>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FB36E"/>
    <a:srgbClr val="0000CC"/>
    <a:srgbClr val="C6F45E"/>
    <a:srgbClr val="FFFFCC"/>
    <a:srgbClr val="CCFF66"/>
    <a:srgbClr val="FFFF99"/>
    <a:srgbClr val="0000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6912" autoAdjust="0"/>
    <p:restoredTop sz="66117" autoAdjust="0"/>
  </p:normalViewPr>
  <p:slideViewPr>
    <p:cSldViewPr>
      <p:cViewPr>
        <p:scale>
          <a:sx n="80" d="100"/>
          <a:sy n="80" d="100"/>
        </p:scale>
        <p:origin x="-2430" y="-1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72" d="100"/>
          <a:sy n="72" d="100"/>
        </p:scale>
        <p:origin x="-1782" y="-96"/>
      </p:cViewPr>
      <p:guideLst>
        <p:guide orient="horz" pos="2236"/>
        <p:guide pos="3224"/>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0"/>
            <a:ext cx="4435475" cy="355600"/>
          </a:xfrm>
          <a:prstGeom prst="rect">
            <a:avLst/>
          </a:prstGeom>
          <a:noFill/>
          <a:ln>
            <a:noFill/>
          </a:ln>
          <a:effectLst/>
          <a:extLst/>
        </p:spPr>
        <p:txBody>
          <a:bodyPr vert="horz" wrap="square" lIns="99035" tIns="49518" rIns="99035" bIns="49518" numCol="1" anchor="t" anchorCtr="0" compatLnSpc="1">
            <a:prstTxWarp prst="textNoShape">
              <a:avLst/>
            </a:prstTxWarp>
          </a:bodyPr>
          <a:lstStyle>
            <a:lvl1pPr defTabSz="991227">
              <a:defRPr sz="1200"/>
            </a:lvl1pPr>
          </a:lstStyle>
          <a:p>
            <a:pPr>
              <a:defRPr/>
            </a:pPr>
            <a:endParaRPr lang="en-GB"/>
          </a:p>
        </p:txBody>
      </p:sp>
      <p:sp>
        <p:nvSpPr>
          <p:cNvPr id="102403" name="Rectangle 3"/>
          <p:cNvSpPr>
            <a:spLocks noGrp="1" noChangeArrowheads="1"/>
          </p:cNvSpPr>
          <p:nvPr>
            <p:ph type="dt" sz="quarter" idx="1"/>
          </p:nvPr>
        </p:nvSpPr>
        <p:spPr bwMode="auto">
          <a:xfrm>
            <a:off x="5797550" y="0"/>
            <a:ext cx="4435475" cy="355600"/>
          </a:xfrm>
          <a:prstGeom prst="rect">
            <a:avLst/>
          </a:prstGeom>
          <a:noFill/>
          <a:ln>
            <a:noFill/>
          </a:ln>
          <a:effectLst/>
          <a:extLst/>
        </p:spPr>
        <p:txBody>
          <a:bodyPr vert="horz" wrap="square" lIns="99035" tIns="49518" rIns="99035" bIns="49518" numCol="1" anchor="t" anchorCtr="0" compatLnSpc="1">
            <a:prstTxWarp prst="textNoShape">
              <a:avLst/>
            </a:prstTxWarp>
          </a:bodyPr>
          <a:lstStyle>
            <a:lvl1pPr algn="r" defTabSz="991227">
              <a:defRPr sz="1200"/>
            </a:lvl1pPr>
          </a:lstStyle>
          <a:p>
            <a:pPr>
              <a:defRPr/>
            </a:pPr>
            <a:endParaRPr lang="en-GB"/>
          </a:p>
        </p:txBody>
      </p:sp>
      <p:sp>
        <p:nvSpPr>
          <p:cNvPr id="102404" name="Rectangle 4"/>
          <p:cNvSpPr>
            <a:spLocks noGrp="1" noChangeArrowheads="1"/>
          </p:cNvSpPr>
          <p:nvPr>
            <p:ph type="ftr" sz="quarter" idx="2"/>
          </p:nvPr>
        </p:nvSpPr>
        <p:spPr bwMode="auto">
          <a:xfrm>
            <a:off x="0" y="6742113"/>
            <a:ext cx="4435475" cy="355600"/>
          </a:xfrm>
          <a:prstGeom prst="rect">
            <a:avLst/>
          </a:prstGeom>
          <a:noFill/>
          <a:ln>
            <a:noFill/>
          </a:ln>
          <a:effectLst/>
          <a:extLst/>
        </p:spPr>
        <p:txBody>
          <a:bodyPr vert="horz" wrap="square" lIns="99035" tIns="49518" rIns="99035" bIns="49518" numCol="1" anchor="b" anchorCtr="0" compatLnSpc="1">
            <a:prstTxWarp prst="textNoShape">
              <a:avLst/>
            </a:prstTxWarp>
          </a:bodyPr>
          <a:lstStyle>
            <a:lvl1pPr defTabSz="991227">
              <a:defRPr sz="1200"/>
            </a:lvl1pPr>
          </a:lstStyle>
          <a:p>
            <a:pPr>
              <a:defRPr/>
            </a:pPr>
            <a:endParaRPr lang="en-GB"/>
          </a:p>
        </p:txBody>
      </p:sp>
      <p:sp>
        <p:nvSpPr>
          <p:cNvPr id="102405" name="Rectangle 5"/>
          <p:cNvSpPr>
            <a:spLocks noGrp="1" noChangeArrowheads="1"/>
          </p:cNvSpPr>
          <p:nvPr>
            <p:ph type="sldNum" sz="quarter" idx="3"/>
          </p:nvPr>
        </p:nvSpPr>
        <p:spPr bwMode="auto">
          <a:xfrm>
            <a:off x="5797550" y="6742113"/>
            <a:ext cx="4435475" cy="355600"/>
          </a:xfrm>
          <a:prstGeom prst="rect">
            <a:avLst/>
          </a:prstGeom>
          <a:noFill/>
          <a:ln>
            <a:noFill/>
          </a:ln>
          <a:effectLst/>
          <a:extLst/>
        </p:spPr>
        <p:txBody>
          <a:bodyPr vert="horz" wrap="square" lIns="99035" tIns="49518" rIns="99035" bIns="49518" numCol="1" anchor="b" anchorCtr="0" compatLnSpc="1">
            <a:prstTxWarp prst="textNoShape">
              <a:avLst/>
            </a:prstTxWarp>
          </a:bodyPr>
          <a:lstStyle>
            <a:lvl1pPr algn="r" defTabSz="991227">
              <a:defRPr sz="1200"/>
            </a:lvl1pPr>
          </a:lstStyle>
          <a:p>
            <a:pPr>
              <a:defRPr/>
            </a:pPr>
            <a:fld id="{B8362D9E-18B4-4F5A-8C00-F19CC1C177C3}" type="slidenum">
              <a:rPr lang="en-GB"/>
              <a:pPr>
                <a:defRPr/>
              </a:pPr>
              <a:t>‹nr.›</a:t>
            </a:fld>
            <a:endParaRPr lang="en-GB"/>
          </a:p>
        </p:txBody>
      </p:sp>
    </p:spTree>
    <p:extLst>
      <p:ext uri="{BB962C8B-B14F-4D97-AF65-F5344CB8AC3E}">
        <p14:creationId xmlns:p14="http://schemas.microsoft.com/office/powerpoint/2010/main" val="41498987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0"/>
            <a:ext cx="4435475" cy="355600"/>
          </a:xfrm>
          <a:prstGeom prst="rect">
            <a:avLst/>
          </a:prstGeom>
          <a:noFill/>
          <a:ln>
            <a:noFill/>
          </a:ln>
          <a:effectLst/>
          <a:extLst/>
        </p:spPr>
        <p:txBody>
          <a:bodyPr vert="horz" wrap="square" lIns="99035" tIns="49518" rIns="99035" bIns="49518" numCol="1" anchor="t" anchorCtr="0" compatLnSpc="1">
            <a:prstTxWarp prst="textNoShape">
              <a:avLst/>
            </a:prstTxWarp>
          </a:bodyPr>
          <a:lstStyle>
            <a:lvl1pPr defTabSz="991227">
              <a:defRPr sz="1200"/>
            </a:lvl1pPr>
          </a:lstStyle>
          <a:p>
            <a:pPr>
              <a:defRPr/>
            </a:pPr>
            <a:endParaRPr lang="en-GB"/>
          </a:p>
        </p:txBody>
      </p:sp>
      <p:sp>
        <p:nvSpPr>
          <p:cNvPr id="61443" name="Rectangle 3"/>
          <p:cNvSpPr>
            <a:spLocks noGrp="1" noChangeArrowheads="1"/>
          </p:cNvSpPr>
          <p:nvPr>
            <p:ph type="dt" idx="1"/>
          </p:nvPr>
        </p:nvSpPr>
        <p:spPr bwMode="auto">
          <a:xfrm>
            <a:off x="5797550" y="0"/>
            <a:ext cx="4435475" cy="355600"/>
          </a:xfrm>
          <a:prstGeom prst="rect">
            <a:avLst/>
          </a:prstGeom>
          <a:noFill/>
          <a:ln>
            <a:noFill/>
          </a:ln>
          <a:effectLst/>
          <a:extLst/>
        </p:spPr>
        <p:txBody>
          <a:bodyPr vert="horz" wrap="square" lIns="99035" tIns="49518" rIns="99035" bIns="49518" numCol="1" anchor="t" anchorCtr="0" compatLnSpc="1">
            <a:prstTxWarp prst="textNoShape">
              <a:avLst/>
            </a:prstTxWarp>
          </a:bodyPr>
          <a:lstStyle>
            <a:lvl1pPr algn="r" defTabSz="991227">
              <a:defRPr sz="1200"/>
            </a:lvl1pPr>
          </a:lstStyle>
          <a:p>
            <a:pPr>
              <a:defRPr/>
            </a:pPr>
            <a:endParaRPr lang="en-GB"/>
          </a:p>
        </p:txBody>
      </p:sp>
      <p:sp>
        <p:nvSpPr>
          <p:cNvPr id="78852" name="Rectangle 4"/>
          <p:cNvSpPr>
            <a:spLocks noRot="1" noChangeArrowheads="1" noTextEdit="1"/>
          </p:cNvSpPr>
          <p:nvPr>
            <p:ph type="sldImg" idx="2"/>
          </p:nvPr>
        </p:nvSpPr>
        <p:spPr bwMode="auto">
          <a:xfrm>
            <a:off x="3343275" y="531813"/>
            <a:ext cx="3549650" cy="266223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5" name="Rectangle 5"/>
          <p:cNvSpPr>
            <a:spLocks noGrp="1" noChangeArrowheads="1"/>
          </p:cNvSpPr>
          <p:nvPr>
            <p:ph type="body" sz="quarter" idx="3"/>
          </p:nvPr>
        </p:nvSpPr>
        <p:spPr bwMode="auto">
          <a:xfrm>
            <a:off x="1022350" y="3371850"/>
            <a:ext cx="8189913" cy="3195638"/>
          </a:xfrm>
          <a:prstGeom prst="rect">
            <a:avLst/>
          </a:prstGeom>
          <a:noFill/>
          <a:ln>
            <a:noFill/>
          </a:ln>
          <a:effectLst/>
          <a:extLst/>
        </p:spPr>
        <p:txBody>
          <a:bodyPr vert="horz" wrap="square" lIns="99035" tIns="49518" rIns="99035" bIns="49518"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446" name="Rectangle 6"/>
          <p:cNvSpPr>
            <a:spLocks noGrp="1" noChangeArrowheads="1"/>
          </p:cNvSpPr>
          <p:nvPr>
            <p:ph type="ftr" sz="quarter" idx="4"/>
          </p:nvPr>
        </p:nvSpPr>
        <p:spPr bwMode="auto">
          <a:xfrm>
            <a:off x="0" y="6742113"/>
            <a:ext cx="4435475" cy="355600"/>
          </a:xfrm>
          <a:prstGeom prst="rect">
            <a:avLst/>
          </a:prstGeom>
          <a:noFill/>
          <a:ln>
            <a:noFill/>
          </a:ln>
          <a:effectLst/>
          <a:extLst/>
        </p:spPr>
        <p:txBody>
          <a:bodyPr vert="horz" wrap="square" lIns="99035" tIns="49518" rIns="99035" bIns="49518" numCol="1" anchor="b" anchorCtr="0" compatLnSpc="1">
            <a:prstTxWarp prst="textNoShape">
              <a:avLst/>
            </a:prstTxWarp>
          </a:bodyPr>
          <a:lstStyle>
            <a:lvl1pPr defTabSz="991227">
              <a:defRPr sz="1200"/>
            </a:lvl1pPr>
          </a:lstStyle>
          <a:p>
            <a:pPr>
              <a:defRPr/>
            </a:pPr>
            <a:endParaRPr lang="en-GB"/>
          </a:p>
        </p:txBody>
      </p:sp>
      <p:sp>
        <p:nvSpPr>
          <p:cNvPr id="61447" name="Rectangle 7"/>
          <p:cNvSpPr>
            <a:spLocks noGrp="1" noChangeArrowheads="1"/>
          </p:cNvSpPr>
          <p:nvPr>
            <p:ph type="sldNum" sz="quarter" idx="5"/>
          </p:nvPr>
        </p:nvSpPr>
        <p:spPr bwMode="auto">
          <a:xfrm>
            <a:off x="5797550" y="6742113"/>
            <a:ext cx="4435475" cy="355600"/>
          </a:xfrm>
          <a:prstGeom prst="rect">
            <a:avLst/>
          </a:prstGeom>
          <a:noFill/>
          <a:ln>
            <a:noFill/>
          </a:ln>
          <a:effectLst/>
          <a:extLst/>
        </p:spPr>
        <p:txBody>
          <a:bodyPr vert="horz" wrap="square" lIns="99035" tIns="49518" rIns="99035" bIns="49518" numCol="1" anchor="b" anchorCtr="0" compatLnSpc="1">
            <a:prstTxWarp prst="textNoShape">
              <a:avLst/>
            </a:prstTxWarp>
          </a:bodyPr>
          <a:lstStyle>
            <a:lvl1pPr algn="r" defTabSz="991227">
              <a:defRPr sz="1200"/>
            </a:lvl1pPr>
          </a:lstStyle>
          <a:p>
            <a:pPr>
              <a:defRPr/>
            </a:pPr>
            <a:fld id="{703075AD-6351-470A-A9D3-689515D79CFE}" type="slidenum">
              <a:rPr lang="en-GB"/>
              <a:pPr>
                <a:defRPr/>
              </a:pPr>
              <a:t>‹nr.›</a:t>
            </a:fld>
            <a:endParaRPr lang="en-GB"/>
          </a:p>
        </p:txBody>
      </p:sp>
    </p:spTree>
    <p:extLst>
      <p:ext uri="{BB962C8B-B14F-4D97-AF65-F5344CB8AC3E}">
        <p14:creationId xmlns:p14="http://schemas.microsoft.com/office/powerpoint/2010/main" val="17691382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3" Type="http://schemas.openxmlformats.org/officeDocument/2006/relationships/hyperlink" Target="http://www.youtube.com/watch?v=s_4uXwfAtnk&amp;feature=youtu.be" TargetMode="External"/><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632C45AD-9493-4644-922C-4AD5B0D1BA98}" type="slidenum">
              <a:rPr lang="en-GB" altLang="en-US" smtClean="0"/>
              <a:pPr eaLnBrk="1" hangingPunct="1"/>
              <a:t>1</a:t>
            </a:fld>
            <a:endParaRPr lang="en-GB" altLang="en-US" smtClean="0"/>
          </a:p>
        </p:txBody>
      </p:sp>
      <p:sp>
        <p:nvSpPr>
          <p:cNvPr id="79875" name="Rectangle 2"/>
          <p:cNvSpPr>
            <a:spLocks noRot="1" noChangeArrowheads="1" noTextEdit="1"/>
          </p:cNvSpPr>
          <p:nvPr>
            <p:ph type="sldImg"/>
          </p:nvPr>
        </p:nvSpPr>
        <p:spPr>
          <a:ln/>
        </p:spPr>
      </p:sp>
      <p:sp>
        <p:nvSpPr>
          <p:cNvPr id="7987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nl-BE" altLang="en-US" smtClean="0"/>
              <a:t>The VETree project was financed to 75% by EU Leonardo da Vinci Fund. This course was produced by the project and is available in 6 languages. The aim of the project was to produce high quality training material suitable for all EU countries involved in the project. </a:t>
            </a:r>
            <a:endParaRPr lang="en-GB" altLang="en-US" smtClean="0"/>
          </a:p>
        </p:txBody>
      </p:sp>
      <p:sp>
        <p:nvSpPr>
          <p:cNvPr id="8090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B1610959-4F28-4E81-96C5-5099DDA88B08}" type="slidenum">
              <a:rPr lang="en-GB" altLang="en-US" smtClean="0"/>
              <a:pPr eaLnBrk="1" hangingPunct="1"/>
              <a:t>2</a:t>
            </a:fld>
            <a:endParaRPr lang="en-GB"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nl-BE" altLang="en-US" smtClean="0"/>
              <a:t>Who are we + who are you and what are your expectations?</a:t>
            </a:r>
          </a:p>
        </p:txBody>
      </p:sp>
      <p:sp>
        <p:nvSpPr>
          <p:cNvPr id="819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9FD3BAE9-BE58-4997-AEF9-629903C6CCC3}" type="slidenum">
              <a:rPr lang="en-GB" altLang="en-US" smtClean="0"/>
              <a:pPr eaLnBrk="1" hangingPunct="1"/>
              <a:t>4</a:t>
            </a:fld>
            <a:endParaRPr lang="en-GB"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These are the objectives for the day</a:t>
            </a:r>
          </a:p>
          <a:p>
            <a:endParaRPr lang="en-GB" altLang="en-US" smtClean="0"/>
          </a:p>
          <a:p>
            <a:r>
              <a:rPr lang="en-GB" altLang="en-US" smtClean="0"/>
              <a:t>By the end of the day you will be able to.....</a:t>
            </a:r>
          </a:p>
        </p:txBody>
      </p:sp>
      <p:sp>
        <p:nvSpPr>
          <p:cNvPr id="8294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07ED57F4-C169-40EA-8606-F6D1BB001E14}" type="slidenum">
              <a:rPr lang="en-GB" altLang="en-US" smtClean="0"/>
              <a:pPr eaLnBrk="1" hangingPunct="1"/>
              <a:t>5</a:t>
            </a:fld>
            <a:endParaRPr lang="en-GB"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5838" eaLnBrk="0" hangingPunct="0">
              <a:defRPr>
                <a:solidFill>
                  <a:schemeClr val="tx1"/>
                </a:solidFill>
                <a:latin typeface="Arial" charset="0"/>
              </a:defRPr>
            </a:lvl1pPr>
            <a:lvl2pPr marL="742950" indent="-285750" defTabSz="985838" eaLnBrk="0" hangingPunct="0">
              <a:defRPr>
                <a:solidFill>
                  <a:schemeClr val="tx1"/>
                </a:solidFill>
                <a:latin typeface="Arial" charset="0"/>
              </a:defRPr>
            </a:lvl2pPr>
            <a:lvl3pPr marL="1143000" indent="-228600" defTabSz="985838" eaLnBrk="0" hangingPunct="0">
              <a:defRPr>
                <a:solidFill>
                  <a:schemeClr val="tx1"/>
                </a:solidFill>
                <a:latin typeface="Arial" charset="0"/>
              </a:defRPr>
            </a:lvl3pPr>
            <a:lvl4pPr marL="1600200" indent="-228600" defTabSz="985838" eaLnBrk="0" hangingPunct="0">
              <a:defRPr>
                <a:solidFill>
                  <a:schemeClr val="tx1"/>
                </a:solidFill>
                <a:latin typeface="Arial" charset="0"/>
              </a:defRPr>
            </a:lvl4pPr>
            <a:lvl5pPr marL="2057400" indent="-228600" defTabSz="985838" eaLnBrk="0" hangingPunct="0">
              <a:defRPr>
                <a:solidFill>
                  <a:schemeClr val="tx1"/>
                </a:solidFill>
                <a:latin typeface="Arial" charset="0"/>
              </a:defRPr>
            </a:lvl5pPr>
            <a:lvl6pPr marL="2514600" indent="-228600" defTabSz="985838" eaLnBrk="0" fontAlgn="base" hangingPunct="0">
              <a:spcBef>
                <a:spcPct val="0"/>
              </a:spcBef>
              <a:spcAft>
                <a:spcPct val="0"/>
              </a:spcAft>
              <a:defRPr>
                <a:solidFill>
                  <a:schemeClr val="tx1"/>
                </a:solidFill>
                <a:latin typeface="Arial" charset="0"/>
              </a:defRPr>
            </a:lvl6pPr>
            <a:lvl7pPr marL="2971800" indent="-228600" defTabSz="985838" eaLnBrk="0" fontAlgn="base" hangingPunct="0">
              <a:spcBef>
                <a:spcPct val="0"/>
              </a:spcBef>
              <a:spcAft>
                <a:spcPct val="0"/>
              </a:spcAft>
              <a:defRPr>
                <a:solidFill>
                  <a:schemeClr val="tx1"/>
                </a:solidFill>
                <a:latin typeface="Arial" charset="0"/>
              </a:defRPr>
            </a:lvl7pPr>
            <a:lvl8pPr marL="3429000" indent="-228600" defTabSz="985838" eaLnBrk="0" fontAlgn="base" hangingPunct="0">
              <a:spcBef>
                <a:spcPct val="0"/>
              </a:spcBef>
              <a:spcAft>
                <a:spcPct val="0"/>
              </a:spcAft>
              <a:defRPr>
                <a:solidFill>
                  <a:schemeClr val="tx1"/>
                </a:solidFill>
                <a:latin typeface="Arial" charset="0"/>
              </a:defRPr>
            </a:lvl8pPr>
            <a:lvl9pPr marL="3886200" indent="-228600" defTabSz="985838" eaLnBrk="0" fontAlgn="base" hangingPunct="0">
              <a:spcBef>
                <a:spcPct val="0"/>
              </a:spcBef>
              <a:spcAft>
                <a:spcPct val="0"/>
              </a:spcAft>
              <a:defRPr>
                <a:solidFill>
                  <a:schemeClr val="tx1"/>
                </a:solidFill>
                <a:latin typeface="Arial" charset="0"/>
              </a:defRPr>
            </a:lvl9pPr>
          </a:lstStyle>
          <a:p>
            <a:pPr eaLnBrk="1" hangingPunct="1"/>
            <a:fld id="{8343C9F2-5C1A-4433-B94B-0E4487FC7D62}" type="slidenum">
              <a:rPr lang="en-GB" altLang="en-US" smtClean="0"/>
              <a:pPr eaLnBrk="1" hangingPunct="1"/>
              <a:t>6</a:t>
            </a:fld>
            <a:endParaRPr lang="en-GB" altLang="en-US" smtClean="0"/>
          </a:p>
        </p:txBody>
      </p:sp>
      <p:sp>
        <p:nvSpPr>
          <p:cNvPr id="83971" name="Rectangle 2"/>
          <p:cNvSpPr>
            <a:spLocks noGrp="1" noRot="1" noChangeAspect="1" noChangeArrowheads="1" noTextEdit="1"/>
          </p:cNvSpPr>
          <p:nvPr>
            <p:ph type="sldImg"/>
          </p:nvPr>
        </p:nvSpPr>
        <p:spPr>
          <a:xfrm>
            <a:off x="3341688" y="531813"/>
            <a:ext cx="3551237" cy="2662237"/>
          </a:xfrm>
          <a:ln/>
        </p:spPr>
      </p:sp>
      <p:sp>
        <p:nvSpPr>
          <p:cNvPr id="8397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Introduce the fact that veteran and ancient trees are important from a historical and cultural history point of view. They have seen a lot of history!</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BDA4C302-0C45-45CD-990A-63476AEFC65E}" type="slidenum">
              <a:rPr lang="en-GB" altLang="en-US" smtClean="0"/>
              <a:pPr eaLnBrk="1" hangingPunct="1"/>
              <a:t>7</a:t>
            </a:fld>
            <a:endParaRPr lang="en-GB" altLang="en-US" smtClean="0"/>
          </a:p>
        </p:txBody>
      </p:sp>
      <p:sp>
        <p:nvSpPr>
          <p:cNvPr id="84995" name="Rectangle 2"/>
          <p:cNvSpPr>
            <a:spLocks noRot="1" noChangeArrowheads="1" noTextEdit="1"/>
          </p:cNvSpPr>
          <p:nvPr>
            <p:ph type="sldImg"/>
          </p:nvPr>
        </p:nvSpPr>
        <p:spPr>
          <a:xfrm>
            <a:off x="3343275" y="531813"/>
            <a:ext cx="3552825" cy="2663825"/>
          </a:xfrm>
          <a:ln/>
        </p:spPr>
      </p:sp>
      <p:sp>
        <p:nvSpPr>
          <p:cNvPr id="8499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Course leader to help course participants to make a list on the flip chart.</a:t>
            </a:r>
          </a:p>
          <a:p>
            <a:r>
              <a:rPr lang="en-GB" altLang="en-US" smtClean="0"/>
              <a:t>Use this and the next slide to stimulate some ideas</a:t>
            </a:r>
          </a:p>
        </p:txBody>
      </p:sp>
      <p:sp>
        <p:nvSpPr>
          <p:cNvPr id="860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055DB224-8BC3-44A1-9D2C-045403C00DA6}" type="slidenum">
              <a:rPr lang="en-GB" altLang="en-US" smtClean="0"/>
              <a:pPr eaLnBrk="1" hangingPunct="1"/>
              <a:t>8</a:t>
            </a:fld>
            <a:endParaRPr lang="en-GB"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ln/>
        </p:spPr>
      </p:sp>
      <p:sp>
        <p:nvSpPr>
          <p:cNvPr id="870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Use this slide to help stimulate some ideas about veteran tree characteristics.</a:t>
            </a:r>
          </a:p>
          <a:p>
            <a:endParaRPr lang="en-GB" altLang="en-US" smtClean="0"/>
          </a:p>
        </p:txBody>
      </p:sp>
      <p:sp>
        <p:nvSpPr>
          <p:cNvPr id="870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F615A8A5-623C-48A7-B2CF-5973EC02BD96}" type="slidenum">
              <a:rPr lang="en-GB" altLang="en-US" smtClean="0"/>
              <a:pPr eaLnBrk="1" hangingPunct="1"/>
              <a:t>9</a:t>
            </a:fld>
            <a:endParaRPr lang="en-GB"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DA43DA9A-DA8F-42B1-A5B0-D988847E865D}" type="slidenum">
              <a:rPr lang="en-GB" altLang="en-US" smtClean="0"/>
              <a:pPr eaLnBrk="1" hangingPunct="1"/>
              <a:t>10</a:t>
            </a:fld>
            <a:endParaRPr lang="en-GB" altLang="en-US" smtClean="0"/>
          </a:p>
        </p:txBody>
      </p:sp>
      <p:sp>
        <p:nvSpPr>
          <p:cNvPr id="88067" name="Rectangle 2"/>
          <p:cNvSpPr>
            <a:spLocks noRot="1" noChangeArrowheads="1" noTextEdit="1"/>
          </p:cNvSpPr>
          <p:nvPr>
            <p:ph type="sldImg"/>
          </p:nvPr>
        </p:nvSpPr>
        <p:spPr>
          <a:xfrm>
            <a:off x="3343275" y="530225"/>
            <a:ext cx="3549650" cy="2662238"/>
          </a:xfrm>
          <a:ln/>
        </p:spPr>
      </p:sp>
      <p:sp>
        <p:nvSpPr>
          <p:cNvPr id="88068" name="Rectangle 3"/>
          <p:cNvSpPr>
            <a:spLocks noGrp="1" noChangeArrowheads="1"/>
          </p:cNvSpPr>
          <p:nvPr>
            <p:ph type="body" idx="1"/>
          </p:nvPr>
        </p:nvSpPr>
        <p:spPr>
          <a:xfrm>
            <a:off x="1366838" y="3371850"/>
            <a:ext cx="7500937" cy="3197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So now we have a list of characteristics of veteran trees, how does this relate to the aging process and lifespan of a tree…?</a:t>
            </a:r>
          </a:p>
          <a:p>
            <a:pPr eaLnBrk="1" hangingPunct="1"/>
            <a:r>
              <a:rPr lang="en-US" altLang="en-US" smtClean="0"/>
              <a:t>Use diagram to explain growth of above ground parts of the tree, what is happening to the roots and also trunk hollowing.</a:t>
            </a:r>
          </a:p>
          <a:p>
            <a:pPr eaLnBrk="1" hangingPunct="1"/>
            <a:r>
              <a:rPr lang="en-US" altLang="en-US" smtClean="0"/>
              <a:t>Emphasise the later stages and explain why a tree ‘grows downwards’. </a:t>
            </a:r>
          </a:p>
          <a:p>
            <a:pPr eaLnBrk="1" hangingPunct="1"/>
            <a:endParaRPr lang="en-US" altLang="en-US" smtClean="0"/>
          </a:p>
          <a:p>
            <a:pPr eaLnBrk="1" hangingPunct="1"/>
            <a:r>
              <a:rPr lang="en-GB" altLang="en-US" smtClean="0"/>
              <a:t>The key thing to mention here is that trees, unlike most animals, have an indefinite growth pattern.  Their cell divisions and their capacity to add new twigs, roots and layers of wood and bark are not limited.  </a:t>
            </a:r>
          </a:p>
          <a:p>
            <a:pPr eaLnBrk="1" hangingPunct="1"/>
            <a:endParaRPr lang="sv-SE" altLang="en-US" smtClean="0">
              <a:solidFill>
                <a:srgbClr val="FF0000"/>
              </a:solidFill>
            </a:endParaRPr>
          </a:p>
          <a:p>
            <a:pPr eaLnBrk="1" hangingPunct="1"/>
            <a:r>
              <a:rPr lang="sv-SE" altLang="en-US" smtClean="0">
                <a:solidFill>
                  <a:srgbClr val="FF0000"/>
                </a:solidFill>
              </a:rPr>
              <a:t>Exercise with delegates to do tree yoga to illustrate hollowing and trunk shape which is associated with age can allow tree to adapt its shape and make it more likely to stand up for longer. </a:t>
            </a:r>
            <a:endParaRPr lang="en-GB" altLang="en-US" smtClean="0">
              <a:solidFill>
                <a:srgbClr val="FF0000"/>
              </a:solidFill>
            </a:endParaRPr>
          </a:p>
          <a:p>
            <a:pPr eaLnBrk="1" hangingPunct="1"/>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a:ln/>
        </p:spPr>
      </p:sp>
      <p:sp>
        <p:nvSpPr>
          <p:cNvPr id="890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Talk through loss of apical dominance as part of the aging process.</a:t>
            </a:r>
            <a:endParaRPr lang="en-GB" altLang="en-US" smtClean="0"/>
          </a:p>
        </p:txBody>
      </p:sp>
      <p:sp>
        <p:nvSpPr>
          <p:cNvPr id="890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8299054A-D283-43FF-ACBD-C889DEAFEAAD}" type="slidenum">
              <a:rPr lang="en-GB" altLang="en-US" smtClean="0"/>
              <a:pPr eaLnBrk="1" hangingPunct="1"/>
              <a:t>11</a:t>
            </a:fld>
            <a:endParaRPr lang="en-GB"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This is a real tree, where the King has lost his head!</a:t>
            </a:r>
            <a:endParaRPr lang="en-GB" altLang="en-US" smtClean="0"/>
          </a:p>
        </p:txBody>
      </p:sp>
      <p:sp>
        <p:nvSpPr>
          <p:cNvPr id="9011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4B10FE67-BD4B-47EF-BA2C-22040DFFA920}" type="slidenum">
              <a:rPr lang="en-GB" altLang="en-US" smtClean="0"/>
              <a:pPr eaLnBrk="1" hangingPunct="1"/>
              <a:t>12</a:t>
            </a:fld>
            <a:endParaRPr lang="en-GB"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This tree clearly shows a lower crown developing and the upper branches dying back. The remaining crown is very vital.</a:t>
            </a:r>
          </a:p>
        </p:txBody>
      </p:sp>
      <p:sp>
        <p:nvSpPr>
          <p:cNvPr id="911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1EF54BA4-A808-4605-921A-E0C6F2E2855E}" type="slidenum">
              <a:rPr lang="en-GB" altLang="en-US" smtClean="0"/>
              <a:pPr eaLnBrk="1" hangingPunct="1"/>
              <a:t>13</a:t>
            </a:fld>
            <a:endParaRPr lang="en-GB"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994C05F1-B2E0-4161-88A8-609B690FBA86}" type="slidenum">
              <a:rPr lang="en-GB" altLang="en-US" smtClean="0"/>
              <a:pPr eaLnBrk="1" hangingPunct="1"/>
              <a:t>14</a:t>
            </a:fld>
            <a:endParaRPr lang="en-GB" altLang="en-US" smtClean="0"/>
          </a:p>
        </p:txBody>
      </p:sp>
      <p:sp>
        <p:nvSpPr>
          <p:cNvPr id="92163" name="Rectangle 2"/>
          <p:cNvSpPr>
            <a:spLocks noRot="1" noChangeArrowheads="1" noTextEdit="1"/>
          </p:cNvSpPr>
          <p:nvPr>
            <p:ph type="sldImg"/>
          </p:nvPr>
        </p:nvSpPr>
        <p:spPr>
          <a:ln/>
        </p:spPr>
      </p:sp>
      <p:sp>
        <p:nvSpPr>
          <p:cNvPr id="921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Explain how a tree we see today may have looked very different in the past.</a:t>
            </a:r>
          </a:p>
          <a:p>
            <a:pPr eaLnBrk="1" hangingPunct="1"/>
            <a:r>
              <a:rPr lang="en-US" altLang="en-US" smtClean="0"/>
              <a:t>Who would have thought that this tree in 2009 was a shredded tree in 1910</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Use this diagram to explain that different tree species reach different life stages with different maximum girths  Note that this is for the UK and is an approximate guide.  Delegates have this as a handout for reference.</a:t>
            </a:r>
          </a:p>
          <a:p>
            <a:r>
              <a:rPr lang="sv-SE" altLang="en-US" smtClean="0"/>
              <a:t>Veteran is more independant of size than ancient.</a:t>
            </a:r>
            <a:endParaRPr lang="en-GB" altLang="en-US" smtClean="0"/>
          </a:p>
        </p:txBody>
      </p:sp>
      <p:sp>
        <p:nvSpPr>
          <p:cNvPr id="931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9E0726F7-993A-4900-B051-9F9F15EA3B64}" type="slidenum">
              <a:rPr lang="en-GB" altLang="en-US" smtClean="0"/>
              <a:pPr eaLnBrk="1" hangingPunct="1"/>
              <a:t>15</a:t>
            </a:fld>
            <a:endParaRPr lang="en-GB"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Moving on to look at the wildlife value of veteran trees...</a:t>
            </a:r>
          </a:p>
          <a:p>
            <a:endParaRPr lang="en-GB" altLang="en-US" smtClean="0"/>
          </a:p>
          <a:p>
            <a:r>
              <a:rPr lang="en-GB" altLang="en-US" smtClean="0"/>
              <a:t>Aims of this short presentation which talks specifically about the wildlife value</a:t>
            </a:r>
          </a:p>
        </p:txBody>
      </p:sp>
      <p:sp>
        <p:nvSpPr>
          <p:cNvPr id="9421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E52F7252-69D3-4960-9F15-F86C06FB9D4C}" type="slidenum">
              <a:rPr lang="en-GB" altLang="en-US" smtClean="0"/>
              <a:pPr eaLnBrk="1" hangingPunct="1"/>
              <a:t>16</a:t>
            </a:fld>
            <a:endParaRPr lang="en-GB"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ln/>
        </p:spPr>
      </p:sp>
      <p:sp>
        <p:nvSpPr>
          <p:cNvPr id="952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All parts of the tree are used by wildlife, </a:t>
            </a:r>
            <a:r>
              <a:rPr lang="sv-SE" altLang="en-US" smtClean="0"/>
              <a:t>Leaves, Branches, Roots, Hollows, Bark, Buds, Fruit .................!</a:t>
            </a:r>
          </a:p>
          <a:p>
            <a:endParaRPr lang="en-GB" altLang="en-US" smtClean="0"/>
          </a:p>
          <a:p>
            <a:r>
              <a:rPr lang="en-GB" altLang="en-US" smtClean="0"/>
              <a:t>And all the veteran tree characteristics: fungal fruiting bodies, water pools etc.</a:t>
            </a:r>
          </a:p>
          <a:p>
            <a:endParaRPr lang="en-GB" altLang="en-US" smtClean="0"/>
          </a:p>
        </p:txBody>
      </p:sp>
      <p:sp>
        <p:nvSpPr>
          <p:cNvPr id="952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2A80F611-AD1C-42A4-A9ED-448F6AAA1D75}" type="slidenum">
              <a:rPr lang="en-GB" altLang="en-US" smtClean="0"/>
              <a:pPr eaLnBrk="1" hangingPunct="1"/>
              <a:t>17</a:t>
            </a:fld>
            <a:endParaRPr lang="en-GB"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Open grown trees – horizontal branches are good e.g. For lichens</a:t>
            </a:r>
          </a:p>
          <a:p>
            <a:r>
              <a:rPr lang="en-GB" altLang="en-US" smtClean="0"/>
              <a:t>Pollards – get interesting shapes and good decay opportunities – they also live longer than maiden trees</a:t>
            </a:r>
          </a:p>
          <a:p>
            <a:r>
              <a:rPr lang="en-GB" altLang="en-US" smtClean="0"/>
              <a:t>Damaged and old trees – opportunities for decay processes</a:t>
            </a:r>
          </a:p>
          <a:p>
            <a:r>
              <a:rPr lang="en-GB" altLang="en-US" smtClean="0"/>
              <a:t>Hollows used by wide range of species</a:t>
            </a:r>
          </a:p>
          <a:p>
            <a:r>
              <a:rPr lang="en-GB" altLang="en-US" smtClean="0"/>
              <a:t>Cultural landscapes are very important (not just trees in non intervention areas) </a:t>
            </a:r>
            <a:endParaRPr lang="en-GB" altLang="en-US" b="1" smtClean="0"/>
          </a:p>
          <a:p>
            <a:endParaRPr lang="en-GB" altLang="en-US" smtClean="0"/>
          </a:p>
          <a:p>
            <a:endParaRPr lang="en-GB" altLang="en-US" smtClean="0"/>
          </a:p>
          <a:p>
            <a:endParaRPr lang="en-GB" altLang="en-US" smtClean="0"/>
          </a:p>
        </p:txBody>
      </p:sp>
      <p:sp>
        <p:nvSpPr>
          <p:cNvPr id="9626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D3A6DAC0-3665-4EC3-A4A7-B097D069751F}" type="slidenum">
              <a:rPr lang="en-GB" altLang="en-US" smtClean="0"/>
              <a:pPr eaLnBrk="1" hangingPunct="1"/>
              <a:t>18</a:t>
            </a:fld>
            <a:endParaRPr lang="en-GB"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Decay releases nutrients for recycling</a:t>
            </a:r>
          </a:p>
          <a:p>
            <a:r>
              <a:rPr lang="en-GB" altLang="en-US" smtClean="0"/>
              <a:t>Carried out by wood decay communities</a:t>
            </a:r>
          </a:p>
          <a:p>
            <a:r>
              <a:rPr lang="en-GB" altLang="en-US" smtClean="0"/>
              <a:t>Wood is an energy source for organisms that are able to break it down and use it.</a:t>
            </a:r>
          </a:p>
          <a:p>
            <a:r>
              <a:rPr lang="en-GB" altLang="en-US" smtClean="0"/>
              <a:t>The decay process transforms wood into something that other organisms can use</a:t>
            </a:r>
          </a:p>
          <a:p>
            <a:endParaRPr lang="en-GB" altLang="en-US" smtClean="0"/>
          </a:p>
        </p:txBody>
      </p:sp>
      <p:sp>
        <p:nvSpPr>
          <p:cNvPr id="972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F1313CB6-380D-4BBA-AEFA-CE7CE586DF99}" type="slidenum">
              <a:rPr lang="en-GB" altLang="en-US" smtClean="0"/>
              <a:pPr eaLnBrk="1" hangingPunct="1"/>
              <a:t>19</a:t>
            </a:fld>
            <a:endParaRPr lang="en-GB"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Aerial roots inside a hollow trunk, only exposed when the tree falls apart. These roots can, at a later stage, form structural parts of the tree. </a:t>
            </a:r>
          </a:p>
          <a:p>
            <a:r>
              <a:rPr lang="sv-SE" altLang="en-US" i="1" smtClean="0"/>
              <a:t>Laetiporus sulphureus </a:t>
            </a:r>
            <a:r>
              <a:rPr lang="sv-SE" altLang="en-US" smtClean="0"/>
              <a:t>is one of the key heartwood decay fungi in oak – a crucal recycler.</a:t>
            </a:r>
            <a:endParaRPr lang="en-GB" altLang="en-US" smtClean="0"/>
          </a:p>
        </p:txBody>
      </p:sp>
      <p:sp>
        <p:nvSpPr>
          <p:cNvPr id="983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61D9B2DC-D081-416B-B679-A5C49F878A02}" type="slidenum">
              <a:rPr lang="en-GB" altLang="en-US" smtClean="0"/>
              <a:pPr eaLnBrk="1" hangingPunct="1"/>
              <a:t>20</a:t>
            </a:fld>
            <a:endParaRPr lang="en-GB"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Different combinations produce different types of decay which can be brown or white, wet or dry, soft or hard etc.</a:t>
            </a:r>
          </a:p>
          <a:p>
            <a:endParaRPr lang="en-GB" altLang="en-US" smtClean="0">
              <a:solidFill>
                <a:srgbClr val="000000"/>
              </a:solidFill>
            </a:endParaRPr>
          </a:p>
          <a:p>
            <a:r>
              <a:rPr lang="en-GB" altLang="en-US" smtClean="0">
                <a:solidFill>
                  <a:srgbClr val="000000"/>
                </a:solidFill>
              </a:rPr>
              <a:t>In brown-rot (usually called brown-rot, rather then brown decay), cellulose is broken down at an early stage and the lignin remains largely intact, although the fungus can cause some alteration of the lignin in order to gain better access to the cellulose. It is the lignin-rich residue that provides habitat for many other organisms.  These eventually cause hollowing, which would not be achieved by a brown-rot fungus on its own.</a:t>
            </a:r>
          </a:p>
          <a:p>
            <a:endParaRPr lang="en-GB" altLang="en-US" smtClean="0">
              <a:solidFill>
                <a:srgbClr val="000000"/>
              </a:solidFill>
            </a:endParaRPr>
          </a:p>
          <a:p>
            <a:r>
              <a:rPr lang="en-GB" altLang="en-US" smtClean="0">
                <a:solidFill>
                  <a:srgbClr val="000000"/>
                </a:solidFill>
              </a:rPr>
              <a:t>There is a wide range of white-rots,  some of which involves breakdown of the lignin and cellulose at about the SAME rate.  These are called simultaneous rots (or simultaneous white-rots) and they make the wood almost as brittle as a brown-rot.  At the other end of the spectrum, the cellulose remains largely intact until a late stage of decay, leaving the wood in a pliable condition.  </a:t>
            </a:r>
          </a:p>
          <a:p>
            <a:endParaRPr lang="en-GB" altLang="en-US" b="1" smtClean="0"/>
          </a:p>
          <a:p>
            <a:endParaRPr lang="en-GB" altLang="en-US" smtClean="0"/>
          </a:p>
        </p:txBody>
      </p:sp>
      <p:sp>
        <p:nvSpPr>
          <p:cNvPr id="9933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46942BFE-DCAE-4F77-956D-3750A4D812DB}" type="slidenum">
              <a:rPr lang="en-GB" altLang="en-US" smtClean="0"/>
              <a:pPr eaLnBrk="1" hangingPunct="1"/>
              <a:t>21</a:t>
            </a:fld>
            <a:endParaRPr lang="en-GB"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Different types of decay are used by different organisms</a:t>
            </a:r>
          </a:p>
          <a:p>
            <a:r>
              <a:rPr lang="en-GB" altLang="en-US" smtClean="0"/>
              <a:t>For example you can see here in a simple hole the range of different microhabitats used by different invertebrates</a:t>
            </a:r>
          </a:p>
          <a:p>
            <a:r>
              <a:rPr lang="en-GB" altLang="en-US" smtClean="0"/>
              <a:t>As decay develops different species are able to use it leading to a succession of colonisation and emigration</a:t>
            </a:r>
          </a:p>
          <a:p>
            <a:r>
              <a:rPr lang="sv-SE" altLang="en-US" smtClean="0"/>
              <a:t>Each letter or number indicates the </a:t>
            </a:r>
            <a:r>
              <a:rPr lang="en-GB" altLang="en-US" smtClean="0">
                <a:solidFill>
                  <a:srgbClr val="C00000"/>
                </a:solidFill>
              </a:rPr>
              <a:t>microhabitat for a different species of invertebrate and indicates the variety of niches.</a:t>
            </a:r>
          </a:p>
          <a:p>
            <a:endParaRPr lang="en-GB" altLang="en-US" smtClean="0"/>
          </a:p>
          <a:p>
            <a:endParaRPr lang="en-GB" altLang="en-US" smtClean="0"/>
          </a:p>
          <a:p>
            <a:endParaRPr lang="en-GB" altLang="en-US" smtClean="0"/>
          </a:p>
        </p:txBody>
      </p:sp>
      <p:sp>
        <p:nvSpPr>
          <p:cNvPr id="1003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56885114-AEF7-471D-9A9B-5B1BA059439D}" type="slidenum">
              <a:rPr lang="en-GB" altLang="en-US" smtClean="0"/>
              <a:pPr eaLnBrk="1" hangingPunct="1"/>
              <a:t>22</a:t>
            </a:fld>
            <a:endParaRPr lang="en-GB"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a:ln/>
        </p:spPr>
      </p:sp>
      <p:sp>
        <p:nvSpPr>
          <p:cNvPr id="1013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Split into small groups to look at the handout we have given them and to point out and label features that are habitats.</a:t>
            </a:r>
          </a:p>
          <a:p>
            <a:endParaRPr lang="en-GB" altLang="en-US" smtClean="0"/>
          </a:p>
          <a:p>
            <a:r>
              <a:rPr lang="en-GB" altLang="en-US" smtClean="0"/>
              <a:t>If able to, ask them to say which species/group might be using each (micro) habitat.</a:t>
            </a:r>
          </a:p>
          <a:p>
            <a:endParaRPr lang="en-GB" altLang="en-US" smtClean="0"/>
          </a:p>
          <a:p>
            <a:r>
              <a:rPr lang="en-GB" altLang="en-US" smtClean="0"/>
              <a:t>Handout giving the examples</a:t>
            </a:r>
          </a:p>
        </p:txBody>
      </p:sp>
      <p:sp>
        <p:nvSpPr>
          <p:cNvPr id="1013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6E3DE73A-264B-4E5D-A1AE-A620FBD45C81}" type="slidenum">
              <a:rPr lang="en-GB" altLang="en-US" smtClean="0"/>
              <a:pPr eaLnBrk="1" hangingPunct="1"/>
              <a:t>23</a:t>
            </a:fld>
            <a:endParaRPr lang="en-GB" alt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10DA3825-4B74-446A-B55D-928DB49192A5}" type="slidenum">
              <a:rPr lang="sv-SE" altLang="en-US" smtClean="0">
                <a:ea typeface="ＭＳ Ｐゴシック" pitchFamily="34" charset="-128"/>
              </a:rPr>
              <a:pPr eaLnBrk="1" hangingPunct="1"/>
              <a:t>24</a:t>
            </a:fld>
            <a:endParaRPr lang="sv-SE" altLang="en-US" smtClean="0">
              <a:ea typeface="ＭＳ Ｐゴシック" pitchFamily="34" charset="-128"/>
            </a:endParaRPr>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ea typeface="ＭＳ Ｐゴシック" pitchFamily="34" charset="-128"/>
              </a:rPr>
              <a:t>Living block of flats with a huge range of biodiversity, some of which are specialist and others more generalist. </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Wingdings" pitchFamily="2" charset="2"/>
              <a:buNone/>
            </a:pPr>
            <a:r>
              <a:rPr lang="sv-SE" altLang="en-US" smtClean="0"/>
              <a:t>A wide range of taxonomic groups are presented such as:</a:t>
            </a:r>
          </a:p>
          <a:p>
            <a:pPr>
              <a:buFontTx/>
              <a:buChar char="•"/>
            </a:pPr>
            <a:r>
              <a:rPr lang="sv-SE" altLang="en-US" smtClean="0"/>
              <a:t>Beetles</a:t>
            </a:r>
          </a:p>
          <a:p>
            <a:pPr>
              <a:buFontTx/>
              <a:buChar char="•"/>
            </a:pPr>
            <a:r>
              <a:rPr lang="sv-SE" altLang="en-US" smtClean="0"/>
              <a:t>Flies</a:t>
            </a:r>
          </a:p>
          <a:p>
            <a:pPr>
              <a:buFontTx/>
              <a:buChar char="•"/>
            </a:pPr>
            <a:r>
              <a:rPr lang="sv-SE" altLang="en-US" smtClean="0"/>
              <a:t>Wasps</a:t>
            </a:r>
          </a:p>
          <a:p>
            <a:pPr>
              <a:buFontTx/>
              <a:buChar char="•"/>
            </a:pPr>
            <a:r>
              <a:rPr lang="sv-SE" altLang="en-US" smtClean="0"/>
              <a:t>Moths</a:t>
            </a:r>
          </a:p>
          <a:p>
            <a:pPr>
              <a:buFontTx/>
              <a:buChar char="•"/>
            </a:pPr>
            <a:r>
              <a:rPr lang="sv-SE" altLang="en-US" smtClean="0"/>
              <a:t>Pseudoscorpions</a:t>
            </a:r>
          </a:p>
          <a:p>
            <a:pPr>
              <a:buFontTx/>
              <a:buChar char="•"/>
            </a:pPr>
            <a:r>
              <a:rPr lang="sv-SE" altLang="en-US" smtClean="0"/>
              <a:t>Spiders</a:t>
            </a:r>
          </a:p>
          <a:p>
            <a:pPr>
              <a:buFontTx/>
              <a:buChar char="•"/>
            </a:pPr>
            <a:r>
              <a:rPr lang="sv-SE" altLang="en-US" smtClean="0"/>
              <a:t>Millipedes</a:t>
            </a:r>
          </a:p>
          <a:p>
            <a:r>
              <a:rPr lang="en-GB" altLang="en-US" smtClean="0"/>
              <a:t>These also cover a wide range of life styles:</a:t>
            </a:r>
          </a:p>
          <a:p>
            <a:r>
              <a:rPr lang="en-GB" altLang="en-US" smtClean="0"/>
              <a:t>Predators</a:t>
            </a:r>
          </a:p>
          <a:p>
            <a:r>
              <a:rPr lang="en-GB" altLang="en-US" smtClean="0"/>
              <a:t>Decomposers</a:t>
            </a:r>
          </a:p>
          <a:p>
            <a:r>
              <a:rPr lang="en-GB" altLang="en-US" smtClean="0"/>
              <a:t>Parasites</a:t>
            </a:r>
          </a:p>
          <a:p>
            <a:r>
              <a:rPr lang="en-GB" altLang="en-US" smtClean="0"/>
              <a:t>These are all part of the food chain:</a:t>
            </a:r>
          </a:p>
          <a:p>
            <a:r>
              <a:rPr lang="en-GB" altLang="en-US" smtClean="0"/>
              <a:t>Some recycle nutrients</a:t>
            </a:r>
          </a:p>
          <a:p>
            <a:r>
              <a:rPr lang="en-GB" altLang="en-US" smtClean="0"/>
              <a:t>Some are important </a:t>
            </a:r>
            <a:r>
              <a:rPr lang="en-GB" altLang="en-US" b="1" smtClean="0"/>
              <a:t>pollinators</a:t>
            </a:r>
          </a:p>
          <a:p>
            <a:endParaRPr lang="en-GB" altLang="en-US" b="1" smtClean="0"/>
          </a:p>
          <a:p>
            <a:r>
              <a:rPr lang="en-GB" altLang="en-US" b="1" smtClean="0"/>
              <a:t>Details of species featured (in case anyone asks):</a:t>
            </a:r>
          </a:p>
          <a:p>
            <a:r>
              <a:rPr lang="en-GB" altLang="en-US" i="1" smtClean="0"/>
              <a:t>Cylindroiulus puctatus – </a:t>
            </a:r>
            <a:r>
              <a:rPr lang="en-GB" altLang="en-US" smtClean="0"/>
              <a:t>Millipede, decomposer eating decaying wood, generalist.</a:t>
            </a:r>
            <a:endParaRPr lang="en-GB" altLang="en-US" i="1" smtClean="0"/>
          </a:p>
          <a:p>
            <a:r>
              <a:rPr lang="en-GB" altLang="en-US" i="1" smtClean="0"/>
              <a:t>Pemphredon lugubris </a:t>
            </a:r>
            <a:r>
              <a:rPr lang="en-GB" altLang="en-US" smtClean="0"/>
              <a:t>- Mournful wasp – nests in burrows of small anobiid beetles – stocks nest with paralysed aphids</a:t>
            </a:r>
          </a:p>
          <a:p>
            <a:r>
              <a:rPr lang="en-GB" altLang="en-US" i="1" smtClean="0"/>
              <a:t>Dendrochernes cyrneus - </a:t>
            </a:r>
            <a:r>
              <a:rPr lang="en-GB" altLang="en-US" smtClean="0"/>
              <a:t>Predator under thick bark of big old trees – comes out at night to hunt on bark surface</a:t>
            </a:r>
          </a:p>
          <a:p>
            <a:r>
              <a:rPr lang="en-GB" altLang="en-US" i="1" smtClean="0"/>
              <a:t>Moraphaga choragella </a:t>
            </a:r>
            <a:r>
              <a:rPr lang="en-GB" altLang="en-US" smtClean="0"/>
              <a:t>- Saproxylic moth – larvae feed on bracket fungi</a:t>
            </a:r>
          </a:p>
          <a:p>
            <a:endParaRPr lang="en-GB" altLang="en-US" smtClean="0"/>
          </a:p>
          <a:p>
            <a:endParaRPr lang="en-GB" altLang="en-US" smtClean="0"/>
          </a:p>
          <a:p>
            <a:r>
              <a:rPr lang="en-GB" altLang="en-US" smtClean="0"/>
              <a:t> </a:t>
            </a:r>
          </a:p>
          <a:p>
            <a:endParaRPr lang="en-GB" altLang="en-US" smtClean="0"/>
          </a:p>
          <a:p>
            <a:endParaRPr lang="en-GB" altLang="en-US" b="1" smtClean="0"/>
          </a:p>
          <a:p>
            <a:endParaRPr lang="en-GB" altLang="en-US" smtClean="0"/>
          </a:p>
          <a:p>
            <a:endParaRPr lang="en-GB" altLang="en-US" smtClean="0"/>
          </a:p>
        </p:txBody>
      </p:sp>
      <p:sp>
        <p:nvSpPr>
          <p:cNvPr id="1034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AAF12693-F1E4-479D-9BC4-EF7A0A1B225B}" type="slidenum">
              <a:rPr lang="en-GB" altLang="en-US" smtClean="0"/>
              <a:pPr eaLnBrk="1" hangingPunct="1"/>
              <a:t>25</a:t>
            </a:fld>
            <a:endParaRPr lang="en-GB" alt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a:ln/>
        </p:spPr>
      </p:sp>
      <p:sp>
        <p:nvSpPr>
          <p:cNvPr id="10445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There are a huge number and variety of invertebrates associated with veteran trees and this presentation cannot do more than just mention a few principles</a:t>
            </a:r>
          </a:p>
          <a:p>
            <a:r>
              <a:rPr lang="en-GB" altLang="en-US" smtClean="0"/>
              <a:t>Invertebrates are different to other organisms:</a:t>
            </a:r>
          </a:p>
          <a:p>
            <a:pPr>
              <a:buFontTx/>
              <a:buChar char="•"/>
            </a:pPr>
            <a:r>
              <a:rPr lang="en-GB" altLang="en-US" smtClean="0"/>
              <a:t> Many (not all) have an annual life cycle, which makes them vulnerable to sudden changes</a:t>
            </a:r>
          </a:p>
          <a:p>
            <a:pPr>
              <a:buFontTx/>
              <a:buChar char="•"/>
            </a:pPr>
            <a:r>
              <a:rPr lang="en-GB" altLang="en-US" smtClean="0"/>
              <a:t> The juveniles and adults may have very different requirements (the larva may live inside a tree feeding on the decaying wood; the adult may need nectar from a flower before it can breed).</a:t>
            </a:r>
          </a:p>
          <a:p>
            <a:pPr>
              <a:buFontTx/>
              <a:buChar char="•"/>
            </a:pPr>
            <a:r>
              <a:rPr lang="en-GB" altLang="en-US" smtClean="0"/>
              <a:t> Some have very special requirements: the larva of the cobweb beetle feeds on the bits of other invertebrates that spiders leave behind on their webs after sucking out the juices! </a:t>
            </a:r>
          </a:p>
          <a:p>
            <a:r>
              <a:rPr lang="en-GB" altLang="en-US" smtClean="0"/>
              <a:t>= </a:t>
            </a:r>
            <a:r>
              <a:rPr lang="en-GB" altLang="en-US" i="1" smtClean="0"/>
              <a:t>Ctesias serra </a:t>
            </a:r>
            <a:r>
              <a:rPr lang="en-GB" altLang="en-US" smtClean="0"/>
              <a:t>larva  Dermestidae</a:t>
            </a:r>
          </a:p>
          <a:p>
            <a:r>
              <a:rPr lang="en-GB" altLang="en-US" smtClean="0"/>
              <a:t>Feeds on remains of insects caught in </a:t>
            </a:r>
            <a:r>
              <a:rPr lang="en-GB" altLang="en-US" i="1" smtClean="0"/>
              <a:t>Amaurobius</a:t>
            </a:r>
            <a:r>
              <a:rPr lang="en-GB" altLang="en-US" smtClean="0"/>
              <a:t> webs under the thick bark of very old trees. Hair tufts to ward off spider host and possibly parasitoid wasps</a:t>
            </a:r>
          </a:p>
          <a:p>
            <a:pPr>
              <a:buFontTx/>
              <a:buChar char="•"/>
            </a:pPr>
            <a:endParaRPr lang="en-GB" altLang="en-US" smtClean="0"/>
          </a:p>
          <a:p>
            <a:r>
              <a:rPr lang="en-GB" altLang="en-US" smtClean="0"/>
              <a:t>Other photograph is </a:t>
            </a:r>
            <a:r>
              <a:rPr lang="en-GB" altLang="en-US" i="1" smtClean="0"/>
              <a:t>Helophilus pendulus </a:t>
            </a:r>
            <a:r>
              <a:rPr lang="en-GB" altLang="en-US" smtClean="0"/>
              <a:t>Syrphidae (hover fly)</a:t>
            </a:r>
          </a:p>
          <a:p>
            <a:r>
              <a:rPr lang="en-GB" altLang="en-US" smtClean="0"/>
              <a:t>‘football jersey fly’ (really!). only facultatively saproxylic – decaying organic matter, including wet sawdust and soggy decaying  wood, but also dead leaves in water etc</a:t>
            </a:r>
          </a:p>
          <a:p>
            <a:pPr>
              <a:buFontTx/>
              <a:buChar char="•"/>
            </a:pPr>
            <a:endParaRPr lang="en-GB" altLang="en-US" smtClean="0"/>
          </a:p>
          <a:p>
            <a:endParaRPr lang="en-GB" altLang="en-US" smtClean="0"/>
          </a:p>
        </p:txBody>
      </p:sp>
      <p:sp>
        <p:nvSpPr>
          <p:cNvPr id="10445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29512B01-A5C2-4261-9C72-1B94B993734B}" type="slidenum">
              <a:rPr lang="en-GB" altLang="en-US" smtClean="0"/>
              <a:pPr eaLnBrk="1" hangingPunct="1"/>
              <a:t>26</a:t>
            </a:fld>
            <a:endParaRPr lang="en-GB"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a:ln/>
        </p:spPr>
      </p:sp>
      <p:sp>
        <p:nvSpPr>
          <p:cNvPr id="10547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Could add in country specific data here too if known</a:t>
            </a:r>
          </a:p>
          <a:p>
            <a:endParaRPr lang="en-GB" altLang="en-US" smtClean="0"/>
          </a:p>
          <a:p>
            <a:r>
              <a:rPr lang="en-GB" altLang="en-US" i="1" smtClean="0"/>
              <a:t>Limoniscus violaceus </a:t>
            </a:r>
            <a:r>
              <a:rPr lang="en-GB" altLang="en-US" smtClean="0"/>
              <a:t>larva</a:t>
            </a:r>
            <a:r>
              <a:rPr lang="en-GB" altLang="en-US" i="1" smtClean="0"/>
              <a:t> </a:t>
            </a:r>
            <a:r>
              <a:rPr lang="en-GB" altLang="en-US" smtClean="0"/>
              <a:t>feeds on very old beech and ash timber – UK RDB1  EUH&amp;SD</a:t>
            </a:r>
          </a:p>
          <a:p>
            <a:r>
              <a:rPr lang="en-GB" altLang="en-US" smtClean="0"/>
              <a:t> </a:t>
            </a:r>
          </a:p>
          <a:p>
            <a:endParaRPr lang="en-GB" altLang="en-US" smtClean="0"/>
          </a:p>
        </p:txBody>
      </p:sp>
      <p:sp>
        <p:nvSpPr>
          <p:cNvPr id="10547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1EF5E367-19D3-46BB-AD8B-8646C724EA8A}" type="slidenum">
              <a:rPr lang="en-GB" altLang="en-US" smtClean="0"/>
              <a:pPr eaLnBrk="1" hangingPunct="1"/>
              <a:t>27</a:t>
            </a:fld>
            <a:endParaRPr lang="en-GB" alt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Age gap in trees – usually some old ones and no young ones or lots of young, a few old and none in between</a:t>
            </a:r>
          </a:p>
          <a:p>
            <a:r>
              <a:rPr lang="en-GB" altLang="en-US" smtClean="0"/>
              <a:t>Future generations of suitable trees are needed</a:t>
            </a:r>
          </a:p>
        </p:txBody>
      </p:sp>
      <p:sp>
        <p:nvSpPr>
          <p:cNvPr id="10650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CC454CA4-B86B-43F4-BD99-554A0C3F0B24}" type="slidenum">
              <a:rPr lang="en-GB" altLang="en-US" smtClean="0"/>
              <a:pPr eaLnBrk="1" hangingPunct="1"/>
              <a:t>28</a:t>
            </a:fld>
            <a:endParaRPr lang="en-GB" alt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a:ln/>
        </p:spPr>
      </p:sp>
      <p:sp>
        <p:nvSpPr>
          <p:cNvPr id="1075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A generation gap in the trees means that active management might be needed to provide suitable habitat on younger trees</a:t>
            </a:r>
          </a:p>
          <a:p>
            <a:r>
              <a:rPr lang="en-GB" altLang="en-US" smtClean="0"/>
              <a:t>Here are some ideas about how to close up the generation gap</a:t>
            </a:r>
          </a:p>
          <a:p>
            <a:r>
              <a:rPr lang="en-GB" altLang="en-US" smtClean="0"/>
              <a:t>Illustrates some of the species for which the work may provide habitat for. This kind of work is suitable if the site has a large generation gap between the oldest trees and the next generation. Indeed it can be a good alternative to removing the younger trees, which may be necessary to let more light into the older trees.</a:t>
            </a:r>
          </a:p>
          <a:p>
            <a:endParaRPr lang="en-GB" altLang="en-US" smtClean="0"/>
          </a:p>
          <a:p>
            <a:r>
              <a:rPr lang="en-GB" altLang="en-US" smtClean="0"/>
              <a:t>Providing suitable habitat through providing suitable trees if there are none naturally.</a:t>
            </a:r>
          </a:p>
        </p:txBody>
      </p:sp>
      <p:sp>
        <p:nvSpPr>
          <p:cNvPr id="1075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32A539A4-4CC7-4412-8F3B-FB7487796A94}" type="slidenum">
              <a:rPr lang="en-GB" altLang="en-US" smtClean="0"/>
              <a:pPr eaLnBrk="1" hangingPunct="1"/>
              <a:t>29</a:t>
            </a:fld>
            <a:endParaRPr lang="en-GB" alt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a:ln/>
        </p:spPr>
      </p:sp>
      <p:sp>
        <p:nvSpPr>
          <p:cNvPr id="10854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0854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0621F084-E60E-4C55-BB14-79C519C1A2E5}" type="slidenum">
              <a:rPr lang="en-GB" altLang="en-US" smtClean="0"/>
              <a:pPr eaLnBrk="1" hangingPunct="1"/>
              <a:t>30</a:t>
            </a:fld>
            <a:endParaRPr lang="en-GB" alt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a:ln/>
        </p:spPr>
      </p:sp>
      <p:sp>
        <p:nvSpPr>
          <p:cNvPr id="10957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Biological is not the only value of veteran trees.....</a:t>
            </a:r>
          </a:p>
        </p:txBody>
      </p:sp>
      <p:sp>
        <p:nvSpPr>
          <p:cNvPr id="10957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0DF0E68E-C6F5-489B-AEB7-F2D18AF3B883}" type="slidenum">
              <a:rPr lang="en-GB" altLang="en-US" smtClean="0"/>
              <a:pPr eaLnBrk="1" hangingPunct="1"/>
              <a:t>31</a:t>
            </a:fld>
            <a:endParaRPr lang="en-GB" alt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a:ln/>
        </p:spPr>
      </p:sp>
      <p:sp>
        <p:nvSpPr>
          <p:cNvPr id="1105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Avenues can be very important from aesthetic, cultural and biodiversity points of view. It is here that conflicts may arise with differing interests.</a:t>
            </a:r>
            <a:endParaRPr lang="en-GB" altLang="en-US" smtClean="0"/>
          </a:p>
        </p:txBody>
      </p:sp>
      <p:sp>
        <p:nvSpPr>
          <p:cNvPr id="11059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99433093-77AE-43F4-8EED-004BE4EF4F01}" type="slidenum">
              <a:rPr lang="en-GB" altLang="en-US" smtClean="0"/>
              <a:pPr eaLnBrk="1" hangingPunct="1"/>
              <a:t>32</a:t>
            </a:fld>
            <a:endParaRPr lang="en-GB" alt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a:ln/>
        </p:spPr>
      </p:sp>
      <p:sp>
        <p:nvSpPr>
          <p:cNvPr id="1116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I’m sure you can all think of more!</a:t>
            </a:r>
          </a:p>
          <a:p>
            <a:r>
              <a:rPr lang="en-GB" altLang="en-US" smtClean="0"/>
              <a:t>It is believed that passing a sick person through this tree (in Sweden) will cure them.</a:t>
            </a:r>
          </a:p>
        </p:txBody>
      </p:sp>
      <p:sp>
        <p:nvSpPr>
          <p:cNvPr id="1116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B7D30B47-4E7C-423D-91E5-7CB34A4FBB70}" type="slidenum">
              <a:rPr lang="en-GB" altLang="en-US" smtClean="0"/>
              <a:pPr eaLnBrk="1" hangingPunct="1"/>
              <a:t>33</a:t>
            </a:fld>
            <a:endParaRPr lang="en-GB" alt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a:ln/>
        </p:spPr>
      </p:sp>
      <p:sp>
        <p:nvSpPr>
          <p:cNvPr id="1126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Formal and designed landscapes can be very important places for veteran trees</a:t>
            </a:r>
          </a:p>
        </p:txBody>
      </p:sp>
      <p:sp>
        <p:nvSpPr>
          <p:cNvPr id="1126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B333E47A-BAC4-4519-80E6-10EA059FDE6B}" type="slidenum">
              <a:rPr lang="en-GB" altLang="en-US" smtClean="0"/>
              <a:pPr eaLnBrk="1" hangingPunct="1"/>
              <a:t>34</a:t>
            </a:fld>
            <a:endParaRPr lang="en-GB" alt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1366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DA68F701-97CB-4360-807F-8D38AD4D338C}" type="slidenum">
              <a:rPr lang="en-GB" altLang="en-US" smtClean="0"/>
              <a:pPr eaLnBrk="1" hangingPunct="1"/>
              <a:t>35</a:t>
            </a:fld>
            <a:endParaRPr lang="en-GB" alt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146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308C2FAB-5D3C-4692-8EDF-2838291F9E29}" type="slidenum">
              <a:rPr lang="en-GB" altLang="en-US" smtClean="0"/>
              <a:pPr eaLnBrk="1" hangingPunct="1"/>
              <a:t>36</a:t>
            </a:fld>
            <a:endParaRPr lang="en-GB" alt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a:ln/>
        </p:spPr>
      </p:sp>
      <p:sp>
        <p:nvSpPr>
          <p:cNvPr id="11571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Definition 1 from Sweden, where numbers and sizes are used to define the species trees for nature conservation. This has been in use since at least 2004. </a:t>
            </a:r>
          </a:p>
          <a:p>
            <a:r>
              <a:rPr lang="sv-SE" altLang="en-US" smtClean="0"/>
              <a:t>Definition 2 from UK which is much vaguer.  </a:t>
            </a:r>
          </a:p>
          <a:p>
            <a:r>
              <a:rPr lang="sv-SE" altLang="en-US" smtClean="0"/>
              <a:t>Is there a definition in your country?</a:t>
            </a:r>
            <a:endParaRPr lang="en-GB" altLang="en-US" smtClean="0"/>
          </a:p>
        </p:txBody>
      </p:sp>
      <p:sp>
        <p:nvSpPr>
          <p:cNvPr id="11571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3BB9FA39-350D-47B5-9FC2-54792E44869F}" type="slidenum">
              <a:rPr lang="en-GB" altLang="en-US" smtClean="0"/>
              <a:pPr eaLnBrk="1" hangingPunct="1"/>
              <a:t>37</a:t>
            </a:fld>
            <a:endParaRPr lang="en-GB" alt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p:cNvSpPr>
            <a:spLocks noGrp="1" noRot="1" noChangeAspect="1" noTextEdit="1"/>
          </p:cNvSpPr>
          <p:nvPr>
            <p:ph type="sldImg"/>
          </p:nvPr>
        </p:nvSpPr>
        <p:spPr>
          <a:ln/>
        </p:spPr>
      </p:sp>
      <p:sp>
        <p:nvSpPr>
          <p:cNvPr id="1167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Species diversity adds robustness to ecosystems, size makes sites robust. </a:t>
            </a:r>
          </a:p>
          <a:p>
            <a:endParaRPr lang="en-GB" altLang="en-US" smtClean="0"/>
          </a:p>
        </p:txBody>
      </p:sp>
      <p:sp>
        <p:nvSpPr>
          <p:cNvPr id="1167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1C6101FF-144E-4D8B-8F6B-D2A4F12E49FF}" type="slidenum">
              <a:rPr lang="en-GB" altLang="en-US" smtClean="0"/>
              <a:pPr eaLnBrk="1" hangingPunct="1"/>
              <a:t>38</a:t>
            </a:fld>
            <a:endParaRPr lang="en-GB" alt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a:ln/>
        </p:spPr>
      </p:sp>
      <p:sp>
        <p:nvSpPr>
          <p:cNvPr id="1177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In the field don’t forget to round off the exercise with a discussion about dead wood and it’s importance both standing and fallen.  </a:t>
            </a:r>
          </a:p>
          <a:p>
            <a:r>
              <a:rPr lang="en-GB" altLang="en-US" smtClean="0"/>
              <a:t>Hand out the dead wood fact sheet (indoors afterwards is probably easier)</a:t>
            </a:r>
          </a:p>
        </p:txBody>
      </p:sp>
      <p:sp>
        <p:nvSpPr>
          <p:cNvPr id="1177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79EC0B15-10B9-40CA-A061-FEC79BC836DB}" type="slidenum">
              <a:rPr lang="en-GB" altLang="en-US" smtClean="0"/>
              <a:pPr eaLnBrk="1" hangingPunct="1"/>
              <a:t>40</a:t>
            </a:fld>
            <a:endParaRPr lang="en-GB" alt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a:ln/>
        </p:spPr>
      </p:sp>
      <p:sp>
        <p:nvSpPr>
          <p:cNvPr id="11878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Objectives for the afternoon</a:t>
            </a:r>
          </a:p>
        </p:txBody>
      </p:sp>
      <p:sp>
        <p:nvSpPr>
          <p:cNvPr id="1187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EDB423AE-8C10-4577-A06D-5A21ED778329}" type="slidenum">
              <a:rPr lang="en-GB" altLang="en-US" smtClean="0"/>
              <a:pPr eaLnBrk="1" hangingPunct="1"/>
              <a:t>41</a:t>
            </a:fld>
            <a:endParaRPr lang="en-GB" alt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p:cNvSpPr>
            <a:spLocks noGrp="1" noRot="1" noChangeAspect="1" noTextEdit="1"/>
          </p:cNvSpPr>
          <p:nvPr>
            <p:ph type="sldImg"/>
          </p:nvPr>
        </p:nvSpPr>
        <p:spPr>
          <a:ln/>
        </p:spPr>
      </p:sp>
      <p:sp>
        <p:nvSpPr>
          <p:cNvPr id="11981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Describe the exercise and send them off (individually)</a:t>
            </a:r>
          </a:p>
          <a:p>
            <a:endParaRPr lang="en-GB" altLang="en-US" smtClean="0"/>
          </a:p>
          <a:p>
            <a:r>
              <a:rPr lang="en-GB" altLang="en-US" smtClean="0"/>
              <a:t>Don’t forget to give the answers in a brief summing up session</a:t>
            </a:r>
          </a:p>
        </p:txBody>
      </p:sp>
      <p:sp>
        <p:nvSpPr>
          <p:cNvPr id="11981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6800C13B-452C-4494-8753-0BD0DEBEB09A}" type="slidenum">
              <a:rPr lang="en-GB" altLang="en-US" smtClean="0"/>
              <a:pPr eaLnBrk="1" hangingPunct="1"/>
              <a:t>42</a:t>
            </a:fld>
            <a:endParaRPr lang="en-GB" alt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p:cNvSpPr>
            <a:spLocks noGrp="1" noRot="1" noChangeAspect="1" noTextEdit="1"/>
          </p:cNvSpPr>
          <p:nvPr>
            <p:ph type="sldImg"/>
          </p:nvPr>
        </p:nvSpPr>
        <p:spPr>
          <a:ln/>
        </p:spPr>
      </p:sp>
      <p:sp>
        <p:nvSpPr>
          <p:cNvPr id="1208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This slide and the next round up the root session. </a:t>
            </a:r>
          </a:p>
          <a:p>
            <a:r>
              <a:rPr lang="en-GB" altLang="en-US" smtClean="0"/>
              <a:t>This tree is a 1.5m diameter oak which was kept, which is great. Except it is too close to the house and the branches scratch the bedroom windows so the residents can’t sleep. If you want to keep trees, you need to be sure they have adequate space so that conflict does not arise, resulting in inappropriate tree surgery, or that the tree is felled. </a:t>
            </a:r>
          </a:p>
        </p:txBody>
      </p:sp>
      <p:sp>
        <p:nvSpPr>
          <p:cNvPr id="1208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6FED75E0-6B28-4BE9-82AC-8DF00AA66D73}" type="slidenum">
              <a:rPr lang="en-GB" altLang="en-US" smtClean="0"/>
              <a:pPr eaLnBrk="1" hangingPunct="1"/>
              <a:t>43</a:t>
            </a:fld>
            <a:endParaRPr lang="en-GB" alt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a:ln/>
        </p:spPr>
      </p:sp>
      <p:sp>
        <p:nvSpPr>
          <p:cNvPr id="12185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Concluding root slide:</a:t>
            </a:r>
          </a:p>
          <a:p>
            <a:r>
              <a:rPr lang="en-GB" altLang="en-US" smtClean="0"/>
              <a:t>Illustrates the </a:t>
            </a:r>
            <a:r>
              <a:rPr lang="en-GB" altLang="en-US" b="1" smtClean="0"/>
              <a:t>root protection area</a:t>
            </a:r>
          </a:p>
        </p:txBody>
      </p:sp>
      <p:sp>
        <p:nvSpPr>
          <p:cNvPr id="12186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7AC32987-6A7A-4DD3-95E9-757BC48C6A7C}" type="slidenum">
              <a:rPr lang="en-GB" altLang="en-US" smtClean="0"/>
              <a:pPr eaLnBrk="1" hangingPunct="1"/>
              <a:t>44</a:t>
            </a:fld>
            <a:endParaRPr lang="en-GB" alt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D109F6AD-3762-4D4C-902E-B2DD79C4AC25}" type="slidenum">
              <a:rPr lang="en-GB" altLang="en-US" smtClean="0"/>
              <a:pPr eaLnBrk="1" hangingPunct="1"/>
              <a:t>45</a:t>
            </a:fld>
            <a:endParaRPr lang="en-GB" altLang="en-US" smtClean="0"/>
          </a:p>
        </p:txBody>
      </p:sp>
      <p:sp>
        <p:nvSpPr>
          <p:cNvPr id="122883" name="Rectangle 2"/>
          <p:cNvSpPr>
            <a:spLocks noRot="1" noChangeArrowheads="1" noTextEdit="1"/>
          </p:cNvSpPr>
          <p:nvPr>
            <p:ph type="sldImg"/>
          </p:nvPr>
        </p:nvSpPr>
        <p:spPr>
          <a:xfrm>
            <a:off x="3340100" y="530225"/>
            <a:ext cx="3554413" cy="2665413"/>
          </a:xfrm>
          <a:ln/>
        </p:spPr>
      </p:sp>
      <p:sp>
        <p:nvSpPr>
          <p:cNvPr id="122884" name="Rectangle 3"/>
          <p:cNvSpPr>
            <a:spLocks noGrp="1" noChangeArrowheads="1"/>
          </p:cNvSpPr>
          <p:nvPr>
            <p:ph type="body" idx="1"/>
          </p:nvPr>
        </p:nvSpPr>
        <p:spPr>
          <a:xfrm>
            <a:off x="1366838" y="3371850"/>
            <a:ext cx="7500937" cy="31956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Start of next session:</a:t>
            </a:r>
          </a:p>
          <a:p>
            <a:pPr eaLnBrk="1" hangingPunct="1"/>
            <a:r>
              <a:rPr lang="en-US" altLang="en-US" smtClean="0"/>
              <a:t>Aim of which is to get the participants thinking about natural processes in trees</a:t>
            </a:r>
          </a:p>
          <a:p>
            <a:pPr eaLnBrk="1" hangingPunct="1"/>
            <a:r>
              <a:rPr lang="en-GB" altLang="en-US" smtClean="0"/>
              <a:t>Trees have existed for a long time in evolutionary perspective – started evolving some 350 million years ago. Deciduous trees 50-100 million years ago!</a:t>
            </a:r>
          </a:p>
          <a:p>
            <a:pPr eaLnBrk="1" hangingPunct="1"/>
            <a:r>
              <a:rPr lang="en-US" altLang="en-US" smtClean="0"/>
              <a:t>People 2 million years ago. </a:t>
            </a:r>
          </a:p>
          <a:p>
            <a:pPr eaLnBrk="1" hangingPunct="1"/>
            <a:r>
              <a:rPr lang="en-US" altLang="en-US" smtClean="0"/>
              <a:t>We should trust in tree time!</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a:ln/>
        </p:spPr>
      </p:sp>
      <p:sp>
        <p:nvSpPr>
          <p:cNvPr id="12390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Trees in natural situations have to face:</a:t>
            </a:r>
          </a:p>
          <a:p>
            <a:r>
              <a:rPr lang="en-GB" altLang="en-US" smtClean="0"/>
              <a:t>Browsing animals (those that eat shoots and leaves of woody material) – note that this includes invertebrates too – not just big mammals</a:t>
            </a:r>
          </a:p>
          <a:p>
            <a:r>
              <a:rPr lang="en-GB" altLang="en-US" smtClean="0"/>
              <a:t>Natural disasters such as storm damage, snow damage, ice damage, flooding, drought etc.</a:t>
            </a:r>
          </a:p>
          <a:p>
            <a:endParaRPr lang="sv-SE" altLang="en-US" smtClean="0"/>
          </a:p>
          <a:p>
            <a:r>
              <a:rPr lang="sv-SE" altLang="en-US" smtClean="0"/>
              <a:t>Pictures show cow eating leaves from small trees, sheep browsing oak in Romania, major limb failure as a consequence of a storm.</a:t>
            </a:r>
            <a:endParaRPr lang="en-GB" altLang="en-US" smtClean="0"/>
          </a:p>
        </p:txBody>
      </p:sp>
      <p:sp>
        <p:nvSpPr>
          <p:cNvPr id="1239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30163AC6-DC21-415A-B81B-E84509426E34}" type="slidenum">
              <a:rPr lang="en-GB" altLang="en-US" smtClean="0"/>
              <a:pPr eaLnBrk="1" hangingPunct="1"/>
              <a:t>46</a:t>
            </a:fld>
            <a:endParaRPr lang="en-GB" alt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TextEdit="1"/>
          </p:cNvSpPr>
          <p:nvPr>
            <p:ph type="sldImg"/>
          </p:nvPr>
        </p:nvSpPr>
        <p:spPr>
          <a:ln/>
        </p:spPr>
      </p:sp>
      <p:sp>
        <p:nvSpPr>
          <p:cNvPr id="12493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Divide the group into three and ask each to tackle one of these questions.</a:t>
            </a:r>
          </a:p>
          <a:p>
            <a:r>
              <a:rPr lang="en-GB" altLang="en-US" smtClean="0"/>
              <a:t>(If one group finishes early they can explore a second question.)</a:t>
            </a:r>
          </a:p>
          <a:p>
            <a:endParaRPr lang="en-GB" altLang="en-US" smtClean="0"/>
          </a:p>
          <a:p>
            <a:r>
              <a:rPr lang="en-GB" altLang="en-US" smtClean="0"/>
              <a:t>Feedback at the end with a spokesperson from each group.</a:t>
            </a:r>
          </a:p>
          <a:p>
            <a:endParaRPr lang="en-GB" altLang="en-US" smtClean="0"/>
          </a:p>
          <a:p>
            <a:r>
              <a:rPr lang="en-GB" altLang="en-US" smtClean="0"/>
              <a:t>10 mins for exercise</a:t>
            </a:r>
          </a:p>
          <a:p>
            <a:endParaRPr lang="en-GB" altLang="en-US" smtClean="0"/>
          </a:p>
          <a:p>
            <a:endParaRPr lang="en-GB" altLang="en-US" smtClean="0"/>
          </a:p>
        </p:txBody>
      </p:sp>
      <p:sp>
        <p:nvSpPr>
          <p:cNvPr id="12493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5F137D7C-BDF5-4383-892F-EC0C4551CA15}" type="slidenum">
              <a:rPr lang="en-GB" altLang="en-US" smtClean="0"/>
              <a:pPr eaLnBrk="1" hangingPunct="1"/>
              <a:t>47</a:t>
            </a:fld>
            <a:endParaRPr lang="en-GB" altLang="en-US"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a:ln/>
        </p:spPr>
      </p:sp>
      <p:sp>
        <p:nvSpPr>
          <p:cNvPr id="1259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This and the next slide round up the section of natural strategies:</a:t>
            </a:r>
          </a:p>
          <a:p>
            <a:r>
              <a:rPr lang="en-GB" altLang="en-US" smtClean="0"/>
              <a:t>Trees have coping methods such as those seen here:</a:t>
            </a:r>
          </a:p>
          <a:p>
            <a:pPr>
              <a:buFontTx/>
              <a:buChar char="•"/>
            </a:pPr>
            <a:r>
              <a:rPr lang="en-GB" altLang="en-US" smtClean="0"/>
              <a:t> Suckering from the base – old lime pollard where the main stem has died.</a:t>
            </a:r>
          </a:p>
          <a:p>
            <a:pPr>
              <a:buFontTx/>
              <a:buChar char="•"/>
            </a:pPr>
            <a:r>
              <a:rPr lang="en-GB" altLang="en-US" smtClean="0"/>
              <a:t> Layering and being able to continue growing when the trunk has fallen over – hornbeam – hard to see where the start and the finish of the tree is!</a:t>
            </a:r>
          </a:p>
          <a:p>
            <a:pPr>
              <a:buFontTx/>
              <a:buChar char="•"/>
            </a:pPr>
            <a:endParaRPr lang="en-GB" altLang="en-US" smtClean="0"/>
          </a:p>
        </p:txBody>
      </p:sp>
      <p:sp>
        <p:nvSpPr>
          <p:cNvPr id="1259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B8FC364E-C030-45C9-95B0-50E606AA73F5}" type="slidenum">
              <a:rPr lang="en-GB" altLang="en-US" smtClean="0"/>
              <a:pPr eaLnBrk="1" hangingPunct="1"/>
              <a:t>48</a:t>
            </a:fld>
            <a:endParaRPr lang="en-GB" altLang="en-U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F263D2C0-0563-48CF-A822-C3C307AD18E6}" type="slidenum">
              <a:rPr lang="en-GB" altLang="en-US" smtClean="0"/>
              <a:pPr eaLnBrk="1" hangingPunct="1"/>
              <a:t>49</a:t>
            </a:fld>
            <a:endParaRPr lang="en-GB" altLang="en-US" smtClean="0"/>
          </a:p>
        </p:txBody>
      </p:sp>
      <p:sp>
        <p:nvSpPr>
          <p:cNvPr id="126979" name="Rectangle 2"/>
          <p:cNvSpPr>
            <a:spLocks noRot="1" noChangeArrowheads="1" noTextEdit="1"/>
          </p:cNvSpPr>
          <p:nvPr>
            <p:ph type="sldImg"/>
          </p:nvPr>
        </p:nvSpPr>
        <p:spPr>
          <a:xfrm>
            <a:off x="3343275" y="530225"/>
            <a:ext cx="3549650" cy="2662238"/>
          </a:xfrm>
          <a:ln/>
        </p:spPr>
      </p:sp>
      <p:sp>
        <p:nvSpPr>
          <p:cNvPr id="126980" name="Rectangle 3"/>
          <p:cNvSpPr>
            <a:spLocks noGrp="1" noChangeArrowheads="1"/>
          </p:cNvSpPr>
          <p:nvPr>
            <p:ph type="body" idx="1"/>
          </p:nvPr>
        </p:nvSpPr>
        <p:spPr>
          <a:xfrm>
            <a:off x="1366838" y="3371850"/>
            <a:ext cx="7500937" cy="3197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As the trunks of trees decay they are able to grow roots into the decaying wood to feed off the nutrients newly released by the fungi</a:t>
            </a:r>
          </a:p>
          <a:p>
            <a:pPr eaLnBrk="1" hangingPunct="1"/>
            <a:r>
              <a:rPr lang="en-US" altLang="en-US" smtClean="0"/>
              <a:t>Some trees have prickly thorns or leaves to protect them from browsing animals</a:t>
            </a:r>
          </a:p>
          <a:p>
            <a:pPr eaLnBrk="1" hangingPunct="1"/>
            <a:endParaRPr lang="en-US" altLang="en-US" smtClean="0"/>
          </a:p>
          <a:p>
            <a:pPr eaLnBrk="1" hangingPunct="1"/>
            <a:endParaRPr lang="en-US" altLang="en-US"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Image Placeholder 1"/>
          <p:cNvSpPr>
            <a:spLocks noGrp="1" noRot="1" noChangeAspect="1" noTextEdit="1"/>
          </p:cNvSpPr>
          <p:nvPr>
            <p:ph type="sldImg"/>
          </p:nvPr>
        </p:nvSpPr>
        <p:spPr>
          <a:ln/>
        </p:spPr>
      </p:sp>
      <p:sp>
        <p:nvSpPr>
          <p:cNvPr id="12800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Now we have a good background for thinking about the natural ways in which trees respond and have been reminded that a large part of a tree is out of sight, under the ground.</a:t>
            </a:r>
          </a:p>
          <a:p>
            <a:endParaRPr lang="en-GB" altLang="en-US" smtClean="0"/>
          </a:p>
          <a:p>
            <a:r>
              <a:rPr lang="en-GB" altLang="en-US" smtClean="0"/>
              <a:t>We can move on to thinking about what we might do to help trees in certain situations.</a:t>
            </a:r>
          </a:p>
        </p:txBody>
      </p:sp>
      <p:sp>
        <p:nvSpPr>
          <p:cNvPr id="12800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835DDF25-8A9E-4060-8C7E-163210F7F5C9}" type="slidenum">
              <a:rPr lang="en-GB" altLang="en-US" smtClean="0"/>
              <a:pPr eaLnBrk="1" hangingPunct="1"/>
              <a:t>50</a:t>
            </a:fld>
            <a:endParaRPr lang="en-GB" altLang="en-US"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a:ln/>
        </p:spPr>
      </p:sp>
      <p:sp>
        <p:nvSpPr>
          <p:cNvPr id="1290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The aim of management should be...</a:t>
            </a:r>
          </a:p>
        </p:txBody>
      </p:sp>
      <p:sp>
        <p:nvSpPr>
          <p:cNvPr id="1290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DE86D831-B53D-4F9B-AB92-C89694F40084}" type="slidenum">
              <a:rPr lang="en-GB" altLang="en-US" smtClean="0"/>
              <a:pPr eaLnBrk="1" hangingPunct="1"/>
              <a:t>51</a:t>
            </a:fld>
            <a:endParaRPr lang="en-GB" altLang="en-US"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7425" eaLnBrk="0" hangingPunct="0">
              <a:defRPr>
                <a:solidFill>
                  <a:schemeClr val="tx1"/>
                </a:solidFill>
                <a:latin typeface="Arial" charset="0"/>
              </a:defRPr>
            </a:lvl1pPr>
            <a:lvl2pPr marL="742950" indent="-285750" defTabSz="987425" eaLnBrk="0" hangingPunct="0">
              <a:defRPr>
                <a:solidFill>
                  <a:schemeClr val="tx1"/>
                </a:solidFill>
                <a:latin typeface="Arial" charset="0"/>
              </a:defRPr>
            </a:lvl2pPr>
            <a:lvl3pPr marL="1143000" indent="-228600" defTabSz="987425" eaLnBrk="0" hangingPunct="0">
              <a:defRPr>
                <a:solidFill>
                  <a:schemeClr val="tx1"/>
                </a:solidFill>
                <a:latin typeface="Arial" charset="0"/>
              </a:defRPr>
            </a:lvl3pPr>
            <a:lvl4pPr marL="1600200" indent="-228600" defTabSz="987425" eaLnBrk="0" hangingPunct="0">
              <a:defRPr>
                <a:solidFill>
                  <a:schemeClr val="tx1"/>
                </a:solidFill>
                <a:latin typeface="Arial" charset="0"/>
              </a:defRPr>
            </a:lvl4pPr>
            <a:lvl5pPr marL="2057400" indent="-228600" defTabSz="987425" eaLnBrk="0" hangingPunct="0">
              <a:defRPr>
                <a:solidFill>
                  <a:schemeClr val="tx1"/>
                </a:solidFill>
                <a:latin typeface="Arial" charset="0"/>
              </a:defRPr>
            </a:lvl5pPr>
            <a:lvl6pPr marL="2514600" indent="-228600" defTabSz="987425" eaLnBrk="0" fontAlgn="base" hangingPunct="0">
              <a:spcBef>
                <a:spcPct val="0"/>
              </a:spcBef>
              <a:spcAft>
                <a:spcPct val="0"/>
              </a:spcAft>
              <a:defRPr>
                <a:solidFill>
                  <a:schemeClr val="tx1"/>
                </a:solidFill>
                <a:latin typeface="Arial" charset="0"/>
              </a:defRPr>
            </a:lvl6pPr>
            <a:lvl7pPr marL="2971800" indent="-228600" defTabSz="987425" eaLnBrk="0" fontAlgn="base" hangingPunct="0">
              <a:spcBef>
                <a:spcPct val="0"/>
              </a:spcBef>
              <a:spcAft>
                <a:spcPct val="0"/>
              </a:spcAft>
              <a:defRPr>
                <a:solidFill>
                  <a:schemeClr val="tx1"/>
                </a:solidFill>
                <a:latin typeface="Arial" charset="0"/>
              </a:defRPr>
            </a:lvl7pPr>
            <a:lvl8pPr marL="3429000" indent="-228600" defTabSz="987425" eaLnBrk="0" fontAlgn="base" hangingPunct="0">
              <a:spcBef>
                <a:spcPct val="0"/>
              </a:spcBef>
              <a:spcAft>
                <a:spcPct val="0"/>
              </a:spcAft>
              <a:defRPr>
                <a:solidFill>
                  <a:schemeClr val="tx1"/>
                </a:solidFill>
                <a:latin typeface="Arial" charset="0"/>
              </a:defRPr>
            </a:lvl8pPr>
            <a:lvl9pPr marL="3886200" indent="-228600" defTabSz="987425" eaLnBrk="0" fontAlgn="base" hangingPunct="0">
              <a:spcBef>
                <a:spcPct val="0"/>
              </a:spcBef>
              <a:spcAft>
                <a:spcPct val="0"/>
              </a:spcAft>
              <a:defRPr>
                <a:solidFill>
                  <a:schemeClr val="tx1"/>
                </a:solidFill>
                <a:latin typeface="Arial" charset="0"/>
              </a:defRPr>
            </a:lvl9pPr>
          </a:lstStyle>
          <a:p>
            <a:pPr eaLnBrk="1" hangingPunct="1"/>
            <a:fld id="{D76E3B07-AA38-4752-B2EA-20958FBB3273}" type="slidenum">
              <a:rPr lang="sv-SE" altLang="en-US" smtClean="0">
                <a:ea typeface="ＭＳ Ｐゴシック" pitchFamily="34" charset="-128"/>
              </a:rPr>
              <a:pPr eaLnBrk="1" hangingPunct="1"/>
              <a:t>52</a:t>
            </a:fld>
            <a:endParaRPr lang="sv-SE" altLang="en-US" smtClean="0">
              <a:ea typeface="ＭＳ Ｐゴシック" pitchFamily="34" charset="-128"/>
            </a:endParaRPr>
          </a:p>
        </p:txBody>
      </p:sp>
      <p:sp>
        <p:nvSpPr>
          <p:cNvPr id="130051" name="Rectangle 2"/>
          <p:cNvSpPr>
            <a:spLocks noGrp="1" noRot="1" noChangeAspect="1" noChangeArrowheads="1" noTextEdit="1"/>
          </p:cNvSpPr>
          <p:nvPr>
            <p:ph type="sldImg"/>
          </p:nvPr>
        </p:nvSpPr>
        <p:spPr>
          <a:ln/>
        </p:spPr>
      </p:sp>
      <p:sp>
        <p:nvSpPr>
          <p:cNvPr id="13005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ea typeface="ＭＳ Ｐゴシック" pitchFamily="34" charset="-128"/>
              </a:rPr>
              <a:t>Where veteran trees are may influence the management options.   Cultural aspects may need to be taken into consideration.</a:t>
            </a:r>
          </a:p>
          <a:p>
            <a:pPr eaLnBrk="1" hangingPunct="1"/>
            <a:r>
              <a:rPr lang="en-US" altLang="en-US" smtClean="0">
                <a:ea typeface="ＭＳ Ｐゴシック" pitchFamily="34" charset="-128"/>
              </a:rPr>
              <a:t>Some veteran trees are in woodland but lots in cultural landscapes such as:</a:t>
            </a:r>
          </a:p>
          <a:p>
            <a:pPr eaLnBrk="1" hangingPunct="1"/>
            <a:r>
              <a:rPr lang="sv-SE" altLang="en-US" smtClean="0">
                <a:ea typeface="ＭＳ Ｐゴシック" pitchFamily="34" charset="-128"/>
              </a:rPr>
              <a:t>Avenues</a:t>
            </a:r>
          </a:p>
          <a:p>
            <a:pPr eaLnBrk="1" hangingPunct="1"/>
            <a:r>
              <a:rPr lang="sv-SE" altLang="en-US" smtClean="0">
                <a:ea typeface="ＭＳ Ｐゴシック" pitchFamily="34" charset="-128"/>
              </a:rPr>
              <a:t>Wooded pastures &amp; meadows</a:t>
            </a:r>
          </a:p>
          <a:p>
            <a:pPr eaLnBrk="1" hangingPunct="1"/>
            <a:r>
              <a:rPr lang="sv-SE" altLang="en-US" smtClean="0">
                <a:ea typeface="ＭＳ Ｐゴシック" pitchFamily="34" charset="-128"/>
              </a:rPr>
              <a:t>Churchyards</a:t>
            </a:r>
          </a:p>
          <a:p>
            <a:pPr eaLnBrk="1" hangingPunct="1"/>
            <a:r>
              <a:rPr lang="sv-SE" altLang="en-US" smtClean="0">
                <a:ea typeface="ＭＳ Ｐゴシック" pitchFamily="34" charset="-128"/>
              </a:rPr>
              <a:t>Parks</a:t>
            </a:r>
          </a:p>
          <a:p>
            <a:pPr eaLnBrk="1" hangingPunct="1"/>
            <a:r>
              <a:rPr lang="sv-SE" altLang="en-US" smtClean="0">
                <a:ea typeface="ＭＳ Ｐゴシック" pitchFamily="34" charset="-128"/>
              </a:rPr>
              <a:t>Private gardens</a:t>
            </a:r>
          </a:p>
          <a:p>
            <a:pPr eaLnBrk="1" hangingPunct="1"/>
            <a:r>
              <a:rPr lang="sv-SE" altLang="en-US" smtClean="0">
                <a:ea typeface="ＭＳ Ｐゴシック" pitchFamily="34" charset="-128"/>
              </a:rPr>
              <a:t>Farms/hedgerows</a:t>
            </a:r>
          </a:p>
          <a:p>
            <a:pPr eaLnBrk="1" hangingPunct="1"/>
            <a:r>
              <a:rPr lang="sv-SE" altLang="en-US" smtClean="0">
                <a:ea typeface="ＭＳ Ｐゴシック" pitchFamily="34" charset="-128"/>
              </a:rPr>
              <a:t>Cities/towns</a:t>
            </a:r>
          </a:p>
          <a:p>
            <a:pPr eaLnBrk="1" hangingPunct="1"/>
            <a:r>
              <a:rPr lang="sv-SE" altLang="en-US" smtClean="0">
                <a:ea typeface="ＭＳ Ｐゴシック" pitchFamily="34" charset="-128"/>
              </a:rPr>
              <a:t>Hidden in woodland</a:t>
            </a:r>
          </a:p>
          <a:p>
            <a:pPr eaLnBrk="1" hangingPunct="1"/>
            <a:endParaRPr lang="en-US" altLang="en-US" smtClean="0">
              <a:ea typeface="ＭＳ Ｐゴシック" pitchFamily="34" charset="-128"/>
            </a:endParaRPr>
          </a:p>
          <a:p>
            <a:pPr eaLnBrk="1" hangingPunct="1"/>
            <a:endParaRPr lang="en-US" altLang="en-US" smtClean="0">
              <a:ea typeface="ＭＳ Ｐゴシック" pitchFamily="34" charset="-128"/>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Slide Image Placeholder 1"/>
          <p:cNvSpPr>
            <a:spLocks noGrp="1" noRot="1" noChangeAspect="1" noTextEdit="1"/>
          </p:cNvSpPr>
          <p:nvPr>
            <p:ph type="sldImg"/>
          </p:nvPr>
        </p:nvSpPr>
        <p:spPr>
          <a:ln/>
        </p:spPr>
      </p:sp>
      <p:sp>
        <p:nvSpPr>
          <p:cNvPr id="13107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Past management may not have been poor but can still have long term consequences for the tree</a:t>
            </a:r>
          </a:p>
          <a:p>
            <a:r>
              <a:rPr lang="en-US" altLang="en-US" smtClean="0"/>
              <a:t>E.g. lapsed pollards</a:t>
            </a:r>
          </a:p>
          <a:p>
            <a:endParaRPr lang="en-GB" altLang="en-US" smtClean="0"/>
          </a:p>
        </p:txBody>
      </p:sp>
      <p:sp>
        <p:nvSpPr>
          <p:cNvPr id="13107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58F561EF-142A-4B64-8F6F-3D9C1161AA9B}" type="slidenum">
              <a:rPr lang="en-GB" altLang="en-US" smtClean="0"/>
              <a:pPr eaLnBrk="1" hangingPunct="1"/>
              <a:t>53</a:t>
            </a:fld>
            <a:endParaRPr lang="en-GB" altLang="en-US"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4B141E35-9C8E-4900-BD66-268BAB8FC84D}" type="slidenum">
              <a:rPr lang="en-GB" altLang="en-US" smtClean="0"/>
              <a:pPr eaLnBrk="1" hangingPunct="1"/>
              <a:t>54</a:t>
            </a:fld>
            <a:endParaRPr lang="en-GB" altLang="en-US" smtClean="0"/>
          </a:p>
        </p:txBody>
      </p:sp>
      <p:sp>
        <p:nvSpPr>
          <p:cNvPr id="132099" name="Rectangle 2"/>
          <p:cNvSpPr>
            <a:spLocks noRot="1" noChangeArrowheads="1" noTextEdit="1"/>
          </p:cNvSpPr>
          <p:nvPr>
            <p:ph type="sldImg"/>
          </p:nvPr>
        </p:nvSpPr>
        <p:spPr>
          <a:xfrm>
            <a:off x="3343275" y="530225"/>
            <a:ext cx="3552825" cy="2663825"/>
          </a:xfrm>
          <a:ln/>
        </p:spPr>
      </p:sp>
      <p:sp>
        <p:nvSpPr>
          <p:cNvPr id="132100" name="Rectangle 3"/>
          <p:cNvSpPr>
            <a:spLocks noGrp="1" noChangeArrowheads="1"/>
          </p:cNvSpPr>
          <p:nvPr>
            <p:ph type="body" idx="1"/>
          </p:nvPr>
        </p:nvSpPr>
        <p:spPr>
          <a:xfrm>
            <a:off x="1022350" y="3371850"/>
            <a:ext cx="8189913" cy="3197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More problems…. These are self explanatory</a:t>
            </a: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a:ln/>
        </p:spPr>
      </p:sp>
      <p:sp>
        <p:nvSpPr>
          <p:cNvPr id="1331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Poor management in an urban environment</a:t>
            </a:r>
          </a:p>
          <a:p>
            <a:r>
              <a:rPr lang="sv-SE" altLang="en-US" smtClean="0"/>
              <a:t>Tree diseases such as ash dieback. Climate change, pollution</a:t>
            </a:r>
            <a:endParaRPr lang="en-GB" altLang="en-US" smtClean="0"/>
          </a:p>
        </p:txBody>
      </p:sp>
      <p:sp>
        <p:nvSpPr>
          <p:cNvPr id="1331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53D294E8-2AD3-4383-B113-D41543741D94}" type="slidenum">
              <a:rPr lang="en-GB" altLang="en-US" smtClean="0"/>
              <a:pPr eaLnBrk="1" hangingPunct="1"/>
              <a:t>55</a:t>
            </a:fld>
            <a:endParaRPr lang="en-GB" altLang="en-US"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TextEdit="1"/>
          </p:cNvSpPr>
          <p:nvPr>
            <p:ph type="sldImg"/>
          </p:nvPr>
        </p:nvSpPr>
        <p:spPr>
          <a:ln/>
        </p:spPr>
      </p:sp>
      <p:sp>
        <p:nvSpPr>
          <p:cNvPr id="13414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Site problems may affect the management and/or value of groups of veteran trees e.g.:</a:t>
            </a:r>
          </a:p>
          <a:p>
            <a:r>
              <a:rPr lang="sv-SE" altLang="en-US" smtClean="0"/>
              <a:t>Age gap – lots of old trees, and very few replacements. </a:t>
            </a:r>
            <a:r>
              <a:rPr lang="en-US" altLang="en-US" smtClean="0"/>
              <a:t>Age gap is not necessarily a problem for the tree but is a problem for sites with groups of old trees (and we now know that this is important from a biodiversity point of view). </a:t>
            </a:r>
            <a:endParaRPr lang="sv-SE" altLang="en-US" smtClean="0"/>
          </a:p>
          <a:p>
            <a:r>
              <a:rPr lang="en-US" altLang="en-US" smtClean="0"/>
              <a:t>Shade can be plantations or abandonment of grazing resulting in secondary woodland shading out the old trees.</a:t>
            </a:r>
            <a:endParaRPr lang="en-GB" altLang="en-US" smtClean="0"/>
          </a:p>
        </p:txBody>
      </p:sp>
      <p:sp>
        <p:nvSpPr>
          <p:cNvPr id="13414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9142B601-3682-46BF-AD1A-3CE9683C16DF}" type="slidenum">
              <a:rPr lang="en-GB" altLang="en-US" smtClean="0"/>
              <a:pPr eaLnBrk="1" hangingPunct="1"/>
              <a:t>56</a:t>
            </a:fld>
            <a:endParaRPr lang="en-GB" altLang="en-US"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B102C435-1BDC-4547-9A5F-BE5C89252DA8}" type="slidenum">
              <a:rPr lang="en-GB" altLang="en-US" smtClean="0"/>
              <a:pPr eaLnBrk="1" hangingPunct="1"/>
              <a:t>57</a:t>
            </a:fld>
            <a:endParaRPr lang="en-GB" altLang="en-US" smtClean="0"/>
          </a:p>
        </p:txBody>
      </p:sp>
      <p:sp>
        <p:nvSpPr>
          <p:cNvPr id="135171" name="Rectangle 2"/>
          <p:cNvSpPr>
            <a:spLocks noRot="1" noChangeArrowheads="1" noTextEdit="1"/>
          </p:cNvSpPr>
          <p:nvPr>
            <p:ph type="sldImg"/>
          </p:nvPr>
        </p:nvSpPr>
        <p:spPr>
          <a:ln/>
        </p:spPr>
      </p:sp>
      <p:sp>
        <p:nvSpPr>
          <p:cNvPr id="13517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Veteran trees are different to younger trees because….</a:t>
            </a:r>
          </a:p>
          <a:p>
            <a:pPr eaLnBrk="1" hangingPunct="1"/>
            <a:endParaRPr lang="en-GB" altLang="en-US" smtClean="0">
              <a:solidFill>
                <a:srgbClr val="000000"/>
              </a:solidFill>
            </a:endParaRPr>
          </a:p>
          <a:p>
            <a:pPr eaLnBrk="1" hangingPunct="1"/>
            <a:r>
              <a:rPr lang="en-GB" altLang="en-US" smtClean="0">
                <a:solidFill>
                  <a:srgbClr val="000000"/>
                </a:solidFill>
              </a:rPr>
              <a:t>Often the functional parts of veteran trees have good vitality.  A key aspect of their vulnerability is that veteran trees are mainly in a retrenchment phase, rather than in an expansive phase.  This doesn’t necessarily equate with low vitality.</a:t>
            </a:r>
          </a:p>
          <a:p>
            <a:pPr eaLnBrk="1" hangingPunct="1"/>
            <a:endParaRPr lang="en-US" altLang="en-US"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86E913C8-CD12-4E7C-BBD9-6030F66325E7}" type="slidenum">
              <a:rPr lang="en-GB" altLang="en-US" smtClean="0"/>
              <a:pPr eaLnBrk="1" hangingPunct="1"/>
              <a:t>58</a:t>
            </a:fld>
            <a:endParaRPr lang="en-GB" altLang="en-US" smtClean="0"/>
          </a:p>
        </p:txBody>
      </p:sp>
      <p:sp>
        <p:nvSpPr>
          <p:cNvPr id="136195" name="Rectangle 2"/>
          <p:cNvSpPr>
            <a:spLocks noRot="1" noChangeArrowheads="1" noTextEdit="1"/>
          </p:cNvSpPr>
          <p:nvPr>
            <p:ph type="sldImg"/>
          </p:nvPr>
        </p:nvSpPr>
        <p:spPr>
          <a:ln/>
        </p:spPr>
      </p:sp>
      <p:sp>
        <p:nvSpPr>
          <p:cNvPr id="13619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An old oak, in a grazed wood pasture, probably does not require any management. The crown has retrenched and there is nothing shading it. </a:t>
            </a: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a:ln/>
        </p:spPr>
      </p:sp>
      <p:sp>
        <p:nvSpPr>
          <p:cNvPr id="1372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This sweet chestnut is by a road through a woodland. The road is used for a tourist train and the chestnut is surrounded by beech woodland. The tree has been damaged by the management of the road and and is being shaded by the beech trees.</a:t>
            </a:r>
            <a:endParaRPr lang="en-GB" altLang="en-US" smtClean="0"/>
          </a:p>
        </p:txBody>
      </p:sp>
      <p:sp>
        <p:nvSpPr>
          <p:cNvPr id="1372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CFEDFE3F-3269-4177-B856-A72F64547675}" type="slidenum">
              <a:rPr lang="en-GB" altLang="en-US" smtClean="0"/>
              <a:pPr eaLnBrk="1" hangingPunct="1"/>
              <a:t>59</a:t>
            </a:fld>
            <a:endParaRPr lang="en-GB" altLang="en-US"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lide Image Placeholder 1"/>
          <p:cNvSpPr>
            <a:spLocks noGrp="1" noRot="1" noChangeAspect="1" noTextEdit="1"/>
          </p:cNvSpPr>
          <p:nvPr>
            <p:ph type="sldImg"/>
          </p:nvPr>
        </p:nvSpPr>
        <p:spPr>
          <a:ln/>
        </p:spPr>
      </p:sp>
      <p:sp>
        <p:nvSpPr>
          <p:cNvPr id="1382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Calibri" pitchFamily="34" charset="0"/>
              </a:rPr>
              <a:t>What impact does the past management history  have? </a:t>
            </a:r>
          </a:p>
          <a:p>
            <a:r>
              <a:rPr lang="en-GB" altLang="en-US" smtClean="0">
                <a:latin typeface="Calibri" pitchFamily="34" charset="0"/>
              </a:rPr>
              <a:t>Are there also landscape reasons to manage the trees?</a:t>
            </a:r>
          </a:p>
          <a:p>
            <a:r>
              <a:rPr lang="en-GB" altLang="en-US" smtClean="0">
                <a:latin typeface="Calibri" pitchFamily="34" charset="0"/>
              </a:rPr>
              <a:t>If the trees fail will this compromise the conservation value of the site?</a:t>
            </a:r>
          </a:p>
          <a:p>
            <a:endParaRPr lang="en-GB" altLang="en-US" smtClean="0">
              <a:latin typeface="Calibri" pitchFamily="34" charset="0"/>
            </a:endParaRPr>
          </a:p>
        </p:txBody>
      </p:sp>
      <p:sp>
        <p:nvSpPr>
          <p:cNvPr id="1382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A84FD15E-AF76-4B45-A4EB-E5DE90115BE0}" type="slidenum">
              <a:rPr lang="en-GB" altLang="en-US" smtClean="0"/>
              <a:pPr eaLnBrk="1" hangingPunct="1"/>
              <a:t>60</a:t>
            </a:fld>
            <a:endParaRPr lang="en-GB" altLang="en-US"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lide Image Placeholder 1"/>
          <p:cNvSpPr>
            <a:spLocks noGrp="1" noRot="1" noChangeAspect="1" noTextEdit="1"/>
          </p:cNvSpPr>
          <p:nvPr>
            <p:ph type="sldImg"/>
          </p:nvPr>
        </p:nvSpPr>
        <p:spPr>
          <a:ln/>
        </p:spPr>
      </p:sp>
      <p:sp>
        <p:nvSpPr>
          <p:cNvPr id="13926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There are probably lots more things to consider e.g.:</a:t>
            </a:r>
          </a:p>
          <a:p>
            <a:r>
              <a:rPr lang="en-GB" altLang="en-US" smtClean="0"/>
              <a:t>Needs of rare and threatened species found at the site</a:t>
            </a:r>
          </a:p>
          <a:p>
            <a:endParaRPr lang="en-GB" altLang="en-US" smtClean="0"/>
          </a:p>
          <a:p>
            <a:endParaRPr lang="en-GB" altLang="en-US" smtClean="0"/>
          </a:p>
        </p:txBody>
      </p:sp>
      <p:sp>
        <p:nvSpPr>
          <p:cNvPr id="13926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38718B7A-ED5A-4587-B78B-46A7EDA73951}" type="slidenum">
              <a:rPr lang="en-GB" altLang="en-US" smtClean="0"/>
              <a:pPr eaLnBrk="1" hangingPunct="1"/>
              <a:t>61</a:t>
            </a:fld>
            <a:endParaRPr lang="en-GB" altLang="en-US"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lide Image Placeholder 1"/>
          <p:cNvSpPr>
            <a:spLocks noGrp="1" noRot="1" noChangeAspect="1" noTextEdit="1"/>
          </p:cNvSpPr>
          <p:nvPr>
            <p:ph type="sldImg"/>
          </p:nvPr>
        </p:nvSpPr>
        <p:spPr>
          <a:ln/>
        </p:spPr>
      </p:sp>
      <p:sp>
        <p:nvSpPr>
          <p:cNvPr id="1402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If you decide that something needs to be done.... a management plan should be drawn up</a:t>
            </a:r>
          </a:p>
          <a:p>
            <a:r>
              <a:rPr lang="en-GB" altLang="en-US" smtClean="0"/>
              <a:t>Ideally a plan for each tree as well as for the site</a:t>
            </a:r>
          </a:p>
          <a:p>
            <a:r>
              <a:rPr lang="en-GB" altLang="en-US" smtClean="0"/>
              <a:t>Ideally all sites and trees should have a management plan</a:t>
            </a:r>
          </a:p>
          <a:p>
            <a:r>
              <a:rPr lang="en-GB" altLang="en-US" smtClean="0"/>
              <a:t>The plan for a tree can be very simple – for example a line on a spreadsheet, but going through the thought processes to produce a ‘plan’ can be very helpful.</a:t>
            </a:r>
          </a:p>
          <a:p>
            <a:endParaRPr lang="en-GB" altLang="en-US" smtClean="0"/>
          </a:p>
        </p:txBody>
      </p:sp>
      <p:sp>
        <p:nvSpPr>
          <p:cNvPr id="1402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26567ED2-1304-4A42-ADCB-DAAC094EEEA4}" type="slidenum">
              <a:rPr lang="en-GB" altLang="en-US" smtClean="0"/>
              <a:pPr eaLnBrk="1" hangingPunct="1"/>
              <a:t>62</a:t>
            </a:fld>
            <a:endParaRPr lang="en-GB" altLang="en-US"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7425" eaLnBrk="0" hangingPunct="0">
              <a:defRPr>
                <a:solidFill>
                  <a:schemeClr val="tx1"/>
                </a:solidFill>
                <a:latin typeface="Arial" charset="0"/>
              </a:defRPr>
            </a:lvl1pPr>
            <a:lvl2pPr marL="742950" indent="-285750" defTabSz="987425" eaLnBrk="0" hangingPunct="0">
              <a:defRPr>
                <a:solidFill>
                  <a:schemeClr val="tx1"/>
                </a:solidFill>
                <a:latin typeface="Arial" charset="0"/>
              </a:defRPr>
            </a:lvl2pPr>
            <a:lvl3pPr marL="1143000" indent="-228600" defTabSz="987425" eaLnBrk="0" hangingPunct="0">
              <a:defRPr>
                <a:solidFill>
                  <a:schemeClr val="tx1"/>
                </a:solidFill>
                <a:latin typeface="Arial" charset="0"/>
              </a:defRPr>
            </a:lvl3pPr>
            <a:lvl4pPr marL="1600200" indent="-228600" defTabSz="987425" eaLnBrk="0" hangingPunct="0">
              <a:defRPr>
                <a:solidFill>
                  <a:schemeClr val="tx1"/>
                </a:solidFill>
                <a:latin typeface="Arial" charset="0"/>
              </a:defRPr>
            </a:lvl4pPr>
            <a:lvl5pPr marL="2057400" indent="-228600" defTabSz="987425" eaLnBrk="0" hangingPunct="0">
              <a:defRPr>
                <a:solidFill>
                  <a:schemeClr val="tx1"/>
                </a:solidFill>
                <a:latin typeface="Arial" charset="0"/>
              </a:defRPr>
            </a:lvl5pPr>
            <a:lvl6pPr marL="2514600" indent="-228600" defTabSz="987425" eaLnBrk="0" fontAlgn="base" hangingPunct="0">
              <a:spcBef>
                <a:spcPct val="0"/>
              </a:spcBef>
              <a:spcAft>
                <a:spcPct val="0"/>
              </a:spcAft>
              <a:defRPr>
                <a:solidFill>
                  <a:schemeClr val="tx1"/>
                </a:solidFill>
                <a:latin typeface="Arial" charset="0"/>
              </a:defRPr>
            </a:lvl6pPr>
            <a:lvl7pPr marL="2971800" indent="-228600" defTabSz="987425" eaLnBrk="0" fontAlgn="base" hangingPunct="0">
              <a:spcBef>
                <a:spcPct val="0"/>
              </a:spcBef>
              <a:spcAft>
                <a:spcPct val="0"/>
              </a:spcAft>
              <a:defRPr>
                <a:solidFill>
                  <a:schemeClr val="tx1"/>
                </a:solidFill>
                <a:latin typeface="Arial" charset="0"/>
              </a:defRPr>
            </a:lvl7pPr>
            <a:lvl8pPr marL="3429000" indent="-228600" defTabSz="987425" eaLnBrk="0" fontAlgn="base" hangingPunct="0">
              <a:spcBef>
                <a:spcPct val="0"/>
              </a:spcBef>
              <a:spcAft>
                <a:spcPct val="0"/>
              </a:spcAft>
              <a:defRPr>
                <a:solidFill>
                  <a:schemeClr val="tx1"/>
                </a:solidFill>
                <a:latin typeface="Arial" charset="0"/>
              </a:defRPr>
            </a:lvl8pPr>
            <a:lvl9pPr marL="3886200" indent="-228600" defTabSz="987425" eaLnBrk="0" fontAlgn="base" hangingPunct="0">
              <a:spcBef>
                <a:spcPct val="0"/>
              </a:spcBef>
              <a:spcAft>
                <a:spcPct val="0"/>
              </a:spcAft>
              <a:defRPr>
                <a:solidFill>
                  <a:schemeClr val="tx1"/>
                </a:solidFill>
                <a:latin typeface="Arial" charset="0"/>
              </a:defRPr>
            </a:lvl9pPr>
          </a:lstStyle>
          <a:p>
            <a:pPr eaLnBrk="1" hangingPunct="1"/>
            <a:fld id="{6EB572A4-00BA-4C9B-A167-530293556154}" type="slidenum">
              <a:rPr lang="en-GB" altLang="en-US" smtClean="0"/>
              <a:pPr eaLnBrk="1" hangingPunct="1"/>
              <a:t>63</a:t>
            </a:fld>
            <a:endParaRPr lang="en-GB" altLang="en-US" smtClean="0"/>
          </a:p>
        </p:txBody>
      </p:sp>
      <p:sp>
        <p:nvSpPr>
          <p:cNvPr id="141315" name="Rectangle 2"/>
          <p:cNvSpPr>
            <a:spLocks noRot="1" noChangeArrowheads="1" noTextEdit="1"/>
          </p:cNvSpPr>
          <p:nvPr>
            <p:ph type="sldImg"/>
          </p:nvPr>
        </p:nvSpPr>
        <p:spPr>
          <a:xfrm>
            <a:off x="3344863" y="531813"/>
            <a:ext cx="3546475" cy="2660650"/>
          </a:xfrm>
          <a:ln/>
        </p:spPr>
      </p:sp>
      <p:sp>
        <p:nvSpPr>
          <p:cNvPr id="141316" name="Rectangle 3"/>
          <p:cNvSpPr>
            <a:spLocks noGrp="1" noChangeArrowheads="1"/>
          </p:cNvSpPr>
          <p:nvPr>
            <p:ph type="body" idx="1"/>
          </p:nvPr>
        </p:nvSpPr>
        <p:spPr>
          <a:xfrm>
            <a:off x="1366838" y="3371850"/>
            <a:ext cx="7500937" cy="31956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Show video about haloing but if this doesn’t work for any reason use the notes:</a:t>
            </a:r>
          </a:p>
          <a:p>
            <a:pPr eaLnBrk="1" hangingPunct="1"/>
            <a:endParaRPr lang="en-US" altLang="en-US" smtClean="0"/>
          </a:p>
          <a:p>
            <a:pPr eaLnBrk="1" hangingPunct="1"/>
            <a:r>
              <a:rPr lang="en-US" altLang="en-US" smtClean="0"/>
              <a:t>The solution is not as straight forward as just clearing away all the trees from the veteran…</a:t>
            </a:r>
          </a:p>
          <a:p>
            <a:pPr eaLnBrk="1" hangingPunct="1"/>
            <a:r>
              <a:rPr lang="en-GB" altLang="en-US" smtClean="0">
                <a:solidFill>
                  <a:srgbClr val="000000"/>
                </a:solidFill>
              </a:rPr>
              <a:t>Avoid excessively exposing the whole tree to wind and sunlight too quickly.  This could result in the overheating of bark, aggravated by a lack of cooling because the transpiration stream is diminished as a result of moisture stress in the foliage.  Also, drying of the ground by evapo-transpiration could add to the overall moisture stress of the tree. The tree will also be more exposed to the wind. Keep some trees on the side of the prevailing wind. Mildew can exacerbate problems with moisture. </a:t>
            </a:r>
          </a:p>
          <a:p>
            <a:pPr eaLnBrk="1" hangingPunct="1"/>
            <a:endParaRPr lang="en-US" altLang="en-US" smtClean="0"/>
          </a:p>
          <a:p>
            <a:pPr eaLnBrk="1" hangingPunct="1">
              <a:spcBef>
                <a:spcPts val="500"/>
              </a:spcBef>
              <a:spcAft>
                <a:spcPts val="500"/>
              </a:spcAft>
            </a:pPr>
            <a:r>
              <a:rPr lang="en-GB" altLang="en-US" smtClean="0"/>
              <a:t>Clear in stages</a:t>
            </a:r>
          </a:p>
          <a:p>
            <a:pPr eaLnBrk="1" hangingPunct="1"/>
            <a:r>
              <a:rPr lang="en-GB" altLang="en-US" smtClean="0"/>
              <a:t>Protect roots</a:t>
            </a:r>
          </a:p>
          <a:p>
            <a:pPr eaLnBrk="1" hangingPunct="1"/>
            <a:r>
              <a:rPr lang="en-GB" altLang="en-US" smtClean="0"/>
              <a:t>Wait to do any pruning </a:t>
            </a:r>
          </a:p>
          <a:p>
            <a:pPr eaLnBrk="1" hangingPunct="1"/>
            <a:r>
              <a:rPr lang="en-GB" altLang="en-US" smtClean="0"/>
              <a:t>Plan for ongoing management e.g. grazing</a:t>
            </a:r>
          </a:p>
          <a:p>
            <a:pPr eaLnBrk="1" hangingPunct="1"/>
            <a:r>
              <a:rPr lang="en-GB" altLang="en-US" smtClean="0"/>
              <a:t>Be creative! </a:t>
            </a:r>
          </a:p>
          <a:p>
            <a:pPr eaLnBrk="1" hangingPunct="1"/>
            <a:r>
              <a:rPr lang="en-GB" altLang="en-US" smtClean="0">
                <a:hlinkClick r:id="rId3"/>
              </a:rPr>
              <a:t>High clearance</a:t>
            </a:r>
            <a:endParaRPr lang="en-US" altLang="en-US"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Slide Image Placeholder 1"/>
          <p:cNvSpPr>
            <a:spLocks noGrp="1" noRot="1" noChangeAspect="1" noTextEdit="1"/>
          </p:cNvSpPr>
          <p:nvPr>
            <p:ph type="sldImg"/>
          </p:nvPr>
        </p:nvSpPr>
        <p:spPr>
          <a:ln/>
        </p:spPr>
      </p:sp>
      <p:sp>
        <p:nvSpPr>
          <p:cNvPr id="1423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Show video on land management around the trees unless problems, in which case use notes instead.</a:t>
            </a:r>
          </a:p>
          <a:p>
            <a:endParaRPr lang="en-GB" altLang="en-US" smtClean="0"/>
          </a:p>
          <a:p>
            <a:r>
              <a:rPr lang="en-GB" altLang="en-US" smtClean="0"/>
              <a:t>Issues: </a:t>
            </a:r>
          </a:p>
          <a:p>
            <a:r>
              <a:rPr lang="en-GB" altLang="en-US" smtClean="0"/>
              <a:t>Intensive grazing, root damage from machinery, urban development, forestry machinery</a:t>
            </a:r>
          </a:p>
          <a:p>
            <a:endParaRPr lang="en-GB" altLang="en-US" smtClean="0"/>
          </a:p>
          <a:p>
            <a:r>
              <a:rPr lang="en-GB" altLang="en-US" smtClean="0"/>
              <a:t>Solutions:</a:t>
            </a:r>
          </a:p>
          <a:p>
            <a:r>
              <a:rPr lang="en-GB" altLang="en-US" smtClean="0"/>
              <a:t>REMOVE PROBLEM, Dead hedge, mulch, lower density grazing</a:t>
            </a:r>
          </a:p>
        </p:txBody>
      </p:sp>
      <p:sp>
        <p:nvSpPr>
          <p:cNvPr id="1423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275B67D9-E841-423F-B8C3-ADAB4F8A8FBB}" type="slidenum">
              <a:rPr lang="en-GB" altLang="en-US" smtClean="0"/>
              <a:pPr eaLnBrk="1" hangingPunct="1"/>
              <a:t>64</a:t>
            </a:fld>
            <a:endParaRPr lang="en-GB" altLang="en-US"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Slide Image Placeholder 1"/>
          <p:cNvSpPr>
            <a:spLocks noGrp="1" noRot="1" noChangeAspect="1" noTextEdit="1"/>
          </p:cNvSpPr>
          <p:nvPr>
            <p:ph type="sldImg"/>
          </p:nvPr>
        </p:nvSpPr>
        <p:spPr>
          <a:ln/>
        </p:spPr>
      </p:sp>
      <p:sp>
        <p:nvSpPr>
          <p:cNvPr id="1433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Divide into small groups, each has a sheet with photographs of a tree on it. </a:t>
            </a:r>
          </a:p>
          <a:p>
            <a:r>
              <a:rPr lang="en-GB" altLang="en-US" smtClean="0"/>
              <a:t>Group has to discuss what they would do</a:t>
            </a:r>
          </a:p>
          <a:p>
            <a:r>
              <a:rPr lang="en-GB" altLang="en-US" smtClean="0"/>
              <a:t>Each group to feed back</a:t>
            </a:r>
          </a:p>
          <a:p>
            <a:r>
              <a:rPr lang="en-GB" altLang="en-US" smtClean="0"/>
              <a:t>Open separate powerpoint with the selection of trees you have decided to do. </a:t>
            </a:r>
          </a:p>
          <a:p>
            <a:r>
              <a:rPr lang="sv-SE" altLang="en-US" smtClean="0"/>
              <a:t>Use these the two trees on this slide as examples of what we are trying to get them to think about:</a:t>
            </a:r>
          </a:p>
          <a:p>
            <a:r>
              <a:rPr lang="sv-SE" altLang="en-US" smtClean="0"/>
              <a:t>Tree on left has five pollard stems and is a lime. Previous failure onto the roof of the barn, adjacent to a very quiet country road. Tree needs some reduction work.</a:t>
            </a:r>
          </a:p>
          <a:p>
            <a:r>
              <a:rPr lang="sv-SE" altLang="en-US" smtClean="0"/>
              <a:t>Tree on right has been enclosed in spruce woodland for more than 50 years. First clearance has been done, more required. But tree in poor condition and it may be too late. Consider whether it is worth it?</a:t>
            </a:r>
            <a:endParaRPr lang="en-GB" altLang="en-US" smtClean="0"/>
          </a:p>
        </p:txBody>
      </p:sp>
      <p:sp>
        <p:nvSpPr>
          <p:cNvPr id="1433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36E7306F-0FAA-4289-8E4B-B95377A05D80}" type="slidenum">
              <a:rPr lang="en-GB" altLang="en-US" smtClean="0"/>
              <a:pPr eaLnBrk="1" hangingPunct="1"/>
              <a:t>65</a:t>
            </a:fld>
            <a:endParaRPr lang="en-GB" altLang="en-US"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lnSpcReduction="10000"/>
          </a:bodyPr>
          <a:lstStyle/>
          <a:p>
            <a:pPr eaLnBrk="1" hangingPunct="1">
              <a:lnSpc>
                <a:spcPct val="80000"/>
              </a:lnSpc>
              <a:defRPr/>
            </a:pPr>
            <a:r>
              <a:rPr lang="sv-SE" dirty="0" smtClean="0"/>
              <a:t>Do you really need to </a:t>
            </a:r>
            <a:r>
              <a:rPr lang="sv-SE" b="1" dirty="0" smtClean="0"/>
              <a:t>do</a:t>
            </a:r>
            <a:r>
              <a:rPr lang="sv-SE" dirty="0" smtClean="0"/>
              <a:t> anything?</a:t>
            </a:r>
          </a:p>
          <a:p>
            <a:pPr eaLnBrk="1" hangingPunct="1">
              <a:lnSpc>
                <a:spcPct val="80000"/>
              </a:lnSpc>
              <a:defRPr/>
            </a:pPr>
            <a:endParaRPr lang="sv-SE" dirty="0" smtClean="0"/>
          </a:p>
          <a:p>
            <a:pPr eaLnBrk="1" hangingPunct="1">
              <a:lnSpc>
                <a:spcPct val="80000"/>
              </a:lnSpc>
              <a:defRPr/>
            </a:pPr>
            <a:r>
              <a:rPr lang="sv-SE" dirty="0" smtClean="0"/>
              <a:t>Small reductions can make a big difference</a:t>
            </a:r>
          </a:p>
          <a:p>
            <a:pPr eaLnBrk="1" hangingPunct="1">
              <a:lnSpc>
                <a:spcPct val="80000"/>
              </a:lnSpc>
              <a:defRPr/>
            </a:pPr>
            <a:endParaRPr lang="sv-SE" dirty="0" smtClean="0"/>
          </a:p>
          <a:p>
            <a:pPr eaLnBrk="1" hangingPunct="1">
              <a:lnSpc>
                <a:spcPct val="80000"/>
              </a:lnSpc>
              <a:defRPr/>
            </a:pPr>
            <a:r>
              <a:rPr lang="sv-SE" dirty="0" smtClean="0"/>
              <a:t>Tree must be likely to respond well</a:t>
            </a:r>
          </a:p>
          <a:p>
            <a:pPr eaLnBrk="1" hangingPunct="1">
              <a:defRPr/>
            </a:pPr>
            <a:endParaRPr lang="en-GB" altLang="en-US" dirty="0" smtClean="0"/>
          </a:p>
          <a:p>
            <a:pPr eaLnBrk="1" hangingPunct="1">
              <a:defRPr/>
            </a:pPr>
            <a:r>
              <a:rPr lang="en-GB" altLang="en-US" dirty="0" smtClean="0"/>
              <a:t>Avoid: Heavy removal of almost all the branches and r</a:t>
            </a:r>
            <a:r>
              <a:rPr lang="sv-SE" altLang="en-US" dirty="0" smtClean="0"/>
              <a:t>emoving all live growth b</a:t>
            </a:r>
            <a:r>
              <a:rPr lang="en-GB" altLang="en-US" sz="3200" dirty="0" err="1" smtClean="0"/>
              <a:t>ecause</a:t>
            </a:r>
            <a:r>
              <a:rPr lang="en-GB" altLang="en-US" sz="3200" dirty="0" smtClean="0"/>
              <a:t> long term viability is usually compromised</a:t>
            </a:r>
          </a:p>
          <a:p>
            <a:pPr>
              <a:defRPr/>
            </a:pPr>
            <a:endParaRPr lang="en-GB" altLang="en-US" dirty="0" smtClean="0"/>
          </a:p>
          <a:p>
            <a:pPr>
              <a:defRPr/>
            </a:pPr>
            <a:r>
              <a:rPr lang="en-GB" altLang="en-US" dirty="0" smtClean="0"/>
              <a:t>Even with resilient species such as willow and previously </a:t>
            </a:r>
            <a:r>
              <a:rPr lang="en-GB" altLang="en-US" dirty="0" err="1" smtClean="0"/>
              <a:t>pollarded</a:t>
            </a:r>
            <a:r>
              <a:rPr lang="en-GB" altLang="en-US" dirty="0" smtClean="0"/>
              <a:t> trees it is better to do the restoration work slowly</a:t>
            </a:r>
          </a:p>
          <a:p>
            <a:pPr eaLnBrk="1" hangingPunct="1">
              <a:defRPr/>
            </a:pPr>
            <a:endParaRPr lang="en-US" altLang="en-US" dirty="0" smtClean="0"/>
          </a:p>
          <a:p>
            <a:pPr eaLnBrk="1" hangingPunct="1">
              <a:defRPr/>
            </a:pPr>
            <a:r>
              <a:rPr lang="en-US" altLang="en-US" dirty="0" smtClean="0"/>
              <a:t>Better to cut the tree in a series of small stages rather than a single big action </a:t>
            </a:r>
          </a:p>
          <a:p>
            <a:pPr eaLnBrk="1" hangingPunct="1">
              <a:defRPr/>
            </a:pPr>
            <a:r>
              <a:rPr lang="en-US" altLang="en-US" dirty="0" smtClean="0"/>
              <a:t>Picture on the right shows a tree with hypothetical cuts marked on – a very rough guide and that the actual position of sequential cutting must be determined by the response of the tree. It must also be related to the crown form – not necessarily as symmetrical as this illustration.</a:t>
            </a:r>
          </a:p>
          <a:p>
            <a:pPr eaLnBrk="1" hangingPunct="1">
              <a:defRPr/>
            </a:pPr>
            <a:r>
              <a:rPr lang="en-US" altLang="en-US" smtClean="0"/>
              <a:t>All </a:t>
            </a:r>
            <a:r>
              <a:rPr lang="en-US" altLang="en-US" dirty="0" smtClean="0"/>
              <a:t>operations need to be evaluated before any further work is carried out to make sure the tree is responding positively</a:t>
            </a:r>
            <a:endParaRPr lang="en-GB" dirty="0"/>
          </a:p>
        </p:txBody>
      </p:sp>
      <p:sp>
        <p:nvSpPr>
          <p:cNvPr id="1443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836336C4-A532-4423-9E31-054B10B2A7E4}" type="slidenum">
              <a:rPr lang="en-GB" altLang="en-US" smtClean="0"/>
              <a:pPr eaLnBrk="1" hangingPunct="1"/>
              <a:t>66</a:t>
            </a:fld>
            <a:endParaRPr lang="en-GB" altLang="en-US"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Slide Image Placeholder 1"/>
          <p:cNvSpPr>
            <a:spLocks noGrp="1" noRot="1" noChangeAspect="1" noTextEdit="1"/>
          </p:cNvSpPr>
          <p:nvPr>
            <p:ph type="sldImg"/>
          </p:nvPr>
        </p:nvSpPr>
        <p:spPr>
          <a:ln/>
        </p:spPr>
      </p:sp>
      <p:sp>
        <p:nvSpPr>
          <p:cNvPr id="14541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Finishing the presentation on management with a reminder about the next generation of veterans...</a:t>
            </a:r>
          </a:p>
          <a:p>
            <a:r>
              <a:rPr lang="en-GB" altLang="en-US" smtClean="0"/>
              <a:t>This slide shows new trees planted, which is excellent, but sadly many have been planted too close to the ancient tree they are trying to replace. Ideally replacement trees should be planted at least 35 metres from any ancient tree so that they have enough room to become ancients of the future.</a:t>
            </a:r>
          </a:p>
          <a:p>
            <a:r>
              <a:rPr lang="en-GB" altLang="en-US" smtClean="0"/>
              <a:t>Remember: </a:t>
            </a:r>
          </a:p>
          <a:p>
            <a:pPr eaLnBrk="1" hangingPunct="1">
              <a:buFontTx/>
              <a:buChar char="•"/>
            </a:pPr>
            <a:r>
              <a:rPr lang="sv-SE" altLang="en-US" smtClean="0"/>
              <a:t> Keep as many of the existing old trees as possible</a:t>
            </a:r>
          </a:p>
          <a:p>
            <a:pPr eaLnBrk="1" hangingPunct="1">
              <a:buFontTx/>
              <a:buChar char="•"/>
            </a:pPr>
            <a:r>
              <a:rPr lang="sv-SE" altLang="en-US" smtClean="0"/>
              <a:t> Ensure future generations through natural regeneration or planting</a:t>
            </a:r>
          </a:p>
          <a:p>
            <a:pPr eaLnBrk="1" hangingPunct="1">
              <a:buFontTx/>
              <a:buChar char="•"/>
            </a:pPr>
            <a:r>
              <a:rPr lang="sv-SE" altLang="en-US" smtClean="0"/>
              <a:t> Ensure young trees have enough space and light</a:t>
            </a:r>
          </a:p>
          <a:p>
            <a:pPr eaLnBrk="1" hangingPunct="1">
              <a:buFontTx/>
              <a:buChar char="•"/>
            </a:pPr>
            <a:r>
              <a:rPr lang="sv-SE" altLang="en-US" smtClean="0"/>
              <a:t> Don’t plant them too close to the veteran trees – 35m from any existing ancients and from one another.</a:t>
            </a:r>
          </a:p>
          <a:p>
            <a:endParaRPr lang="en-GB" altLang="en-US" smtClean="0"/>
          </a:p>
        </p:txBody>
      </p:sp>
      <p:sp>
        <p:nvSpPr>
          <p:cNvPr id="14541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810DC6AA-0819-4689-8B72-0492242ACBBE}" type="slidenum">
              <a:rPr lang="en-GB" altLang="en-US" smtClean="0"/>
              <a:pPr eaLnBrk="1" hangingPunct="1"/>
              <a:t>67</a:t>
            </a:fld>
            <a:endParaRPr lang="en-GB" altLang="en-US"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Slide Image Placeholder 1"/>
          <p:cNvSpPr>
            <a:spLocks noGrp="1" noRot="1" noChangeAspect="1" noTextEdit="1"/>
          </p:cNvSpPr>
          <p:nvPr>
            <p:ph type="sldImg"/>
          </p:nvPr>
        </p:nvSpPr>
        <p:spPr>
          <a:ln/>
        </p:spPr>
      </p:sp>
      <p:sp>
        <p:nvSpPr>
          <p:cNvPr id="1464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Final question and answer session if needed </a:t>
            </a:r>
          </a:p>
        </p:txBody>
      </p:sp>
      <p:sp>
        <p:nvSpPr>
          <p:cNvPr id="1464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D48A4413-A6BF-4D36-A28F-A3B2CE4D414E}" type="slidenum">
              <a:rPr lang="en-GB" altLang="en-US" smtClean="0"/>
              <a:pPr eaLnBrk="1" hangingPunct="1"/>
              <a:t>68</a:t>
            </a:fld>
            <a:endParaRPr lang="en-GB" altLang="en-US"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Slide Image Placeholder 1"/>
          <p:cNvSpPr>
            <a:spLocks noGrp="1" noRot="1" noChangeAspect="1" noTextEdit="1"/>
          </p:cNvSpPr>
          <p:nvPr>
            <p:ph type="sldImg"/>
          </p:nvPr>
        </p:nvSpPr>
        <p:spPr>
          <a:ln/>
        </p:spPr>
      </p:sp>
      <p:sp>
        <p:nvSpPr>
          <p:cNvPr id="14745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The final few slides just conclude the day with some comments about protection of veteran trees</a:t>
            </a:r>
          </a:p>
          <a:p>
            <a:endParaRPr lang="en-GB" altLang="en-US" smtClean="0"/>
          </a:p>
          <a:p>
            <a:r>
              <a:rPr lang="sv-SE" altLang="en-US" smtClean="0"/>
              <a:t>Vasa Ship – built under the reign of Gutav II Adolf reign in 1628. Built badly which is why it sunk on its maiden voyage! Was raised from the seabed in the early 1960s and now is in a museum that costs huge amounts of money to conserve. Sulphuric acid is now beginning to break down the wood!!</a:t>
            </a:r>
          </a:p>
          <a:p>
            <a:endParaRPr lang="sv-SE" altLang="en-US" smtClean="0"/>
          </a:p>
          <a:p>
            <a:r>
              <a:rPr lang="sv-SE" altLang="en-US" smtClean="0"/>
              <a:t>Could mention local example, for example the Mary Rose (UK) or </a:t>
            </a:r>
            <a:r>
              <a:rPr lang="en-GB" altLang="en-US" smtClean="0"/>
              <a:t>"Manastirea dintr-un lemn" monastry in Romania (a tiny wooden church was made from one massive oak tree in in the 17th century, a local shepherd found an icon in a hollow in the tree and decided to chop it down and build a church from it)</a:t>
            </a:r>
          </a:p>
        </p:txBody>
      </p:sp>
      <p:sp>
        <p:nvSpPr>
          <p:cNvPr id="14746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992C51AA-6619-4E3A-AB24-F6D00A792A4E}" type="slidenum">
              <a:rPr lang="en-GB" altLang="en-US" smtClean="0"/>
              <a:pPr eaLnBrk="1" hangingPunct="1"/>
              <a:t>69</a:t>
            </a:fld>
            <a:endParaRPr lang="en-GB" altLang="en-US"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Image Placeholder 1"/>
          <p:cNvSpPr>
            <a:spLocks noGrp="1" noRot="1" noChangeAspect="1" noTextEdit="1"/>
          </p:cNvSpPr>
          <p:nvPr>
            <p:ph type="sldImg"/>
          </p:nvPr>
        </p:nvSpPr>
        <p:spPr>
          <a:ln/>
        </p:spPr>
      </p:sp>
      <p:sp>
        <p:nvSpPr>
          <p:cNvPr id="1484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smtClean="0"/>
              <a:t>Will be specific for each country. Link to film about common sense risk management here. Can be shown in there is time.</a:t>
            </a:r>
            <a:endParaRPr lang="en-GB" altLang="en-US" smtClean="0"/>
          </a:p>
        </p:txBody>
      </p:sp>
      <p:sp>
        <p:nvSpPr>
          <p:cNvPr id="1484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6D155DD1-4BAF-43B3-88FC-43387BEAD723}" type="slidenum">
              <a:rPr lang="en-GB" altLang="en-US" smtClean="0"/>
              <a:pPr eaLnBrk="1" hangingPunct="1"/>
              <a:t>70</a:t>
            </a:fld>
            <a:endParaRPr lang="en-GB" altLang="en-US"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76E48783-A65E-4F7C-8360-2C822AB59016}" type="slidenum">
              <a:rPr lang="en-GB" altLang="en-US" smtClean="0"/>
              <a:pPr eaLnBrk="1" hangingPunct="1"/>
              <a:t>71</a:t>
            </a:fld>
            <a:endParaRPr lang="en-GB" altLang="en-US" smtClean="0"/>
          </a:p>
        </p:txBody>
      </p:sp>
      <p:sp>
        <p:nvSpPr>
          <p:cNvPr id="149507" name="Rectangle 2"/>
          <p:cNvSpPr>
            <a:spLocks noRot="1" noChangeArrowheads="1" noTextEdit="1"/>
          </p:cNvSpPr>
          <p:nvPr>
            <p:ph type="sldImg"/>
          </p:nvPr>
        </p:nvSpPr>
        <p:spPr>
          <a:xfrm>
            <a:off x="3344863" y="531813"/>
            <a:ext cx="3546475" cy="2660650"/>
          </a:xfrm>
          <a:ln/>
        </p:spPr>
      </p:sp>
      <p:sp>
        <p:nvSpPr>
          <p:cNvPr id="149508" name="Rectangle 3"/>
          <p:cNvSpPr>
            <a:spLocks noGrp="1" noChangeArrowheads="1"/>
          </p:cNvSpPr>
          <p:nvPr>
            <p:ph type="body" idx="1"/>
          </p:nvPr>
        </p:nvSpPr>
        <p:spPr>
          <a:xfrm>
            <a:off x="1366838" y="3371850"/>
            <a:ext cx="7500937" cy="31956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Recap of the day:</a:t>
            </a:r>
          </a:p>
          <a:p>
            <a:pPr eaLnBrk="1" hangingPunct="1"/>
            <a:r>
              <a:rPr lang="en-US" altLang="en-US" smtClean="0"/>
              <a:t>Veteran trees have a high biodiversity value</a:t>
            </a:r>
          </a:p>
          <a:p>
            <a:pPr eaLnBrk="1" hangingPunct="1"/>
            <a:r>
              <a:rPr lang="en-US" altLang="en-US" smtClean="0"/>
              <a:t>The aging process produces the features that give the trees high biodiversity values</a:t>
            </a:r>
          </a:p>
          <a:p>
            <a:pPr eaLnBrk="1" hangingPunct="1"/>
            <a:r>
              <a:rPr lang="en-US" altLang="en-US" smtClean="0"/>
              <a:t>But… need to keep the tree alive as long as possible for it to continue to provide suitable habitat</a:t>
            </a:r>
          </a:p>
          <a:p>
            <a:pPr eaLnBrk="1" hangingPunct="1"/>
            <a:r>
              <a:rPr lang="en-US" altLang="en-US" smtClean="0"/>
              <a:t>For this you need to consider the land around the tree as well as the tree itself</a:t>
            </a:r>
          </a:p>
          <a:p>
            <a:pPr eaLnBrk="1" hangingPunct="1"/>
            <a:r>
              <a:rPr lang="en-US" altLang="en-US" smtClean="0"/>
              <a:t>Plan any management carefully and consider the consequences of what you do</a:t>
            </a:r>
          </a:p>
          <a:p>
            <a:pPr eaLnBrk="1" hangingPunct="1"/>
            <a:r>
              <a:rPr lang="en-US" altLang="en-US" smtClean="0"/>
              <a:t>Try to ensure the trees are protected (if not legally then by local agreements) for the future</a:t>
            </a:r>
          </a:p>
          <a:p>
            <a:pPr eaLnBrk="1" hangingPunct="1"/>
            <a:r>
              <a:rPr lang="en-US" altLang="en-US" smtClean="0"/>
              <a:t>Remember to ensure there are veteran trees for the future too</a:t>
            </a:r>
          </a:p>
          <a:p>
            <a:pPr eaLnBrk="1" hangingPunct="1"/>
            <a:endParaRPr lang="en-US" altLang="en-US" smtClean="0"/>
          </a:p>
          <a:p>
            <a:pPr eaLnBrk="1" hangingPunct="1"/>
            <a:endParaRPr lang="en-US" altLang="en-US"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Slide Image Placeholder 1"/>
          <p:cNvSpPr>
            <a:spLocks noGrp="1" noRot="1" noChangeAspect="1" noTextEdit="1"/>
          </p:cNvSpPr>
          <p:nvPr>
            <p:ph type="sldImg"/>
          </p:nvPr>
        </p:nvSpPr>
        <p:spPr>
          <a:ln/>
        </p:spPr>
      </p:sp>
      <p:sp>
        <p:nvSpPr>
          <p:cNvPr id="15053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Book/s and videos will be available in your language at least in a digital format</a:t>
            </a:r>
          </a:p>
          <a:p>
            <a:endParaRPr lang="en-GB" altLang="en-US" smtClean="0"/>
          </a:p>
        </p:txBody>
      </p:sp>
      <p:sp>
        <p:nvSpPr>
          <p:cNvPr id="15053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a:solidFill>
                  <a:schemeClr val="tx1"/>
                </a:solidFill>
                <a:latin typeface="Arial" charset="0"/>
              </a:defRPr>
            </a:lvl1pPr>
            <a:lvl2pPr marL="742950" indent="-285750" defTabSz="989013" eaLnBrk="0" hangingPunct="0">
              <a:defRPr>
                <a:solidFill>
                  <a:schemeClr val="tx1"/>
                </a:solidFill>
                <a:latin typeface="Arial" charset="0"/>
              </a:defRPr>
            </a:lvl2pPr>
            <a:lvl3pPr marL="1143000" indent="-228600" defTabSz="989013" eaLnBrk="0" hangingPunct="0">
              <a:defRPr>
                <a:solidFill>
                  <a:schemeClr val="tx1"/>
                </a:solidFill>
                <a:latin typeface="Arial" charset="0"/>
              </a:defRPr>
            </a:lvl3pPr>
            <a:lvl4pPr marL="1600200" indent="-228600" defTabSz="989013" eaLnBrk="0" hangingPunct="0">
              <a:defRPr>
                <a:solidFill>
                  <a:schemeClr val="tx1"/>
                </a:solidFill>
                <a:latin typeface="Arial" charset="0"/>
              </a:defRPr>
            </a:lvl4pPr>
            <a:lvl5pPr marL="2057400" indent="-228600" defTabSz="989013" eaLnBrk="0" hangingPunct="0">
              <a:defRPr>
                <a:solidFill>
                  <a:schemeClr val="tx1"/>
                </a:solidFill>
                <a:latin typeface="Arial" charset="0"/>
              </a:defRPr>
            </a:lvl5pPr>
            <a:lvl6pPr marL="2514600" indent="-228600" defTabSz="989013" eaLnBrk="0" fontAlgn="base" hangingPunct="0">
              <a:spcBef>
                <a:spcPct val="0"/>
              </a:spcBef>
              <a:spcAft>
                <a:spcPct val="0"/>
              </a:spcAft>
              <a:defRPr>
                <a:solidFill>
                  <a:schemeClr val="tx1"/>
                </a:solidFill>
                <a:latin typeface="Arial" charset="0"/>
              </a:defRPr>
            </a:lvl6pPr>
            <a:lvl7pPr marL="2971800" indent="-228600" defTabSz="989013" eaLnBrk="0" fontAlgn="base" hangingPunct="0">
              <a:spcBef>
                <a:spcPct val="0"/>
              </a:spcBef>
              <a:spcAft>
                <a:spcPct val="0"/>
              </a:spcAft>
              <a:defRPr>
                <a:solidFill>
                  <a:schemeClr val="tx1"/>
                </a:solidFill>
                <a:latin typeface="Arial" charset="0"/>
              </a:defRPr>
            </a:lvl7pPr>
            <a:lvl8pPr marL="3429000" indent="-228600" defTabSz="989013" eaLnBrk="0" fontAlgn="base" hangingPunct="0">
              <a:spcBef>
                <a:spcPct val="0"/>
              </a:spcBef>
              <a:spcAft>
                <a:spcPct val="0"/>
              </a:spcAft>
              <a:defRPr>
                <a:solidFill>
                  <a:schemeClr val="tx1"/>
                </a:solidFill>
                <a:latin typeface="Arial" charset="0"/>
              </a:defRPr>
            </a:lvl8pPr>
            <a:lvl9pPr marL="3886200" indent="-228600" defTabSz="989013" eaLnBrk="0" fontAlgn="base" hangingPunct="0">
              <a:spcBef>
                <a:spcPct val="0"/>
              </a:spcBef>
              <a:spcAft>
                <a:spcPct val="0"/>
              </a:spcAft>
              <a:defRPr>
                <a:solidFill>
                  <a:schemeClr val="tx1"/>
                </a:solidFill>
                <a:latin typeface="Arial" charset="0"/>
              </a:defRPr>
            </a:lvl9pPr>
          </a:lstStyle>
          <a:p>
            <a:pPr eaLnBrk="1" hangingPunct="1"/>
            <a:fld id="{74B1B14A-DA2B-495E-AF84-B159266E738F}" type="slidenum">
              <a:rPr lang="en-GB" altLang="en-US" smtClean="0"/>
              <a:pPr eaLnBrk="1" hangingPunct="1"/>
              <a:t>72</a:t>
            </a:fld>
            <a:endParaRPr lang="en-GB" altLang="en-US"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2975" eaLnBrk="0" hangingPunct="0">
              <a:defRPr>
                <a:solidFill>
                  <a:schemeClr val="tx1"/>
                </a:solidFill>
                <a:latin typeface="Arial" charset="0"/>
              </a:defRPr>
            </a:lvl1pPr>
            <a:lvl2pPr marL="742950" indent="-285750" defTabSz="942975" eaLnBrk="0" hangingPunct="0">
              <a:defRPr>
                <a:solidFill>
                  <a:schemeClr val="tx1"/>
                </a:solidFill>
                <a:latin typeface="Arial" charset="0"/>
              </a:defRPr>
            </a:lvl2pPr>
            <a:lvl3pPr marL="1143000" indent="-228600" defTabSz="942975" eaLnBrk="0" hangingPunct="0">
              <a:defRPr>
                <a:solidFill>
                  <a:schemeClr val="tx1"/>
                </a:solidFill>
                <a:latin typeface="Arial" charset="0"/>
              </a:defRPr>
            </a:lvl3pPr>
            <a:lvl4pPr marL="1600200" indent="-228600" defTabSz="942975" eaLnBrk="0" hangingPunct="0">
              <a:defRPr>
                <a:solidFill>
                  <a:schemeClr val="tx1"/>
                </a:solidFill>
                <a:latin typeface="Arial" charset="0"/>
              </a:defRPr>
            </a:lvl4pPr>
            <a:lvl5pPr marL="2057400" indent="-228600" defTabSz="942975" eaLnBrk="0" hangingPunct="0">
              <a:defRPr>
                <a:solidFill>
                  <a:schemeClr val="tx1"/>
                </a:solidFill>
                <a:latin typeface="Arial" charset="0"/>
              </a:defRPr>
            </a:lvl5pPr>
            <a:lvl6pPr marL="2514600" indent="-228600" defTabSz="942975" eaLnBrk="0" fontAlgn="base" hangingPunct="0">
              <a:spcBef>
                <a:spcPct val="0"/>
              </a:spcBef>
              <a:spcAft>
                <a:spcPct val="0"/>
              </a:spcAft>
              <a:defRPr>
                <a:solidFill>
                  <a:schemeClr val="tx1"/>
                </a:solidFill>
                <a:latin typeface="Arial" charset="0"/>
              </a:defRPr>
            </a:lvl6pPr>
            <a:lvl7pPr marL="2971800" indent="-228600" defTabSz="942975" eaLnBrk="0" fontAlgn="base" hangingPunct="0">
              <a:spcBef>
                <a:spcPct val="0"/>
              </a:spcBef>
              <a:spcAft>
                <a:spcPct val="0"/>
              </a:spcAft>
              <a:defRPr>
                <a:solidFill>
                  <a:schemeClr val="tx1"/>
                </a:solidFill>
                <a:latin typeface="Arial" charset="0"/>
              </a:defRPr>
            </a:lvl7pPr>
            <a:lvl8pPr marL="3429000" indent="-228600" defTabSz="942975" eaLnBrk="0" fontAlgn="base" hangingPunct="0">
              <a:spcBef>
                <a:spcPct val="0"/>
              </a:spcBef>
              <a:spcAft>
                <a:spcPct val="0"/>
              </a:spcAft>
              <a:defRPr>
                <a:solidFill>
                  <a:schemeClr val="tx1"/>
                </a:solidFill>
                <a:latin typeface="Arial" charset="0"/>
              </a:defRPr>
            </a:lvl8pPr>
            <a:lvl9pPr marL="3886200" indent="-228600" defTabSz="942975" eaLnBrk="0" fontAlgn="base" hangingPunct="0">
              <a:spcBef>
                <a:spcPct val="0"/>
              </a:spcBef>
              <a:spcAft>
                <a:spcPct val="0"/>
              </a:spcAft>
              <a:defRPr>
                <a:solidFill>
                  <a:schemeClr val="tx1"/>
                </a:solidFill>
                <a:latin typeface="Arial" charset="0"/>
              </a:defRPr>
            </a:lvl9pPr>
          </a:lstStyle>
          <a:p>
            <a:pPr eaLnBrk="1" hangingPunct="1"/>
            <a:fld id="{3D40A3D6-D004-4DC2-AD09-E390D0CE2A79}" type="slidenum">
              <a:rPr lang="sv-SE" altLang="en-US" smtClean="0"/>
              <a:pPr eaLnBrk="1" hangingPunct="1"/>
              <a:t>74</a:t>
            </a:fld>
            <a:endParaRPr lang="sv-SE" altLang="en-US" smtClean="0"/>
          </a:p>
        </p:txBody>
      </p:sp>
      <p:sp>
        <p:nvSpPr>
          <p:cNvPr id="151555" name="Rectangle 2"/>
          <p:cNvSpPr>
            <a:spLocks noGrp="1" noRot="1" noChangeAspect="1" noChangeArrowheads="1" noTextEdit="1"/>
          </p:cNvSpPr>
          <p:nvPr>
            <p:ph type="sldImg"/>
          </p:nvPr>
        </p:nvSpPr>
        <p:spPr>
          <a:ln/>
        </p:spPr>
      </p:sp>
      <p:sp>
        <p:nvSpPr>
          <p:cNvPr id="15155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Hand out certificates of attendance while participants complete evaluation forms</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3CA5142-9B2D-444D-BF48-529F11D61DB8}" type="slidenum">
              <a:rPr lang="en-GB"/>
              <a:pPr>
                <a:defRPr/>
              </a:pPr>
              <a:t>‹nr.›</a:t>
            </a:fld>
            <a:endParaRPr lang="en-GB"/>
          </a:p>
        </p:txBody>
      </p:sp>
    </p:spTree>
    <p:extLst>
      <p:ext uri="{BB962C8B-B14F-4D97-AF65-F5344CB8AC3E}">
        <p14:creationId xmlns:p14="http://schemas.microsoft.com/office/powerpoint/2010/main" val="15222798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525CD40D-8FEA-4CA3-9425-F0462A16929F}" type="slidenum">
              <a:rPr lang="en-GB"/>
              <a:pPr>
                <a:defRPr/>
              </a:pPr>
              <a:t>‹nr.›</a:t>
            </a:fld>
            <a:endParaRPr lang="en-GB"/>
          </a:p>
        </p:txBody>
      </p:sp>
    </p:spTree>
    <p:extLst>
      <p:ext uri="{BB962C8B-B14F-4D97-AF65-F5344CB8AC3E}">
        <p14:creationId xmlns:p14="http://schemas.microsoft.com/office/powerpoint/2010/main" val="25762301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5253F2BE-A3B4-40F7-9C1E-E14B14A40E65}" type="slidenum">
              <a:rPr lang="en-GB"/>
              <a:pPr>
                <a:defRPr/>
              </a:pPr>
              <a:t>‹nr.›</a:t>
            </a:fld>
            <a:endParaRPr lang="en-GB"/>
          </a:p>
        </p:txBody>
      </p:sp>
    </p:spTree>
    <p:extLst>
      <p:ext uri="{BB962C8B-B14F-4D97-AF65-F5344CB8AC3E}">
        <p14:creationId xmlns:p14="http://schemas.microsoft.com/office/powerpoint/2010/main" val="31006832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EA552728-CF66-45CE-97A4-93FA3838C689}" type="slidenum">
              <a:rPr lang="en-GB"/>
              <a:pPr>
                <a:defRPr/>
              </a:pPr>
              <a:t>‹nr.›</a:t>
            </a:fld>
            <a:endParaRPr lang="en-GB"/>
          </a:p>
        </p:txBody>
      </p:sp>
    </p:spTree>
    <p:extLst>
      <p:ext uri="{BB962C8B-B14F-4D97-AF65-F5344CB8AC3E}">
        <p14:creationId xmlns:p14="http://schemas.microsoft.com/office/powerpoint/2010/main" val="584027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3A13A27B-956F-49DE-AF49-27E31F177210}" type="slidenum">
              <a:rPr lang="en-GB"/>
              <a:pPr>
                <a:defRPr/>
              </a:pPr>
              <a:t>‹nr.›</a:t>
            </a:fld>
            <a:endParaRPr lang="en-GB"/>
          </a:p>
        </p:txBody>
      </p:sp>
    </p:spTree>
    <p:extLst>
      <p:ext uri="{BB962C8B-B14F-4D97-AF65-F5344CB8AC3E}">
        <p14:creationId xmlns:p14="http://schemas.microsoft.com/office/powerpoint/2010/main" val="15632503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93B1D07F-90BE-45C6-B8D8-1892B934253D}" type="slidenum">
              <a:rPr lang="en-GB"/>
              <a:pPr>
                <a:defRPr/>
              </a:pPr>
              <a:t>‹nr.›</a:t>
            </a:fld>
            <a:endParaRPr lang="en-GB"/>
          </a:p>
        </p:txBody>
      </p:sp>
    </p:spTree>
    <p:extLst>
      <p:ext uri="{BB962C8B-B14F-4D97-AF65-F5344CB8AC3E}">
        <p14:creationId xmlns:p14="http://schemas.microsoft.com/office/powerpoint/2010/main" val="1063267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31140952-940C-4198-9B97-D13F7A1593FF}" type="slidenum">
              <a:rPr lang="en-GB"/>
              <a:pPr>
                <a:defRPr/>
              </a:pPr>
              <a:t>‹nr.›</a:t>
            </a:fld>
            <a:endParaRPr lang="en-GB"/>
          </a:p>
        </p:txBody>
      </p:sp>
    </p:spTree>
    <p:extLst>
      <p:ext uri="{BB962C8B-B14F-4D97-AF65-F5344CB8AC3E}">
        <p14:creationId xmlns:p14="http://schemas.microsoft.com/office/powerpoint/2010/main" val="9858662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1B794D80-8858-4251-A6F9-B8240C4DCAA6}" type="slidenum">
              <a:rPr lang="en-GB"/>
              <a:pPr>
                <a:defRPr/>
              </a:pPr>
              <a:t>‹nr.›</a:t>
            </a:fld>
            <a:endParaRPr lang="en-GB"/>
          </a:p>
        </p:txBody>
      </p:sp>
    </p:spTree>
    <p:extLst>
      <p:ext uri="{BB962C8B-B14F-4D97-AF65-F5344CB8AC3E}">
        <p14:creationId xmlns:p14="http://schemas.microsoft.com/office/powerpoint/2010/main" val="923218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3827DD67-20E4-468B-A4A4-453DC53DA2E7}" type="slidenum">
              <a:rPr lang="en-GB"/>
              <a:pPr>
                <a:defRPr/>
              </a:pPr>
              <a:t>‹nr.›</a:t>
            </a:fld>
            <a:endParaRPr lang="en-GB"/>
          </a:p>
        </p:txBody>
      </p:sp>
    </p:spTree>
    <p:extLst>
      <p:ext uri="{BB962C8B-B14F-4D97-AF65-F5344CB8AC3E}">
        <p14:creationId xmlns:p14="http://schemas.microsoft.com/office/powerpoint/2010/main" val="3236125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01FA25D9-0428-49F4-AD87-F52B910F915B}" type="slidenum">
              <a:rPr lang="en-GB"/>
              <a:pPr>
                <a:defRPr/>
              </a:pPr>
              <a:t>‹nr.›</a:t>
            </a:fld>
            <a:endParaRPr lang="en-GB"/>
          </a:p>
        </p:txBody>
      </p:sp>
    </p:spTree>
    <p:extLst>
      <p:ext uri="{BB962C8B-B14F-4D97-AF65-F5344CB8AC3E}">
        <p14:creationId xmlns:p14="http://schemas.microsoft.com/office/powerpoint/2010/main" val="3880442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B7E7967-E935-42AE-A641-625E61195BB6}" type="slidenum">
              <a:rPr lang="en-GB"/>
              <a:pPr>
                <a:defRPr/>
              </a:pPr>
              <a:t>‹nr.›</a:t>
            </a:fld>
            <a:endParaRPr lang="en-GB"/>
          </a:p>
        </p:txBody>
      </p:sp>
    </p:spTree>
    <p:extLst>
      <p:ext uri="{BB962C8B-B14F-4D97-AF65-F5344CB8AC3E}">
        <p14:creationId xmlns:p14="http://schemas.microsoft.com/office/powerpoint/2010/main" val="24699421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16967"/>
            <a:ext cx="8229600" cy="1139825"/>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457200" y="1711349"/>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747068"/>
            <a:ext cx="4038600" cy="218598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3"/>
          <p:cNvSpPr>
            <a:spLocks noGrp="1"/>
          </p:cNvSpPr>
          <p:nvPr>
            <p:ph type="dt" sz="half" idx="10"/>
          </p:nvPr>
        </p:nvSpPr>
        <p:spPr/>
        <p:txBody>
          <a:bodyPr/>
          <a:lstStyle>
            <a:lvl1pPr>
              <a:defRPr/>
            </a:lvl1pPr>
          </a:lstStyle>
          <a:p>
            <a:pPr>
              <a:defRPr/>
            </a:pPr>
            <a:endParaRPr lang="en-GB"/>
          </a:p>
        </p:txBody>
      </p:sp>
      <p:sp>
        <p:nvSpPr>
          <p:cNvPr id="7" name="Footer Placeholder 4"/>
          <p:cNvSpPr>
            <a:spLocks noGrp="1"/>
          </p:cNvSpPr>
          <p:nvPr>
            <p:ph type="ftr" sz="quarter" idx="11"/>
          </p:nvPr>
        </p:nvSpPr>
        <p:spPr/>
        <p:txBody>
          <a:bodyPr/>
          <a:lstStyle>
            <a:lvl1pPr>
              <a:defRPr/>
            </a:lvl1pPr>
          </a:lstStyle>
          <a:p>
            <a:pPr>
              <a:defRPr/>
            </a:pPr>
            <a:endParaRPr lang="en-GB"/>
          </a:p>
        </p:txBody>
      </p:sp>
      <p:sp>
        <p:nvSpPr>
          <p:cNvPr id="8" name="Slide Number Placeholder 5"/>
          <p:cNvSpPr>
            <a:spLocks noGrp="1"/>
          </p:cNvSpPr>
          <p:nvPr>
            <p:ph type="sldNum" sz="quarter" idx="12"/>
          </p:nvPr>
        </p:nvSpPr>
        <p:spPr/>
        <p:txBody>
          <a:bodyPr/>
          <a:lstStyle>
            <a:lvl1pPr>
              <a:defRPr/>
            </a:lvl1pPr>
          </a:lstStyle>
          <a:p>
            <a:pPr>
              <a:defRPr/>
            </a:pPr>
            <a:fld id="{4E13EA40-2215-4D75-93CE-E90DEB9A2670}" type="slidenum">
              <a:rPr lang="en-GB"/>
              <a:pPr>
                <a:defRPr/>
              </a:pPr>
              <a:t>‹nr.›</a:t>
            </a:fld>
            <a:endParaRPr lang="en-GB"/>
          </a:p>
        </p:txBody>
      </p:sp>
    </p:spTree>
    <p:extLst>
      <p:ext uri="{BB962C8B-B14F-4D97-AF65-F5344CB8AC3E}">
        <p14:creationId xmlns:p14="http://schemas.microsoft.com/office/powerpoint/2010/main" val="14742157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457200" y="1600200"/>
            <a:ext cx="4038600" cy="4525963"/>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8B805520-FAC4-47BD-A43C-ABDF0DACC927}" type="slidenum">
              <a:rPr lang="en-GB"/>
              <a:pPr>
                <a:defRPr/>
              </a:pPr>
              <a:t>‹nr.›</a:t>
            </a:fld>
            <a:endParaRPr lang="en-GB"/>
          </a:p>
        </p:txBody>
      </p:sp>
    </p:spTree>
    <p:extLst>
      <p:ext uri="{BB962C8B-B14F-4D97-AF65-F5344CB8AC3E}">
        <p14:creationId xmlns:p14="http://schemas.microsoft.com/office/powerpoint/2010/main" val="31869561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FB36E">
            <a:alpha val="50195"/>
          </a:srgbClr>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4AC5EA24-4139-4D60-AA00-B75B19CBA68D}" type="slidenum">
              <a:rPr lang="en-GB"/>
              <a:pPr>
                <a:defRPr/>
              </a:pPr>
              <a:t>‹nr.›</a:t>
            </a:fld>
            <a:endParaRPr lang="en-GB"/>
          </a:p>
        </p:txBody>
      </p:sp>
      <p:pic>
        <p:nvPicPr>
          <p:cNvPr id="1031" name="Picture 9" descr="D:\Gebruikersgegevens\joyeto\Documents\PROJECTEN\VETree\logo - huisstijl\logo-voor-scherm\logo-landscape-powerpoint2.jpg"/>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47625" y="28575"/>
            <a:ext cx="1355725"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10" descr="D:\Gebruikersgegevens\joyeto\Documents\PROJECTEN\VETree\logo - huisstijl\EU logo\EU_flag_English_powerpoint2.jpg"/>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7740650" y="0"/>
            <a:ext cx="14351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282" r:id="rId1"/>
    <p:sldLayoutId id="2147484270" r:id="rId2"/>
    <p:sldLayoutId id="2147484271" r:id="rId3"/>
    <p:sldLayoutId id="2147484272" r:id="rId4"/>
    <p:sldLayoutId id="2147484273" r:id="rId5"/>
    <p:sldLayoutId id="2147484274" r:id="rId6"/>
    <p:sldLayoutId id="2147484275" r:id="rId7"/>
    <p:sldLayoutId id="2147484276" r:id="rId8"/>
    <p:sldLayoutId id="2147484277" r:id="rId9"/>
    <p:sldLayoutId id="2147484278" r:id="rId10"/>
    <p:sldLayoutId id="2147484279" r:id="rId11"/>
    <p:sldLayoutId id="2147484280" r:id="rId12"/>
    <p:sldLayoutId id="2147484281" r:id="rId13"/>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 Id="rId9" Type="http://schemas.openxmlformats.org/officeDocument/2006/relationships/image" Target="../media/image34.jpeg"/></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4.xml"/><Relationship Id="rId1" Type="http://schemas.openxmlformats.org/officeDocument/2006/relationships/slideLayout" Target="../slideLayouts/slideLayout4.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image" Target="../media/image40.jpeg"/></Relationships>
</file>

<file path=ppt/slides/_rels/slide2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6.xml"/><Relationship Id="rId1" Type="http://schemas.openxmlformats.org/officeDocument/2006/relationships/slideLayout" Target="../slideLayouts/slideLayout4.xml"/><Relationship Id="rId4" Type="http://schemas.openxmlformats.org/officeDocument/2006/relationships/image" Target="../media/image42.jpeg"/></Relationships>
</file>

<file path=ppt/slides/_rels/slide2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image" Target="../media/image48.jpe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3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44.xml"/><Relationship Id="rId1" Type="http://schemas.openxmlformats.org/officeDocument/2006/relationships/slideLayout" Target="../slideLayouts/slideLayout5.xml"/><Relationship Id="rId5" Type="http://schemas.openxmlformats.org/officeDocument/2006/relationships/image" Target="../media/image64.jpeg"/><Relationship Id="rId4" Type="http://schemas.openxmlformats.org/officeDocument/2006/relationships/image" Target="../media/image63.jpe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46.xml"/><Relationship Id="rId1" Type="http://schemas.openxmlformats.org/officeDocument/2006/relationships/slideLayout" Target="../slideLayouts/slideLayout4.xml"/><Relationship Id="rId4" Type="http://schemas.openxmlformats.org/officeDocument/2006/relationships/image" Target="../media/image66.jpeg"/></Relationships>
</file>

<file path=ppt/slides/_rels/slide4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47.xml"/><Relationship Id="rId1" Type="http://schemas.openxmlformats.org/officeDocument/2006/relationships/slideLayout" Target="../slideLayouts/slideLayout4.xml"/><Relationship Id="rId4" Type="http://schemas.openxmlformats.org/officeDocument/2006/relationships/image" Target="../media/image68.jpeg"/></Relationships>
</file>

<file path=ppt/slides/_rels/slide50.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50.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52.xml"/><Relationship Id="rId1" Type="http://schemas.openxmlformats.org/officeDocument/2006/relationships/slideLayout" Target="../slideLayouts/slideLayout4.xml"/><Relationship Id="rId4" Type="http://schemas.openxmlformats.org/officeDocument/2006/relationships/image" Target="../media/image74.jpeg"/></Relationships>
</file>

<file path=ppt/slides/_rels/slide55.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53.xml"/><Relationship Id="rId1" Type="http://schemas.openxmlformats.org/officeDocument/2006/relationships/slideLayout" Target="../slideLayouts/slideLayout4.xml"/><Relationship Id="rId4" Type="http://schemas.openxmlformats.org/officeDocument/2006/relationships/image" Target="../media/image76.jpeg"/></Relationships>
</file>

<file path=ppt/slides/_rels/slide56.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54.xml"/><Relationship Id="rId1" Type="http://schemas.openxmlformats.org/officeDocument/2006/relationships/slideLayout" Target="../slideLayouts/slideLayout4.xml"/><Relationship Id="rId4" Type="http://schemas.openxmlformats.org/officeDocument/2006/relationships/image" Target="../media/image78.jpeg"/></Relationships>
</file>

<file path=ppt/slides/_rels/slide57.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55.xml"/><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56.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59.xml"/><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60.xml"/><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61.xml"/><Relationship Id="rId1" Type="http://schemas.openxmlformats.org/officeDocument/2006/relationships/slideLayout" Target="../slideLayouts/slideLayout4.xml"/><Relationship Id="rId4" Type="http://schemas.openxmlformats.org/officeDocument/2006/relationships/image" Target="../media/image86.jpeg"/></Relationships>
</file>

<file path=ppt/slides/_rels/slide64.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62.xml"/><Relationship Id="rId1" Type="http://schemas.openxmlformats.org/officeDocument/2006/relationships/slideLayout" Target="../slideLayouts/slideLayout2.xml"/><Relationship Id="rId4" Type="http://schemas.openxmlformats.org/officeDocument/2006/relationships/image" Target="../media/image88.jpeg"/></Relationships>
</file>

<file path=ppt/slides/_rels/slide65.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63.xml"/><Relationship Id="rId1" Type="http://schemas.openxmlformats.org/officeDocument/2006/relationships/slideLayout" Target="../slideLayouts/slideLayout4.xml"/><Relationship Id="rId4" Type="http://schemas.openxmlformats.org/officeDocument/2006/relationships/image" Target="../media/image90.jpeg"/></Relationships>
</file>

<file path=ppt/slides/_rels/slide66.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64.xml"/><Relationship Id="rId1" Type="http://schemas.openxmlformats.org/officeDocument/2006/relationships/slideLayout" Target="../slideLayouts/slideLayout2.xml"/><Relationship Id="rId4" Type="http://schemas.openxmlformats.org/officeDocument/2006/relationships/image" Target="../media/image92.jpeg"/></Relationships>
</file>

<file path=ppt/slides/_rels/slide67.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65.xml"/><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67.xml"/><Relationship Id="rId1" Type="http://schemas.openxmlformats.org/officeDocument/2006/relationships/slideLayout" Target="../slideLayouts/slideLayout13.xml"/><Relationship Id="rId4" Type="http://schemas.openxmlformats.org/officeDocument/2006/relationships/image" Target="../media/image96.jpeg"/></Relationships>
</file>

<file path=ppt/slides/_rels/slide70.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68.xml"/><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69.xml"/><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70.xml"/><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hyperlink" Target="http://www.vetree.eu/" TargetMode="External"/><Relationship Id="rId1" Type="http://schemas.openxmlformats.org/officeDocument/2006/relationships/slideLayout" Target="../slideLayouts/slideLayout2.xml"/><Relationship Id="rId4" Type="http://schemas.openxmlformats.org/officeDocument/2006/relationships/image" Target="../media/image101.jpeg"/></Relationships>
</file>

<file path=ppt/slides/_rels/slide74.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836613"/>
            <a:ext cx="9144000" cy="607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2"/>
          <p:cNvSpPr>
            <a:spLocks noGrp="1" noChangeArrowheads="1"/>
          </p:cNvSpPr>
          <p:nvPr>
            <p:ph type="ctrTitle"/>
          </p:nvPr>
        </p:nvSpPr>
        <p:spPr>
          <a:xfrm>
            <a:off x="971550" y="1555750"/>
            <a:ext cx="7416800" cy="2233613"/>
          </a:xfrm>
        </p:spPr>
        <p:txBody>
          <a:bodyPr/>
          <a:lstStyle/>
          <a:p>
            <a:pPr eaLnBrk="1" hangingPunct="1"/>
            <a:r>
              <a:rPr lang="en-GB" altLang="en-US" sz="4800" smtClean="0">
                <a:solidFill>
                  <a:schemeClr val="bg1"/>
                </a:solidFill>
              </a:rPr>
              <a:t>Valuing and managing veteran trees</a:t>
            </a:r>
          </a:p>
        </p:txBody>
      </p:sp>
      <p:sp>
        <p:nvSpPr>
          <p:cNvPr id="3076" name="Text Box 5"/>
          <p:cNvSpPr txBox="1">
            <a:spLocks noChangeArrowheads="1"/>
          </p:cNvSpPr>
          <p:nvPr/>
        </p:nvSpPr>
        <p:spPr bwMode="auto">
          <a:xfrm>
            <a:off x="2411413" y="3933825"/>
            <a:ext cx="4608512"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endParaRPr lang="en-GB" altLang="en-US" sz="2800"/>
          </a:p>
          <a:p>
            <a:pPr algn="ctr" eaLnBrk="1" hangingPunct="1">
              <a:spcBef>
                <a:spcPct val="50000"/>
              </a:spcBef>
            </a:pPr>
            <a:r>
              <a:rPr lang="en-GB" altLang="en-US" sz="2800">
                <a:solidFill>
                  <a:schemeClr val="bg1"/>
                </a:solidFill>
              </a:rPr>
              <a:t>A training day delivered by the VETree project</a:t>
            </a:r>
          </a:p>
          <a:p>
            <a:pPr algn="ctr" eaLnBrk="1" hangingPunct="1">
              <a:spcBef>
                <a:spcPct val="50000"/>
              </a:spcBef>
            </a:pPr>
            <a:r>
              <a:rPr lang="en-GB" altLang="en-US" sz="2800"/>
              <a:t> </a:t>
            </a:r>
          </a:p>
        </p:txBody>
      </p:sp>
      <p:sp>
        <p:nvSpPr>
          <p:cNvPr id="3077" name="TextBox 2"/>
          <p:cNvSpPr txBox="1">
            <a:spLocks noChangeArrowheads="1"/>
          </p:cNvSpPr>
          <p:nvPr/>
        </p:nvSpPr>
        <p:spPr bwMode="auto">
          <a:xfrm>
            <a:off x="107950" y="6453188"/>
            <a:ext cx="29511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Biskops Arnö, Sweden</a:t>
            </a:r>
            <a:endParaRPr lang="en-GB" altLang="en-US">
              <a:solidFill>
                <a:schemeClr val="bg1"/>
              </a:solidFill>
            </a:endParaRPr>
          </a:p>
        </p:txBody>
      </p:sp>
      <p:sp>
        <p:nvSpPr>
          <p:cNvPr id="3078" name="TextBox 3"/>
          <p:cNvSpPr txBox="1">
            <a:spLocks noChangeArrowheads="1"/>
          </p:cNvSpPr>
          <p:nvPr/>
        </p:nvSpPr>
        <p:spPr bwMode="auto">
          <a:xfrm>
            <a:off x="6624638" y="6453188"/>
            <a:ext cx="26273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Vikki Bengtsson</a:t>
            </a:r>
            <a:endParaRPr lang="en-GB" altLang="en-US">
              <a:solidFill>
                <a:schemeClr val="bg1"/>
              </a:solidFill>
            </a:endParaRPr>
          </a:p>
        </p:txBody>
      </p:sp>
      <p:pic>
        <p:nvPicPr>
          <p:cNvPr id="3079" name="Picture 7" descr="D:\Gebruikersgegevens\joyeto\Documents\PROJECTEN\VETree\logo - huisstijl\logo-voor-scherm\logo-landscape-powerpoint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38" y="-1588"/>
            <a:ext cx="2460625" cy="793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8" descr="D:\Gebruikersgegevens\joyeto\Documents\PROJECTEN\VETree\logo - huisstijl\EU logo\EU_flag_English_powerpoint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19888" y="-1588"/>
            <a:ext cx="2443162" cy="838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385763" y="11113"/>
            <a:ext cx="8229600" cy="1143000"/>
          </a:xfrm>
        </p:spPr>
        <p:txBody>
          <a:bodyPr/>
          <a:lstStyle/>
          <a:p>
            <a:pPr eaLnBrk="1" hangingPunct="1"/>
            <a:r>
              <a:rPr lang="en-US" altLang="en-US" smtClean="0"/>
              <a:t>VETree project</a:t>
            </a:r>
          </a:p>
        </p:txBody>
      </p:sp>
      <p:pic>
        <p:nvPicPr>
          <p:cNvPr id="4099" name="Content Placeholder 2"/>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433388" y="1125538"/>
            <a:ext cx="8350250" cy="5543550"/>
          </a:xfrm>
        </p:spPr>
      </p:pic>
      <p:sp>
        <p:nvSpPr>
          <p:cNvPr id="4100" name="TextBox 2"/>
          <p:cNvSpPr txBox="1">
            <a:spLocks noChangeArrowheads="1"/>
          </p:cNvSpPr>
          <p:nvPr/>
        </p:nvSpPr>
        <p:spPr bwMode="auto">
          <a:xfrm>
            <a:off x="684213" y="6299200"/>
            <a:ext cx="3816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t>Bertiz, Spain</a:t>
            </a:r>
            <a:endParaRPr lang="en-GB" altLang="en-US"/>
          </a:p>
        </p:txBody>
      </p:sp>
      <p:sp>
        <p:nvSpPr>
          <p:cNvPr id="4101" name="TextBox 4"/>
          <p:cNvSpPr txBox="1">
            <a:spLocks noChangeArrowheads="1"/>
          </p:cNvSpPr>
          <p:nvPr/>
        </p:nvSpPr>
        <p:spPr bwMode="auto">
          <a:xfrm>
            <a:off x="6156325" y="6299200"/>
            <a:ext cx="2627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rgbClr val="000000"/>
                </a:solidFill>
              </a:rPr>
              <a:t>Photo: Ola Bengtsson</a:t>
            </a:r>
            <a:endParaRPr lang="en-GB" altLang="en-US">
              <a:solidFill>
                <a:srgbClr val="00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sv-SE" altLang="en-US" smtClean="0"/>
              <a:t>Introduction</a:t>
            </a:r>
            <a:endParaRPr lang="en-GB" altLang="en-US" smtClean="0"/>
          </a:p>
        </p:txBody>
      </p:sp>
      <p:sp>
        <p:nvSpPr>
          <p:cNvPr id="5123" name="Content Placeholder 3"/>
          <p:cNvSpPr>
            <a:spLocks noGrp="1"/>
          </p:cNvSpPr>
          <p:nvPr>
            <p:ph sz="half" idx="1"/>
          </p:nvPr>
        </p:nvSpPr>
        <p:spPr>
          <a:xfrm>
            <a:off x="457200" y="1782763"/>
            <a:ext cx="4038600" cy="4525962"/>
          </a:xfrm>
        </p:spPr>
        <p:txBody>
          <a:bodyPr/>
          <a:lstStyle/>
          <a:p>
            <a:pPr eaLnBrk="1" hangingPunct="1"/>
            <a:r>
              <a:rPr lang="sv-SE" altLang="en-US" smtClean="0"/>
              <a:t>Plan for today</a:t>
            </a:r>
          </a:p>
          <a:p>
            <a:pPr eaLnBrk="1" hangingPunct="1"/>
            <a:r>
              <a:rPr lang="sv-SE" altLang="en-US" smtClean="0"/>
              <a:t>Comfort information</a:t>
            </a:r>
          </a:p>
          <a:p>
            <a:pPr eaLnBrk="1" hangingPunct="1"/>
            <a:r>
              <a:rPr lang="sv-SE" altLang="en-US" smtClean="0"/>
              <a:t>Health and Safety</a:t>
            </a:r>
          </a:p>
          <a:p>
            <a:pPr eaLnBrk="1" hangingPunct="1"/>
            <a:r>
              <a:rPr lang="sv-SE" altLang="en-US" smtClean="0"/>
              <a:t>Questions?</a:t>
            </a:r>
          </a:p>
          <a:p>
            <a:pPr eaLnBrk="1" hangingPunct="1"/>
            <a:endParaRPr lang="en-GB" altLang="en-US" smtClean="0"/>
          </a:p>
        </p:txBody>
      </p:sp>
      <p:sp>
        <p:nvSpPr>
          <p:cNvPr id="5124" name="Content Placeholder 4"/>
          <p:cNvSpPr>
            <a:spLocks noGrp="1"/>
          </p:cNvSpPr>
          <p:nvPr>
            <p:ph sz="half" idx="2"/>
          </p:nvPr>
        </p:nvSpPr>
        <p:spPr>
          <a:xfrm>
            <a:off x="4648200" y="1341438"/>
            <a:ext cx="4038600" cy="5256212"/>
          </a:xfrm>
        </p:spPr>
        <p:txBody>
          <a:bodyPr/>
          <a:lstStyle/>
          <a:p>
            <a:pPr marL="0" indent="0">
              <a:buFont typeface="Arial" charset="0"/>
              <a:buNone/>
            </a:pPr>
            <a:r>
              <a:rPr lang="en-GB" altLang="en-US" smtClean="0"/>
              <a:t>Introduction and definitions of veteran trees</a:t>
            </a:r>
          </a:p>
          <a:p>
            <a:pPr marL="0" indent="0">
              <a:buFont typeface="Arial" charset="0"/>
              <a:buNone/>
            </a:pPr>
            <a:r>
              <a:rPr lang="en-GB" altLang="en-US" smtClean="0"/>
              <a:t>	</a:t>
            </a:r>
            <a:r>
              <a:rPr lang="en-GB" altLang="en-US" b="1" smtClean="0"/>
              <a:t>Coffee break</a:t>
            </a:r>
          </a:p>
          <a:p>
            <a:pPr marL="0" indent="0">
              <a:buFont typeface="Arial" charset="0"/>
              <a:buNone/>
            </a:pPr>
            <a:r>
              <a:rPr lang="en-GB" altLang="en-US" smtClean="0"/>
              <a:t>field visit</a:t>
            </a:r>
          </a:p>
          <a:p>
            <a:pPr marL="0" indent="0">
              <a:buFont typeface="Arial" charset="0"/>
              <a:buNone/>
            </a:pPr>
            <a:r>
              <a:rPr lang="sv-SE" altLang="en-US" smtClean="0"/>
              <a:t>	</a:t>
            </a:r>
            <a:r>
              <a:rPr lang="sv-SE" altLang="en-US" b="1" smtClean="0"/>
              <a:t>Lunch</a:t>
            </a:r>
            <a:endParaRPr lang="en-GB" altLang="en-US" b="1" smtClean="0"/>
          </a:p>
          <a:p>
            <a:pPr marL="0" indent="0">
              <a:buFont typeface="Arial" charset="0"/>
              <a:buNone/>
            </a:pPr>
            <a:r>
              <a:rPr lang="en-GB" altLang="en-US" smtClean="0"/>
              <a:t>Management of veteran trees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sv-SE" altLang="en-US" smtClean="0"/>
              <a:t>Introductions</a:t>
            </a:r>
            <a:endParaRPr lang="en-GB" altLang="en-US" smtClean="0"/>
          </a:p>
        </p:txBody>
      </p:sp>
      <p:sp>
        <p:nvSpPr>
          <p:cNvPr id="6147" name="Content Placeholder 2"/>
          <p:cNvSpPr>
            <a:spLocks noGrp="1"/>
          </p:cNvSpPr>
          <p:nvPr>
            <p:ph sz="half" idx="1"/>
          </p:nvPr>
        </p:nvSpPr>
        <p:spPr/>
        <p:txBody>
          <a:bodyPr/>
          <a:lstStyle/>
          <a:p>
            <a:pPr eaLnBrk="1" hangingPunct="1"/>
            <a:r>
              <a:rPr lang="sv-SE" altLang="en-US" smtClean="0"/>
              <a:t>Who am I?</a:t>
            </a:r>
          </a:p>
          <a:p>
            <a:pPr eaLnBrk="1" hangingPunct="1"/>
            <a:r>
              <a:rPr lang="sv-SE" altLang="en-US" smtClean="0"/>
              <a:t>Who are you?</a:t>
            </a:r>
          </a:p>
          <a:p>
            <a:pPr eaLnBrk="1" hangingPunct="1"/>
            <a:r>
              <a:rPr lang="sv-SE" altLang="en-US" smtClean="0"/>
              <a:t>Expectations?</a:t>
            </a:r>
          </a:p>
          <a:p>
            <a:endParaRPr lang="en-GB" altLang="en-US" smtClean="0"/>
          </a:p>
        </p:txBody>
      </p:sp>
      <p:pic>
        <p:nvPicPr>
          <p:cNvPr id="6148"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500563" y="1377950"/>
            <a:ext cx="4032250" cy="5372100"/>
          </a:xfrm>
          <a:noFill/>
        </p:spPr>
      </p:pic>
      <p:sp>
        <p:nvSpPr>
          <p:cNvPr id="6149" name="TextBox 3"/>
          <p:cNvSpPr txBox="1">
            <a:spLocks noChangeArrowheads="1"/>
          </p:cNvSpPr>
          <p:nvPr/>
        </p:nvSpPr>
        <p:spPr bwMode="auto">
          <a:xfrm>
            <a:off x="4572000" y="6516688"/>
            <a:ext cx="3922713" cy="368300"/>
          </a:xfrm>
          <a:prstGeom prst="rect">
            <a:avLst/>
          </a:prstGeom>
          <a:solidFill>
            <a:schemeClr val="tx1">
              <a:lumMod val="65000"/>
              <a:lumOff val="35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sv-SE" altLang="en-US" sz="1800" dirty="0" smtClean="0">
                <a:solidFill>
                  <a:schemeClr val="bg1"/>
                </a:solidFill>
                <a:latin typeface="Arial" charset="0"/>
              </a:rPr>
              <a:t>Photo: Helen Read, Romania</a:t>
            </a:r>
            <a:endParaRPr lang="en-GB" altLang="en-US" sz="1800" dirty="0" smtClean="0">
              <a:solidFill>
                <a:schemeClr val="bg1"/>
              </a:solidFill>
              <a:latin typeface="Arial"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eaLnBrk="1" hangingPunct="1"/>
            <a:r>
              <a:rPr lang="sv-SE" altLang="en-US" smtClean="0"/>
              <a:t>Objectives</a:t>
            </a:r>
            <a:endParaRPr lang="en-GB" altLang="en-US" smtClean="0"/>
          </a:p>
        </p:txBody>
      </p:sp>
      <p:sp>
        <p:nvSpPr>
          <p:cNvPr id="5" name="Content Placeholder 4"/>
          <p:cNvSpPr>
            <a:spLocks noGrp="1"/>
          </p:cNvSpPr>
          <p:nvPr>
            <p:ph idx="1"/>
          </p:nvPr>
        </p:nvSpPr>
        <p:spPr>
          <a:xfrm>
            <a:off x="468313" y="1773238"/>
            <a:ext cx="8229600" cy="4525962"/>
          </a:xfrm>
        </p:spPr>
        <p:txBody>
          <a:bodyPr rtlCol="0">
            <a:normAutofit fontScale="92500" lnSpcReduction="10000"/>
          </a:bodyPr>
          <a:lstStyle/>
          <a:p>
            <a:pPr eaLnBrk="1" fontAlgn="auto" hangingPunct="1">
              <a:spcAft>
                <a:spcPts val="0"/>
              </a:spcAft>
              <a:buFont typeface="Arial" pitchFamily="34" charset="0"/>
              <a:buChar char="•"/>
              <a:defRPr/>
            </a:pPr>
            <a:r>
              <a:rPr lang="en-GB" dirty="0" smtClean="0"/>
              <a:t>Describe </a:t>
            </a:r>
            <a:r>
              <a:rPr lang="en-GB" dirty="0"/>
              <a:t>and recognise a </a:t>
            </a:r>
            <a:r>
              <a:rPr lang="en-GB" dirty="0" smtClean="0"/>
              <a:t>veteran tree of </a:t>
            </a:r>
            <a:r>
              <a:rPr lang="en-GB" dirty="0"/>
              <a:t>importance for </a:t>
            </a:r>
            <a:r>
              <a:rPr lang="en-GB" dirty="0" smtClean="0"/>
              <a:t>its biological </a:t>
            </a:r>
            <a:r>
              <a:rPr lang="en-GB" dirty="0"/>
              <a:t>or heritage </a:t>
            </a:r>
            <a:r>
              <a:rPr lang="en-GB" dirty="0" smtClean="0"/>
              <a:t>value</a:t>
            </a:r>
            <a:endParaRPr lang="en-GB" dirty="0"/>
          </a:p>
          <a:p>
            <a:pPr eaLnBrk="1" fontAlgn="auto" hangingPunct="1">
              <a:spcAft>
                <a:spcPts val="0"/>
              </a:spcAft>
              <a:buFont typeface="Arial" pitchFamily="34" charset="0"/>
              <a:buChar char="•"/>
              <a:defRPr/>
            </a:pPr>
            <a:r>
              <a:rPr lang="sv-SE" dirty="0" smtClean="0"/>
              <a:t>Explain why trees can live so long</a:t>
            </a:r>
          </a:p>
          <a:p>
            <a:pPr eaLnBrk="1" fontAlgn="auto" hangingPunct="1">
              <a:spcAft>
                <a:spcPts val="0"/>
              </a:spcAft>
              <a:buFont typeface="Arial" pitchFamily="34" charset="0"/>
              <a:buChar char="•"/>
              <a:defRPr/>
            </a:pPr>
            <a:r>
              <a:rPr lang="sv-SE" dirty="0" smtClean="0"/>
              <a:t>Describe how and where roots grow and why they are important</a:t>
            </a:r>
          </a:p>
          <a:p>
            <a:pPr eaLnBrk="1" fontAlgn="auto" hangingPunct="1">
              <a:spcAft>
                <a:spcPts val="0"/>
              </a:spcAft>
              <a:buFont typeface="Arial" pitchFamily="34" charset="0"/>
              <a:buChar char="•"/>
              <a:defRPr/>
            </a:pPr>
            <a:r>
              <a:rPr lang="sv-SE" dirty="0" smtClean="0"/>
              <a:t>Undertake a simple survey of a veteran tree in the field</a:t>
            </a:r>
          </a:p>
          <a:p>
            <a:pPr eaLnBrk="1" fontAlgn="auto" hangingPunct="1">
              <a:spcAft>
                <a:spcPts val="0"/>
              </a:spcAft>
              <a:buFont typeface="Arial" pitchFamily="34" charset="0"/>
              <a:buChar char="•"/>
              <a:defRPr/>
            </a:pPr>
            <a:r>
              <a:rPr lang="sv-SE" dirty="0" smtClean="0"/>
              <a:t>Assess where management is appropriate for old trees or their surroundings</a:t>
            </a:r>
            <a:endParaRPr lang="en-GB"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GB" altLang="en-US" sz="3200" smtClean="0"/>
              <a:t>Old trees are among the things </a:t>
            </a:r>
            <a:br>
              <a:rPr lang="en-GB" altLang="en-US" sz="3200" smtClean="0"/>
            </a:br>
            <a:r>
              <a:rPr lang="en-GB" altLang="en-US" sz="3200" smtClean="0"/>
              <a:t>that bind us to one another and to our past</a:t>
            </a:r>
            <a:endParaRPr lang="en-GB" altLang="en-US" sz="3600" smtClean="0"/>
          </a:p>
        </p:txBody>
      </p:sp>
      <p:pic>
        <p:nvPicPr>
          <p:cNvPr id="8195" name="Picture 9" descr="Ted &amp; oa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850" y="1412875"/>
            <a:ext cx="8297863" cy="530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Box 1"/>
          <p:cNvSpPr txBox="1">
            <a:spLocks noChangeArrowheads="1"/>
          </p:cNvSpPr>
          <p:nvPr/>
        </p:nvSpPr>
        <p:spPr bwMode="auto">
          <a:xfrm>
            <a:off x="450850" y="6381750"/>
            <a:ext cx="35448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Windsor Great Park, England</a:t>
            </a:r>
            <a:endParaRPr lang="en-GB" altLang="en-US">
              <a:solidFill>
                <a:schemeClr val="bg1"/>
              </a:solidFill>
            </a:endParaRPr>
          </a:p>
        </p:txBody>
      </p:sp>
      <p:sp>
        <p:nvSpPr>
          <p:cNvPr id="8197" name="TextBox 4"/>
          <p:cNvSpPr txBox="1">
            <a:spLocks noChangeArrowheads="1"/>
          </p:cNvSpPr>
          <p:nvPr/>
        </p:nvSpPr>
        <p:spPr bwMode="auto">
          <a:xfrm>
            <a:off x="6121400" y="6381750"/>
            <a:ext cx="26273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Vikki Bengtsson</a:t>
            </a:r>
            <a:endParaRPr lang="en-GB" altLang="en-US">
              <a:solidFill>
                <a:schemeClr val="bg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09575" y="188913"/>
            <a:ext cx="8229600" cy="1139825"/>
          </a:xfrm>
        </p:spPr>
        <p:txBody>
          <a:bodyPr/>
          <a:lstStyle/>
          <a:p>
            <a:pPr eaLnBrk="1" hangingPunct="1"/>
            <a:r>
              <a:rPr lang="en-GB" altLang="en-US" smtClean="0"/>
              <a:t>Defining a veteran tree</a:t>
            </a:r>
          </a:p>
        </p:txBody>
      </p:sp>
      <p:sp>
        <p:nvSpPr>
          <p:cNvPr id="9219" name="Rectangle 3"/>
          <p:cNvSpPr>
            <a:spLocks noGrp="1" noChangeArrowheads="1"/>
          </p:cNvSpPr>
          <p:nvPr>
            <p:ph type="body" sz="half" idx="1"/>
          </p:nvPr>
        </p:nvSpPr>
        <p:spPr>
          <a:xfrm>
            <a:off x="457200" y="1773238"/>
            <a:ext cx="3538538" cy="4679950"/>
          </a:xfrm>
        </p:spPr>
        <p:txBody>
          <a:bodyPr/>
          <a:lstStyle/>
          <a:p>
            <a:pPr eaLnBrk="1" hangingPunct="1">
              <a:lnSpc>
                <a:spcPct val="90000"/>
              </a:lnSpc>
            </a:pPr>
            <a:endParaRPr lang="en-GB" altLang="en-US" sz="2800" smtClean="0"/>
          </a:p>
          <a:p>
            <a:pPr eaLnBrk="1" hangingPunct="1">
              <a:lnSpc>
                <a:spcPct val="90000"/>
              </a:lnSpc>
            </a:pPr>
            <a:r>
              <a:rPr lang="en-GB" altLang="en-US" sz="2800" smtClean="0"/>
              <a:t>What are veteran trees?</a:t>
            </a:r>
          </a:p>
          <a:p>
            <a:pPr eaLnBrk="1" hangingPunct="1">
              <a:lnSpc>
                <a:spcPct val="90000"/>
              </a:lnSpc>
            </a:pPr>
            <a:endParaRPr lang="en-GB" altLang="en-US" sz="2800" smtClean="0"/>
          </a:p>
          <a:p>
            <a:pPr eaLnBrk="1" hangingPunct="1">
              <a:lnSpc>
                <a:spcPct val="90000"/>
              </a:lnSpc>
            </a:pPr>
            <a:r>
              <a:rPr lang="en-GB" altLang="en-US" sz="2800" smtClean="0"/>
              <a:t>How can you recognise them?</a:t>
            </a:r>
          </a:p>
          <a:p>
            <a:pPr eaLnBrk="1" hangingPunct="1">
              <a:lnSpc>
                <a:spcPct val="90000"/>
              </a:lnSpc>
            </a:pPr>
            <a:endParaRPr lang="en-GB" altLang="en-US" sz="2800" smtClean="0"/>
          </a:p>
          <a:p>
            <a:pPr eaLnBrk="1" hangingPunct="1">
              <a:lnSpc>
                <a:spcPct val="90000"/>
              </a:lnSpc>
            </a:pPr>
            <a:r>
              <a:rPr lang="en-GB" altLang="en-US" sz="2800" smtClean="0"/>
              <a:t>Age, size, species and condition</a:t>
            </a:r>
          </a:p>
          <a:p>
            <a:pPr eaLnBrk="1" hangingPunct="1">
              <a:lnSpc>
                <a:spcPct val="90000"/>
              </a:lnSpc>
            </a:pPr>
            <a:endParaRPr lang="en-GB" altLang="en-US" sz="2800" smtClean="0"/>
          </a:p>
        </p:txBody>
      </p:sp>
      <p:pic>
        <p:nvPicPr>
          <p:cNvPr id="9220" name="Picture 4"/>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4787900" y="1462088"/>
            <a:ext cx="3887788" cy="5207000"/>
          </a:xfrm>
          <a:noFill/>
        </p:spPr>
      </p:pic>
      <p:sp>
        <p:nvSpPr>
          <p:cNvPr id="9221" name="TextBox 4"/>
          <p:cNvSpPr txBox="1">
            <a:spLocks noChangeArrowheads="1"/>
          </p:cNvSpPr>
          <p:nvPr/>
        </p:nvSpPr>
        <p:spPr bwMode="auto">
          <a:xfrm>
            <a:off x="6011863" y="6292850"/>
            <a:ext cx="26273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Vikki Bengtsson</a:t>
            </a:r>
            <a:endParaRPr lang="en-GB" altLang="en-US">
              <a:solidFill>
                <a:schemeClr val="bg1"/>
              </a:solidFill>
            </a:endParaRPr>
          </a:p>
        </p:txBody>
      </p:sp>
      <p:sp>
        <p:nvSpPr>
          <p:cNvPr id="9222" name="TextBox 5"/>
          <p:cNvSpPr txBox="1">
            <a:spLocks noChangeArrowheads="1"/>
          </p:cNvSpPr>
          <p:nvPr/>
        </p:nvSpPr>
        <p:spPr bwMode="auto">
          <a:xfrm>
            <a:off x="6011863" y="1412875"/>
            <a:ext cx="26273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Kvilleken, Sweden</a:t>
            </a:r>
            <a:endParaRPr lang="en-GB" altLang="en-US">
              <a:solidFill>
                <a:schemeClr val="bg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sv-SE" dirty="0" smtClean="0"/>
              <a:t>Exercise 1: Make a list of </a:t>
            </a:r>
            <a:br>
              <a:rPr lang="sv-SE" dirty="0" smtClean="0"/>
            </a:br>
            <a:r>
              <a:rPr lang="sv-SE" dirty="0" smtClean="0"/>
              <a:t>veteran tree characteristics</a:t>
            </a:r>
            <a:endParaRPr lang="en-GB" dirty="0"/>
          </a:p>
        </p:txBody>
      </p:sp>
      <p:pic>
        <p:nvPicPr>
          <p:cNvPr id="10243"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755650" y="1423988"/>
            <a:ext cx="7848600" cy="5211762"/>
          </a:xfrm>
        </p:spPr>
      </p:pic>
      <p:sp>
        <p:nvSpPr>
          <p:cNvPr id="10244" name="TextBox 3"/>
          <p:cNvSpPr txBox="1">
            <a:spLocks noChangeArrowheads="1"/>
          </p:cNvSpPr>
          <p:nvPr/>
        </p:nvSpPr>
        <p:spPr bwMode="auto">
          <a:xfrm>
            <a:off x="4716463" y="6292850"/>
            <a:ext cx="39227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Helen Read, Urkiola, Spain</a:t>
            </a:r>
            <a:endParaRPr lang="en-GB" altLang="en-US">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5"/>
          <p:cNvSpPr>
            <a:spLocks noGrp="1"/>
          </p:cNvSpPr>
          <p:nvPr>
            <p:ph type="title"/>
          </p:nvPr>
        </p:nvSpPr>
        <p:spPr>
          <a:xfrm>
            <a:off x="1763713" y="-387350"/>
            <a:ext cx="6985000" cy="1628775"/>
          </a:xfrm>
        </p:spPr>
        <p:txBody>
          <a:bodyPr/>
          <a:lstStyle/>
          <a:p>
            <a:pPr algn="l" eaLnBrk="1" hangingPunct="1"/>
            <a:r>
              <a:rPr lang="en-GB" altLang="en-US" sz="4000" smtClean="0"/>
              <a:t>Some pictures to help you  </a:t>
            </a:r>
          </a:p>
        </p:txBody>
      </p:sp>
      <p:pic>
        <p:nvPicPr>
          <p:cNvPr id="11267" name="Picture 5"/>
          <p:cNvPicPr>
            <a:picLocks noChangeAspect="1" noChangeArrowheads="1"/>
          </p:cNvPicPr>
          <p:nvPr/>
        </p:nvPicPr>
        <p:blipFill>
          <a:blip r:embed="rId3">
            <a:extLst>
              <a:ext uri="{28A0092B-C50C-407E-A947-70E740481C1C}">
                <a14:useLocalDpi xmlns:a14="http://schemas.microsoft.com/office/drawing/2010/main" val="0"/>
              </a:ext>
            </a:extLst>
          </a:blip>
          <a:srcRect l="6499"/>
          <a:stretch>
            <a:fillRect/>
          </a:stretch>
        </p:blipFill>
        <p:spPr bwMode="auto">
          <a:xfrm>
            <a:off x="9525" y="814388"/>
            <a:ext cx="3770313" cy="602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Content Placeholder 3"/>
          <p:cNvPicPr>
            <a:picLocks noChangeAspect="1"/>
          </p:cNvPicPr>
          <p:nvPr/>
        </p:nvPicPr>
        <p:blipFill>
          <a:blip r:embed="rId4">
            <a:extLst>
              <a:ext uri="{28A0092B-C50C-407E-A947-70E740481C1C}">
                <a14:useLocalDpi xmlns:a14="http://schemas.microsoft.com/office/drawing/2010/main" val="0"/>
              </a:ext>
            </a:extLst>
          </a:blip>
          <a:srcRect t="14172"/>
          <a:stretch>
            <a:fillRect/>
          </a:stretch>
        </p:blipFill>
        <p:spPr bwMode="auto">
          <a:xfrm>
            <a:off x="6191250" y="1055688"/>
            <a:ext cx="2916238" cy="369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4" descr="C:\Users\Helen\Photographs\Trees\Trees - spain\Photos for Spanish book\Snow damage\62 S de Aralar hill with masts Be snow damage.JPG"/>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a:xfrm>
            <a:off x="3132138" y="2352675"/>
            <a:ext cx="3379787" cy="4505325"/>
          </a:xfrm>
          <a:noFill/>
        </p:spPr>
      </p:pic>
      <p:sp>
        <p:nvSpPr>
          <p:cNvPr id="11270" name="TextBox 6"/>
          <p:cNvSpPr txBox="1">
            <a:spLocks noChangeArrowheads="1"/>
          </p:cNvSpPr>
          <p:nvPr/>
        </p:nvSpPr>
        <p:spPr bwMode="auto">
          <a:xfrm>
            <a:off x="9525" y="6165850"/>
            <a:ext cx="29781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Brian Cleckner, Ashtead Common, UK</a:t>
            </a:r>
            <a:endParaRPr lang="en-GB" altLang="en-US">
              <a:solidFill>
                <a:schemeClr val="bg1"/>
              </a:solidFill>
            </a:endParaRPr>
          </a:p>
        </p:txBody>
      </p:sp>
      <p:sp>
        <p:nvSpPr>
          <p:cNvPr id="11271" name="TextBox 7"/>
          <p:cNvSpPr txBox="1">
            <a:spLocks noChangeArrowheads="1"/>
          </p:cNvSpPr>
          <p:nvPr/>
        </p:nvSpPr>
        <p:spPr bwMode="auto">
          <a:xfrm>
            <a:off x="3132138" y="6477000"/>
            <a:ext cx="30956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Helen Read, Spain</a:t>
            </a:r>
            <a:endParaRPr lang="en-GB" altLang="en-US">
              <a:solidFill>
                <a:schemeClr val="bg1"/>
              </a:solidFill>
            </a:endParaRPr>
          </a:p>
        </p:txBody>
      </p:sp>
      <p:sp>
        <p:nvSpPr>
          <p:cNvPr id="11272" name="TextBox 8"/>
          <p:cNvSpPr txBox="1">
            <a:spLocks noChangeArrowheads="1"/>
          </p:cNvSpPr>
          <p:nvPr/>
        </p:nvSpPr>
        <p:spPr bwMode="auto">
          <a:xfrm>
            <a:off x="6515100" y="4724400"/>
            <a:ext cx="26289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Vikki Bengtsson, Fontainebleau, France</a:t>
            </a:r>
            <a:endParaRPr lang="en-GB" altLang="en-US">
              <a:solidFill>
                <a:schemeClr val="bg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882" name="Rectangle 2"/>
          <p:cNvSpPr>
            <a:spLocks noGrp="1" noChangeArrowheads="1"/>
          </p:cNvSpPr>
          <p:nvPr>
            <p:ph type="title"/>
          </p:nvPr>
        </p:nvSpPr>
        <p:spPr>
          <a:xfrm>
            <a:off x="539750" y="1052513"/>
            <a:ext cx="8229600" cy="863600"/>
          </a:xfrm>
        </p:spPr>
        <p:txBody>
          <a:bodyPr rtlCol="0">
            <a:normAutofit fontScale="90000"/>
          </a:bodyPr>
          <a:lstStyle/>
          <a:p>
            <a:pPr eaLnBrk="1" fontAlgn="auto" hangingPunct="1">
              <a:spcAft>
                <a:spcPts val="0"/>
              </a:spcAft>
              <a:defRPr/>
            </a:pPr>
            <a:r>
              <a:rPr lang="en-GB" sz="4100" dirty="0" smtClean="0"/>
              <a:t>Why can trees live so long?</a:t>
            </a:r>
            <a:br>
              <a:rPr lang="en-GB" sz="4100" dirty="0" smtClean="0"/>
            </a:br>
            <a:r>
              <a:rPr lang="en-GB" sz="4100" dirty="0" smtClean="0"/>
              <a:t/>
            </a:r>
            <a:br>
              <a:rPr lang="en-GB" sz="4100" dirty="0" smtClean="0"/>
            </a:br>
            <a:endParaRPr lang="en-GB" sz="4100" dirty="0"/>
          </a:p>
        </p:txBody>
      </p:sp>
      <p:pic>
        <p:nvPicPr>
          <p:cNvPr id="12291" name="Picture 6"/>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38113" y="1563688"/>
            <a:ext cx="8826500" cy="4554537"/>
          </a:xfrm>
          <a:noFill/>
        </p:spPr>
      </p:pic>
      <p:sp>
        <p:nvSpPr>
          <p:cNvPr id="12292" name="Rectangle 4"/>
          <p:cNvSpPr>
            <a:spLocks noChangeArrowheads="1"/>
          </p:cNvSpPr>
          <p:nvPr/>
        </p:nvSpPr>
        <p:spPr bwMode="auto">
          <a:xfrm>
            <a:off x="-900113" y="1484313"/>
            <a:ext cx="3887788"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eaLnBrk="0" hangingPunct="0">
              <a:lnSpc>
                <a:spcPct val="90000"/>
              </a:lnSpc>
              <a:spcBef>
                <a:spcPct val="20000"/>
              </a:spcBef>
              <a:buClr>
                <a:schemeClr val="tx2"/>
              </a:buClr>
              <a:buSzPct val="120000"/>
              <a:buFont typeface="Times" charset="0"/>
              <a:buChar char="•"/>
            </a:pPr>
            <a:endParaRPr lang="en-US" altLang="en-US" sz="2400"/>
          </a:p>
        </p:txBody>
      </p:sp>
      <p:sp>
        <p:nvSpPr>
          <p:cNvPr id="12293" name="TextBox 4"/>
          <p:cNvSpPr txBox="1">
            <a:spLocks noChangeArrowheads="1"/>
          </p:cNvSpPr>
          <p:nvPr/>
        </p:nvSpPr>
        <p:spPr bwMode="auto">
          <a:xfrm>
            <a:off x="611188" y="6292850"/>
            <a:ext cx="80279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rgbClr val="000000"/>
                </a:solidFill>
              </a:rPr>
              <a:t>Illustration by Neville Fay (2002) after Raimbault (1995) and Lonsdale, (1999)</a:t>
            </a:r>
            <a:endParaRPr lang="en-GB" altLang="en-US">
              <a:solidFill>
                <a:srgbClr val="000000"/>
              </a:solidFill>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74663" y="404813"/>
            <a:ext cx="8229600" cy="1355725"/>
          </a:xfrm>
        </p:spPr>
        <p:txBody>
          <a:bodyPr/>
          <a:lstStyle/>
          <a:p>
            <a:pPr eaLnBrk="1" hangingPunct="1"/>
            <a:r>
              <a:rPr lang="sv-SE" altLang="en-US" smtClean="0"/>
              <a:t>Loss of apical dominance</a:t>
            </a:r>
            <a:r>
              <a:rPr lang="sv-SE" altLang="en-US" sz="1300" smtClean="0"/>
              <a:t/>
            </a:r>
            <a:br>
              <a:rPr lang="sv-SE" altLang="en-US" sz="1300" smtClean="0"/>
            </a:br>
            <a:r>
              <a:rPr lang="sv-SE" altLang="en-US" sz="1800" smtClean="0"/>
              <a:t/>
            </a:r>
            <a:br>
              <a:rPr lang="sv-SE" altLang="en-US" sz="1800" smtClean="0"/>
            </a:br>
            <a:endParaRPr lang="en-GB" altLang="en-US" sz="1800" smtClean="0"/>
          </a:p>
        </p:txBody>
      </p:sp>
      <p:sp>
        <p:nvSpPr>
          <p:cNvPr id="13315" name="TextBox 3"/>
          <p:cNvSpPr txBox="1">
            <a:spLocks noChangeArrowheads="1"/>
          </p:cNvSpPr>
          <p:nvPr/>
        </p:nvSpPr>
        <p:spPr bwMode="auto">
          <a:xfrm>
            <a:off x="5435600" y="6165850"/>
            <a:ext cx="33131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t>Illustration: Claus Mattheck</a:t>
            </a:r>
            <a:endParaRPr lang="en-GB" altLang="en-US"/>
          </a:p>
        </p:txBody>
      </p:sp>
      <p:pic>
        <p:nvPicPr>
          <p:cNvPr id="1331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31913" y="1277938"/>
            <a:ext cx="6516687" cy="488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68313" y="273050"/>
            <a:ext cx="8229600" cy="1355725"/>
          </a:xfrm>
        </p:spPr>
        <p:txBody>
          <a:bodyPr/>
          <a:lstStyle/>
          <a:p>
            <a:pPr eaLnBrk="1" hangingPunct="1"/>
            <a:r>
              <a:rPr lang="sv-SE" altLang="en-US" smtClean="0"/>
              <a:t>The King has lost his head</a:t>
            </a:r>
            <a:r>
              <a:rPr lang="sv-SE" altLang="en-US" sz="1800" smtClean="0"/>
              <a:t/>
            </a:r>
            <a:br>
              <a:rPr lang="sv-SE" altLang="en-US" sz="1800" smtClean="0"/>
            </a:br>
            <a:endParaRPr lang="en-GB" altLang="en-US" sz="1800" smtClean="0"/>
          </a:p>
        </p:txBody>
      </p:sp>
      <p:pic>
        <p:nvPicPr>
          <p:cNvPr id="14339" name="Content Placeholder 1"/>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611188" y="1557338"/>
            <a:ext cx="7848600" cy="5211762"/>
          </a:xfrm>
        </p:spPr>
      </p:pic>
      <p:sp>
        <p:nvSpPr>
          <p:cNvPr id="14340" name="TextBox 3"/>
          <p:cNvSpPr txBox="1">
            <a:spLocks noChangeArrowheads="1"/>
          </p:cNvSpPr>
          <p:nvPr/>
        </p:nvSpPr>
        <p:spPr bwMode="auto">
          <a:xfrm>
            <a:off x="5795963" y="1628775"/>
            <a:ext cx="26273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rgbClr val="000000"/>
                </a:solidFill>
              </a:rPr>
              <a:t>Photo: Vikki Bengtsson, Romania</a:t>
            </a:r>
            <a:endParaRPr lang="en-GB" altLang="en-US">
              <a:solidFill>
                <a:srgbClr val="00000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endParaRPr lang="en-US" altLang="en-US" smtClean="0"/>
          </a:p>
        </p:txBody>
      </p:sp>
      <p:pic>
        <p:nvPicPr>
          <p:cNvPr id="15363"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26988"/>
            <a:ext cx="10325100" cy="7056438"/>
          </a:xfrm>
        </p:spPr>
      </p:pic>
      <p:sp>
        <p:nvSpPr>
          <p:cNvPr id="15364" name="TextBox 3"/>
          <p:cNvSpPr txBox="1">
            <a:spLocks noChangeArrowheads="1"/>
          </p:cNvSpPr>
          <p:nvPr/>
        </p:nvSpPr>
        <p:spPr bwMode="auto">
          <a:xfrm>
            <a:off x="-6350" y="260350"/>
            <a:ext cx="26273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rgbClr val="000000"/>
                </a:solidFill>
              </a:rPr>
              <a:t>Photo: Vikki Bengtsson, Bodfach Park, Wales</a:t>
            </a:r>
            <a:endParaRPr lang="en-GB" altLang="en-US">
              <a:solidFill>
                <a:srgbClr val="00000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68313" y="188913"/>
            <a:ext cx="8229600" cy="1143000"/>
          </a:xfrm>
        </p:spPr>
        <p:txBody>
          <a:bodyPr/>
          <a:lstStyle/>
          <a:p>
            <a:pPr eaLnBrk="1" hangingPunct="1"/>
            <a:r>
              <a:rPr lang="en-GB" altLang="en-US" smtClean="0"/>
              <a:t>Trees over time?</a:t>
            </a:r>
          </a:p>
        </p:txBody>
      </p:sp>
      <p:pic>
        <p:nvPicPr>
          <p:cNvPr id="16387" name="Picture 3" descr="Tree's Century"/>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95288" y="1125538"/>
            <a:ext cx="8585200" cy="5332412"/>
          </a:xfrm>
          <a:noFill/>
        </p:spPr>
      </p:pic>
      <p:sp>
        <p:nvSpPr>
          <p:cNvPr id="16388" name="TextBox 3"/>
          <p:cNvSpPr txBox="1">
            <a:spLocks noChangeArrowheads="1"/>
          </p:cNvSpPr>
          <p:nvPr/>
        </p:nvSpPr>
        <p:spPr bwMode="auto">
          <a:xfrm>
            <a:off x="2700338" y="6072188"/>
            <a:ext cx="6156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rgbClr val="000000"/>
                </a:solidFill>
              </a:rPr>
              <a:t>Photos compiled by Philip Stewart, Oxfordshire, England </a:t>
            </a:r>
            <a:endParaRPr lang="en-GB" altLang="en-US">
              <a:solidFill>
                <a:srgbClr val="0000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20713"/>
            <a:ext cx="9144000" cy="1139825"/>
          </a:xfrm>
        </p:spPr>
        <p:txBody>
          <a:bodyPr rtlCol="0">
            <a:normAutofit fontScale="90000"/>
          </a:bodyPr>
          <a:lstStyle/>
          <a:p>
            <a:pPr eaLnBrk="1" fontAlgn="auto" hangingPunct="1">
              <a:spcAft>
                <a:spcPts val="0"/>
              </a:spcAft>
              <a:defRPr/>
            </a:pPr>
            <a:r>
              <a:rPr lang="sv-SE" dirty="0" smtClean="0"/>
              <a:t>How different species vary in girth:</a:t>
            </a:r>
            <a:br>
              <a:rPr lang="sv-SE" dirty="0" smtClean="0"/>
            </a:br>
            <a:r>
              <a:rPr lang="sv-SE" dirty="0" smtClean="0"/>
              <a:t>Handout</a:t>
            </a:r>
            <a:endParaRPr lang="en-GB" dirty="0" smtClean="0"/>
          </a:p>
        </p:txBody>
      </p:sp>
      <p:pic>
        <p:nvPicPr>
          <p:cNvPr id="17411" name="Picture 2"/>
          <p:cNvPicPr>
            <a:picLocks noChangeAspect="1"/>
          </p:cNvPicPr>
          <p:nvPr/>
        </p:nvPicPr>
        <p:blipFill>
          <a:blip r:embed="rId3">
            <a:extLst>
              <a:ext uri="{28A0092B-C50C-407E-A947-70E740481C1C}">
                <a14:useLocalDpi xmlns:a14="http://schemas.microsoft.com/office/drawing/2010/main" val="0"/>
              </a:ext>
            </a:extLst>
          </a:blip>
          <a:srcRect r="2531"/>
          <a:stretch>
            <a:fillRect/>
          </a:stretch>
        </p:blipFill>
        <p:spPr bwMode="auto">
          <a:xfrm>
            <a:off x="0" y="1916113"/>
            <a:ext cx="9144000"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3"/>
          <p:cNvSpPr>
            <a:spLocks noGrp="1"/>
          </p:cNvSpPr>
          <p:nvPr>
            <p:ph type="title"/>
          </p:nvPr>
        </p:nvSpPr>
        <p:spPr/>
        <p:txBody>
          <a:bodyPr/>
          <a:lstStyle/>
          <a:p>
            <a:pPr eaLnBrk="1" hangingPunct="1"/>
            <a:r>
              <a:rPr lang="sv-SE" altLang="en-US" smtClean="0"/>
              <a:t>Veteran trees and wildlife</a:t>
            </a:r>
            <a:endParaRPr lang="en-GB" altLang="en-US" smtClean="0"/>
          </a:p>
        </p:txBody>
      </p:sp>
      <p:sp>
        <p:nvSpPr>
          <p:cNvPr id="18435" name="Content Placeholder 4"/>
          <p:cNvSpPr>
            <a:spLocks noGrp="1"/>
          </p:cNvSpPr>
          <p:nvPr>
            <p:ph idx="1"/>
          </p:nvPr>
        </p:nvSpPr>
        <p:spPr/>
        <p:txBody>
          <a:bodyPr/>
          <a:lstStyle/>
          <a:p>
            <a:pPr eaLnBrk="1" hangingPunct="1"/>
            <a:r>
              <a:rPr lang="sv-SE" altLang="en-US" smtClean="0"/>
              <a:t>Why are veteran trees important for wildlife?</a:t>
            </a:r>
          </a:p>
          <a:p>
            <a:pPr eaLnBrk="1" hangingPunct="1"/>
            <a:r>
              <a:rPr lang="sv-SE" altLang="en-US" smtClean="0"/>
              <a:t>Fungi and their fundamental role</a:t>
            </a:r>
          </a:p>
          <a:p>
            <a:pPr eaLnBrk="1" hangingPunct="1"/>
            <a:r>
              <a:rPr lang="sv-SE" altLang="en-US" smtClean="0"/>
              <a:t>Examples of wildlife associated with veteran trees</a:t>
            </a:r>
          </a:p>
          <a:p>
            <a:pPr eaLnBrk="1" hangingPunct="1"/>
            <a:r>
              <a:rPr lang="sv-SE" altLang="en-US" smtClean="0"/>
              <a:t>Importance/status of the wildlife</a:t>
            </a:r>
          </a:p>
          <a:p>
            <a:pPr eaLnBrk="1" hangingPunct="1"/>
            <a:r>
              <a:rPr lang="sv-SE" altLang="en-US" smtClean="0"/>
              <a:t>Wildlife habitat requirements (and what we can do to help)</a:t>
            </a:r>
            <a:endParaRPr lang="en-GB" altLang="en-US"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4"/>
          <p:cNvSpPr>
            <a:spLocks noGrp="1"/>
          </p:cNvSpPr>
          <p:nvPr>
            <p:ph type="title"/>
          </p:nvPr>
        </p:nvSpPr>
        <p:spPr>
          <a:xfrm>
            <a:off x="900113" y="1268413"/>
            <a:ext cx="2592387" cy="3455987"/>
          </a:xfrm>
        </p:spPr>
        <p:txBody>
          <a:bodyPr/>
          <a:lstStyle/>
          <a:p>
            <a:pPr eaLnBrk="1" hangingPunct="1"/>
            <a:r>
              <a:rPr lang="sv-SE" sz="4000" smtClean="0"/>
              <a:t>Veteran trees are living ecosystems</a:t>
            </a:r>
            <a:endParaRPr lang="en-GB" sz="4000" smtClean="0"/>
          </a:p>
        </p:txBody>
      </p:sp>
      <p:pic>
        <p:nvPicPr>
          <p:cNvPr id="19459" name="Picture 4" descr="C:\Users\Helen\Photographs\Trees\Trees - spain\Photos for Spanish book\Fungi on old tree\187 Zalduondo Aug 2009 (1).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959225" y="-52388"/>
            <a:ext cx="5184775" cy="6910388"/>
          </a:xfrm>
          <a:noFill/>
        </p:spPr>
      </p:pic>
      <p:sp>
        <p:nvSpPr>
          <p:cNvPr id="19460" name="TextBox 5"/>
          <p:cNvSpPr txBox="1">
            <a:spLocks noChangeArrowheads="1"/>
          </p:cNvSpPr>
          <p:nvPr/>
        </p:nvSpPr>
        <p:spPr bwMode="auto">
          <a:xfrm>
            <a:off x="4140200" y="6381750"/>
            <a:ext cx="35290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Helen Read, Spain </a:t>
            </a:r>
            <a:endParaRPr lang="en-GB" altLang="en-US">
              <a:solidFill>
                <a:schemeClr val="bg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3"/>
          <p:cNvSpPr>
            <a:spLocks noGrp="1"/>
          </p:cNvSpPr>
          <p:nvPr>
            <p:ph type="title"/>
          </p:nvPr>
        </p:nvSpPr>
        <p:spPr/>
        <p:txBody>
          <a:bodyPr/>
          <a:lstStyle/>
          <a:p>
            <a:pPr eaLnBrk="1" hangingPunct="1"/>
            <a:r>
              <a:rPr lang="sv-SE" altLang="en-US" smtClean="0"/>
              <a:t>Tree form/history is important</a:t>
            </a:r>
            <a:endParaRPr lang="en-GB" altLang="en-US" smtClean="0"/>
          </a:p>
        </p:txBody>
      </p:sp>
      <p:sp>
        <p:nvSpPr>
          <p:cNvPr id="20483" name="Content Placeholder 4"/>
          <p:cNvSpPr>
            <a:spLocks noGrp="1"/>
          </p:cNvSpPr>
          <p:nvPr>
            <p:ph sz="half" idx="1"/>
          </p:nvPr>
        </p:nvSpPr>
        <p:spPr>
          <a:xfrm>
            <a:off x="179388" y="1484313"/>
            <a:ext cx="2170112" cy="4525962"/>
          </a:xfrm>
        </p:spPr>
        <p:txBody>
          <a:bodyPr/>
          <a:lstStyle/>
          <a:p>
            <a:pPr eaLnBrk="1" hangingPunct="1"/>
            <a:r>
              <a:rPr lang="sv-SE" altLang="en-US" smtClean="0"/>
              <a:t>Open grown </a:t>
            </a:r>
          </a:p>
          <a:p>
            <a:pPr eaLnBrk="1" hangingPunct="1"/>
            <a:r>
              <a:rPr lang="sv-SE" altLang="en-US" smtClean="0"/>
              <a:t>Pollards</a:t>
            </a:r>
          </a:p>
          <a:p>
            <a:pPr eaLnBrk="1" hangingPunct="1"/>
            <a:r>
              <a:rPr lang="sv-SE" altLang="en-US" smtClean="0"/>
              <a:t>Damaged trees</a:t>
            </a:r>
          </a:p>
          <a:p>
            <a:pPr eaLnBrk="1" hangingPunct="1"/>
            <a:r>
              <a:rPr lang="sv-SE" altLang="en-US" smtClean="0"/>
              <a:t>Age</a:t>
            </a:r>
          </a:p>
          <a:p>
            <a:pPr eaLnBrk="1" hangingPunct="1"/>
            <a:r>
              <a:rPr lang="sv-SE" altLang="en-US" smtClean="0"/>
              <a:t>Hollowing</a:t>
            </a:r>
          </a:p>
          <a:p>
            <a:pPr eaLnBrk="1" hangingPunct="1"/>
            <a:r>
              <a:rPr lang="sv-SE" altLang="en-US" smtClean="0"/>
              <a:t>Cultural landscapes</a:t>
            </a:r>
          </a:p>
          <a:p>
            <a:pPr eaLnBrk="1" hangingPunct="1"/>
            <a:endParaRPr lang="en-GB" altLang="en-US" smtClean="0"/>
          </a:p>
        </p:txBody>
      </p:sp>
      <p:pic>
        <p:nvPicPr>
          <p:cNvPr id="20484"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875" y="1268413"/>
            <a:ext cx="6030913" cy="498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Box 2"/>
          <p:cNvSpPr txBox="1">
            <a:spLocks noChangeArrowheads="1"/>
          </p:cNvSpPr>
          <p:nvPr/>
        </p:nvSpPr>
        <p:spPr bwMode="auto">
          <a:xfrm>
            <a:off x="2555875" y="5445125"/>
            <a:ext cx="44640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Vikki Bengtsson, ash pollards, Sweden</a:t>
            </a:r>
            <a:endParaRPr lang="en-GB" altLang="en-US">
              <a:solidFill>
                <a:schemeClr val="bg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sv-SE" altLang="en-US" smtClean="0"/>
              <a:t>Decay process and fungi</a:t>
            </a:r>
            <a:endParaRPr lang="en-GB" altLang="en-US" smtClean="0"/>
          </a:p>
        </p:txBody>
      </p:sp>
      <p:sp>
        <p:nvSpPr>
          <p:cNvPr id="21507" name="Content Placeholder 2"/>
          <p:cNvSpPr>
            <a:spLocks noGrp="1"/>
          </p:cNvSpPr>
          <p:nvPr>
            <p:ph sz="half" idx="1"/>
          </p:nvPr>
        </p:nvSpPr>
        <p:spPr>
          <a:xfrm>
            <a:off x="457200" y="1927225"/>
            <a:ext cx="4038600" cy="4525963"/>
          </a:xfrm>
        </p:spPr>
        <p:txBody>
          <a:bodyPr/>
          <a:lstStyle/>
          <a:p>
            <a:pPr eaLnBrk="1" hangingPunct="1"/>
            <a:r>
              <a:rPr lang="sv-SE" altLang="en-US" smtClean="0"/>
              <a:t>Decay = decomposition</a:t>
            </a:r>
          </a:p>
          <a:p>
            <a:pPr eaLnBrk="1" hangingPunct="1"/>
            <a:r>
              <a:rPr lang="sv-SE" altLang="en-US" smtClean="0"/>
              <a:t>Nutrient cycling</a:t>
            </a:r>
          </a:p>
          <a:p>
            <a:pPr eaLnBrk="1" hangingPunct="1"/>
            <a:r>
              <a:rPr lang="sv-SE" altLang="en-US" smtClean="0"/>
              <a:t>Natural process</a:t>
            </a:r>
          </a:p>
          <a:p>
            <a:pPr eaLnBrk="1" hangingPunct="1"/>
            <a:r>
              <a:rPr lang="sv-SE" altLang="en-US" smtClean="0"/>
              <a:t>Complex process</a:t>
            </a:r>
          </a:p>
          <a:p>
            <a:pPr lvl="1" eaLnBrk="1" hangingPunct="1"/>
            <a:r>
              <a:rPr lang="sv-SE" altLang="en-US" smtClean="0"/>
              <a:t>Fungi, microbes and invertebrates</a:t>
            </a:r>
          </a:p>
          <a:p>
            <a:pPr eaLnBrk="1" hangingPunct="1"/>
            <a:r>
              <a:rPr lang="sv-SE" altLang="en-US" smtClean="0"/>
              <a:t>Wood = energy source</a:t>
            </a:r>
          </a:p>
          <a:p>
            <a:pPr eaLnBrk="1" hangingPunct="1"/>
            <a:r>
              <a:rPr lang="sv-SE" altLang="en-US" smtClean="0"/>
              <a:t>Wood transformed </a:t>
            </a:r>
          </a:p>
          <a:p>
            <a:pPr eaLnBrk="1" hangingPunct="1"/>
            <a:endParaRPr lang="en-GB" altLang="en-US" smtClean="0"/>
          </a:p>
        </p:txBody>
      </p:sp>
      <p:pic>
        <p:nvPicPr>
          <p:cNvPr id="21508" name="Content Placeholder 8"/>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716463" y="1125538"/>
            <a:ext cx="3770312" cy="5675312"/>
          </a:xfrm>
        </p:spPr>
      </p:pic>
      <p:sp>
        <p:nvSpPr>
          <p:cNvPr id="21509" name="TextBox 13"/>
          <p:cNvSpPr txBox="1">
            <a:spLocks noChangeArrowheads="1"/>
          </p:cNvSpPr>
          <p:nvPr/>
        </p:nvSpPr>
        <p:spPr bwMode="auto">
          <a:xfrm>
            <a:off x="4787900" y="6211888"/>
            <a:ext cx="41052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Vikki Bengtsson, Gripsholm, Sweden</a:t>
            </a:r>
            <a:endParaRPr lang="en-GB" altLang="en-US">
              <a:solidFill>
                <a:schemeClr val="bg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2520950"/>
            <a:ext cx="2881312" cy="433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Title 4"/>
          <p:cNvSpPr>
            <a:spLocks noGrp="1"/>
          </p:cNvSpPr>
          <p:nvPr>
            <p:ph type="title"/>
          </p:nvPr>
        </p:nvSpPr>
        <p:spPr>
          <a:xfrm>
            <a:off x="228600" y="476250"/>
            <a:ext cx="2736850" cy="2090738"/>
          </a:xfrm>
        </p:spPr>
        <p:txBody>
          <a:bodyPr/>
          <a:lstStyle/>
          <a:p>
            <a:pPr eaLnBrk="1" hangingPunct="1"/>
            <a:r>
              <a:rPr lang="sv-SE" altLang="en-US" smtClean="0"/>
              <a:t>Nutrient cycling </a:t>
            </a:r>
            <a:endParaRPr lang="en-GB" altLang="en-US" smtClean="0"/>
          </a:p>
        </p:txBody>
      </p:sp>
      <p:pic>
        <p:nvPicPr>
          <p:cNvPr id="22532" name="Content Placeholder 6"/>
          <p:cNvPicPr>
            <a:picLocks noGrp="1" noChangeAspect="1"/>
          </p:cNvPicPr>
          <p:nvPr>
            <p:ph idx="1"/>
          </p:nvPr>
        </p:nvPicPr>
        <p:blipFill>
          <a:blip r:embed="rId4">
            <a:extLst>
              <a:ext uri="{28A0092B-C50C-407E-A947-70E740481C1C}">
                <a14:useLocalDpi xmlns:a14="http://schemas.microsoft.com/office/drawing/2010/main" val="0"/>
              </a:ext>
            </a:extLst>
          </a:blip>
          <a:srcRect/>
          <a:stretch>
            <a:fillRect/>
          </a:stretch>
        </p:blipFill>
        <p:spPr>
          <a:xfrm>
            <a:off x="4000500" y="0"/>
            <a:ext cx="5143500" cy="6858000"/>
          </a:xfrm>
        </p:spPr>
      </p:pic>
      <p:sp>
        <p:nvSpPr>
          <p:cNvPr id="22533" name="TextBox 7"/>
          <p:cNvSpPr txBox="1">
            <a:spLocks noChangeArrowheads="1"/>
          </p:cNvSpPr>
          <p:nvPr/>
        </p:nvSpPr>
        <p:spPr bwMode="auto">
          <a:xfrm>
            <a:off x="4140200" y="6130925"/>
            <a:ext cx="4103688" cy="646113"/>
          </a:xfrm>
          <a:prstGeom prst="rect">
            <a:avLst/>
          </a:prstGeom>
          <a:solidFill>
            <a:schemeClr val="bg1">
              <a:lumMod val="75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sv-SE" altLang="en-US" sz="1800" dirty="0" smtClean="0">
                <a:solidFill>
                  <a:srgbClr val="000000"/>
                </a:solidFill>
                <a:latin typeface="Arial" charset="0"/>
              </a:rPr>
              <a:t>Photo: Vikki Bengtsson, Ashtead Common, England</a:t>
            </a:r>
            <a:endParaRPr lang="en-GB" altLang="en-US" sz="1800" dirty="0" smtClean="0">
              <a:solidFill>
                <a:srgbClr val="000000"/>
              </a:solidFill>
              <a:latin typeface="Arial" charset="0"/>
            </a:endParaRPr>
          </a:p>
        </p:txBody>
      </p:sp>
      <p:sp>
        <p:nvSpPr>
          <p:cNvPr id="22534" name="TextBox 9"/>
          <p:cNvSpPr txBox="1">
            <a:spLocks noChangeArrowheads="1"/>
          </p:cNvSpPr>
          <p:nvPr/>
        </p:nvSpPr>
        <p:spPr bwMode="auto">
          <a:xfrm>
            <a:off x="239713" y="2565400"/>
            <a:ext cx="26035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Vikki Bengtsson, </a:t>
            </a:r>
          </a:p>
          <a:p>
            <a:pPr eaLnBrk="1" hangingPunct="1"/>
            <a:r>
              <a:rPr lang="sv-SE" altLang="en-US" i="1">
                <a:solidFill>
                  <a:schemeClr val="bg1"/>
                </a:solidFill>
              </a:rPr>
              <a:t>Laetiporus sulphureus, </a:t>
            </a:r>
            <a:endParaRPr lang="en-GB" altLang="en-US" i="1">
              <a:solidFill>
                <a:schemeClr val="bg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r>
              <a:rPr lang="sv-SE" altLang="en-US" smtClean="0"/>
              <a:t>Not all decay is the same</a:t>
            </a:r>
            <a:endParaRPr lang="en-GB" altLang="en-US" smtClean="0"/>
          </a:p>
        </p:txBody>
      </p:sp>
      <p:sp>
        <p:nvSpPr>
          <p:cNvPr id="3" name="Content Placeholder 2"/>
          <p:cNvSpPr>
            <a:spLocks noGrp="1"/>
          </p:cNvSpPr>
          <p:nvPr>
            <p:ph sz="half" idx="1"/>
          </p:nvPr>
        </p:nvSpPr>
        <p:spPr/>
        <p:txBody>
          <a:bodyPr rtlCol="0">
            <a:normAutofit fontScale="92500" lnSpcReduction="20000"/>
          </a:bodyPr>
          <a:lstStyle/>
          <a:p>
            <a:pPr eaLnBrk="1" fontAlgn="auto" hangingPunct="1">
              <a:spcAft>
                <a:spcPts val="0"/>
              </a:spcAft>
              <a:buFont typeface="Arial" pitchFamily="34" charset="0"/>
              <a:buChar char="•"/>
              <a:defRPr/>
            </a:pPr>
            <a:r>
              <a:rPr lang="sv-SE" dirty="0" smtClean="0"/>
              <a:t>Different fungi, different trees, different conditions</a:t>
            </a:r>
          </a:p>
          <a:p>
            <a:pPr eaLnBrk="1" fontAlgn="auto" hangingPunct="1">
              <a:spcAft>
                <a:spcPts val="0"/>
              </a:spcAft>
              <a:buFont typeface="Arial" pitchFamily="34" charset="0"/>
              <a:buChar char="•"/>
              <a:defRPr/>
            </a:pPr>
            <a:endParaRPr lang="sv-SE" dirty="0" smtClean="0"/>
          </a:p>
          <a:p>
            <a:pPr eaLnBrk="1" fontAlgn="auto" hangingPunct="1">
              <a:spcAft>
                <a:spcPts val="0"/>
              </a:spcAft>
              <a:buFont typeface="Arial" pitchFamily="34" charset="0"/>
              <a:buChar char="•"/>
              <a:defRPr/>
            </a:pPr>
            <a:r>
              <a:rPr lang="sv-SE" dirty="0" smtClean="0"/>
              <a:t>Brown-rot</a:t>
            </a:r>
          </a:p>
          <a:p>
            <a:pPr lvl="1" eaLnBrk="1" fontAlgn="auto" hangingPunct="1">
              <a:spcAft>
                <a:spcPts val="0"/>
              </a:spcAft>
              <a:buFont typeface="Arial" pitchFamily="34" charset="0"/>
              <a:buChar char="–"/>
              <a:defRPr/>
            </a:pPr>
            <a:r>
              <a:rPr lang="sv-SE" dirty="0" smtClean="0"/>
              <a:t>cellulose first, lignin intact</a:t>
            </a:r>
          </a:p>
          <a:p>
            <a:pPr eaLnBrk="1" fontAlgn="auto" hangingPunct="1">
              <a:spcAft>
                <a:spcPts val="0"/>
              </a:spcAft>
              <a:buFont typeface="Arial" pitchFamily="34" charset="0"/>
              <a:buChar char="•"/>
              <a:defRPr/>
            </a:pPr>
            <a:endParaRPr lang="sv-SE" dirty="0" smtClean="0"/>
          </a:p>
          <a:p>
            <a:pPr eaLnBrk="1" fontAlgn="auto" hangingPunct="1">
              <a:spcAft>
                <a:spcPts val="0"/>
              </a:spcAft>
              <a:buFont typeface="Arial" pitchFamily="34" charset="0"/>
              <a:buChar char="•"/>
              <a:defRPr/>
            </a:pPr>
            <a:r>
              <a:rPr lang="sv-SE" dirty="0" smtClean="0"/>
              <a:t>White-rot</a:t>
            </a:r>
          </a:p>
          <a:p>
            <a:pPr lvl="1" eaLnBrk="1" fontAlgn="auto" hangingPunct="1">
              <a:spcAft>
                <a:spcPts val="0"/>
              </a:spcAft>
              <a:buFont typeface="Arial" pitchFamily="34" charset="0"/>
              <a:buChar char="–"/>
              <a:defRPr/>
            </a:pPr>
            <a:r>
              <a:rPr lang="sv-SE" dirty="0" smtClean="0"/>
              <a:t>Lignin broken down preferentially </a:t>
            </a:r>
          </a:p>
          <a:p>
            <a:pPr marL="1371600" lvl="3" indent="0" eaLnBrk="1" fontAlgn="auto" hangingPunct="1">
              <a:spcAft>
                <a:spcPts val="0"/>
              </a:spcAft>
              <a:buFont typeface="Arial" charset="0"/>
              <a:buNone/>
              <a:defRPr/>
            </a:pPr>
            <a:r>
              <a:rPr lang="sv-SE" sz="2600" dirty="0" smtClean="0"/>
              <a:t>or</a:t>
            </a:r>
          </a:p>
          <a:p>
            <a:pPr lvl="1" eaLnBrk="1" fontAlgn="auto" hangingPunct="1">
              <a:spcAft>
                <a:spcPts val="0"/>
              </a:spcAft>
              <a:buFont typeface="Arial" pitchFamily="34" charset="0"/>
              <a:buChar char="–"/>
              <a:defRPr/>
            </a:pPr>
            <a:r>
              <a:rPr lang="sv-SE" dirty="0" smtClean="0"/>
              <a:t>Lignin and cellulose broken down simultaneously</a:t>
            </a:r>
            <a:endParaRPr lang="sv-SE" dirty="0"/>
          </a:p>
        </p:txBody>
      </p:sp>
      <p:pic>
        <p:nvPicPr>
          <p:cNvPr id="23556"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787900" y="1293813"/>
            <a:ext cx="3600450" cy="5378450"/>
          </a:xfrm>
          <a:noFill/>
        </p:spPr>
      </p:pic>
      <p:sp>
        <p:nvSpPr>
          <p:cNvPr id="23557" name="TextBox 5"/>
          <p:cNvSpPr txBox="1">
            <a:spLocks noChangeArrowheads="1"/>
          </p:cNvSpPr>
          <p:nvPr/>
        </p:nvSpPr>
        <p:spPr bwMode="auto">
          <a:xfrm>
            <a:off x="4859338" y="6237288"/>
            <a:ext cx="36004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Brian Cleckner, England</a:t>
            </a:r>
            <a:endParaRPr lang="en-GB" altLang="en-US">
              <a:solidFill>
                <a:schemeClr val="bg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395288" y="260350"/>
            <a:ext cx="8229600" cy="1143000"/>
          </a:xfrm>
        </p:spPr>
        <p:txBody>
          <a:bodyPr/>
          <a:lstStyle/>
          <a:p>
            <a:pPr eaLnBrk="1" hangingPunct="1"/>
            <a:r>
              <a:rPr lang="sv-SE" altLang="en-US" smtClean="0"/>
              <a:t>Why is decay important?</a:t>
            </a:r>
            <a:br>
              <a:rPr lang="sv-SE" altLang="en-US" smtClean="0"/>
            </a:br>
            <a:endParaRPr lang="en-GB" altLang="en-US" sz="2000" smtClean="0"/>
          </a:p>
        </p:txBody>
      </p:sp>
      <p:sp>
        <p:nvSpPr>
          <p:cNvPr id="24579" name="Content Placeholder 2"/>
          <p:cNvSpPr>
            <a:spLocks noGrp="1"/>
          </p:cNvSpPr>
          <p:nvPr>
            <p:ph sz="half" idx="1"/>
          </p:nvPr>
        </p:nvSpPr>
        <p:spPr>
          <a:xfrm>
            <a:off x="323850" y="1927225"/>
            <a:ext cx="4038600" cy="4525963"/>
          </a:xfrm>
        </p:spPr>
        <p:txBody>
          <a:bodyPr/>
          <a:lstStyle/>
          <a:p>
            <a:pPr eaLnBrk="1" hangingPunct="1"/>
            <a:r>
              <a:rPr lang="sv-SE" altLang="en-US" smtClean="0"/>
              <a:t>Different types and stages  of decay attract different species</a:t>
            </a:r>
          </a:p>
          <a:p>
            <a:pPr eaLnBrk="1" hangingPunct="1"/>
            <a:r>
              <a:rPr lang="sv-SE" altLang="en-US" smtClean="0"/>
              <a:t>Succession of species</a:t>
            </a:r>
          </a:p>
          <a:p>
            <a:pPr eaLnBrk="1" hangingPunct="1"/>
            <a:r>
              <a:rPr lang="sv-SE" altLang="en-US" smtClean="0"/>
              <a:t>Competition between species</a:t>
            </a:r>
          </a:p>
          <a:p>
            <a:pPr eaLnBrk="1" hangingPunct="1"/>
            <a:r>
              <a:rPr lang="sv-SE" altLang="en-US" smtClean="0"/>
              <a:t>Very many species</a:t>
            </a:r>
          </a:p>
          <a:p>
            <a:pPr eaLnBrk="1" hangingPunct="1"/>
            <a:endParaRPr lang="en-GB" altLang="en-US" smtClean="0"/>
          </a:p>
        </p:txBody>
      </p:sp>
      <p:sp>
        <p:nvSpPr>
          <p:cNvPr id="24580" name="TextBox 7"/>
          <p:cNvSpPr txBox="1">
            <a:spLocks noChangeArrowheads="1"/>
          </p:cNvSpPr>
          <p:nvPr/>
        </p:nvSpPr>
        <p:spPr bwMode="auto">
          <a:xfrm>
            <a:off x="4932363" y="6237288"/>
            <a:ext cx="40322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t>Illustration by Per Axell after Stokland et al. (2012)</a:t>
            </a:r>
          </a:p>
        </p:txBody>
      </p:sp>
      <p:pic>
        <p:nvPicPr>
          <p:cNvPr id="24581" name="Content Placeholder 1"/>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918075" y="1600200"/>
            <a:ext cx="3498850" cy="4525963"/>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r>
              <a:rPr lang="sv-SE" altLang="en-US" smtClean="0"/>
              <a:t>Exercise 2: Recognising habitats</a:t>
            </a:r>
            <a:endParaRPr lang="en-GB" altLang="en-US" smtClean="0"/>
          </a:p>
        </p:txBody>
      </p:sp>
      <p:pic>
        <p:nvPicPr>
          <p:cNvPr id="25603"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476375" y="1196975"/>
            <a:ext cx="6264275" cy="5472113"/>
          </a:xfrm>
        </p:spPr>
      </p:pic>
      <p:sp>
        <p:nvSpPr>
          <p:cNvPr id="25604" name="TextBox 3"/>
          <p:cNvSpPr txBox="1">
            <a:spLocks noChangeArrowheads="1"/>
          </p:cNvSpPr>
          <p:nvPr/>
        </p:nvSpPr>
        <p:spPr bwMode="auto">
          <a:xfrm>
            <a:off x="1476375" y="6488113"/>
            <a:ext cx="37449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t>Illustration: Neville Fay</a:t>
            </a:r>
            <a:endParaRPr lang="en-GB" alt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57475" y="0"/>
            <a:ext cx="3886200"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7"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713" y="4779963"/>
            <a:ext cx="2770188" cy="207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5100" y="1020763"/>
            <a:ext cx="2628900"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Rectangle 3"/>
          <p:cNvSpPr>
            <a:spLocks noGrp="1" noChangeArrowheads="1"/>
          </p:cNvSpPr>
          <p:nvPr>
            <p:ph type="body" idx="1"/>
          </p:nvPr>
        </p:nvSpPr>
        <p:spPr>
          <a:xfrm>
            <a:off x="457200" y="1268413"/>
            <a:ext cx="5106988" cy="4857750"/>
          </a:xfrm>
        </p:spPr>
        <p:txBody>
          <a:bodyPr/>
          <a:lstStyle/>
          <a:p>
            <a:pPr eaLnBrk="1" hangingPunct="1"/>
            <a:endParaRPr lang="sv-SE" altLang="en-US" smtClean="0">
              <a:ea typeface="ＭＳ Ｐゴシック" pitchFamily="34" charset="-128"/>
            </a:endParaRPr>
          </a:p>
        </p:txBody>
      </p:sp>
      <p:sp>
        <p:nvSpPr>
          <p:cNvPr id="26630" name="Rectangle 2"/>
          <p:cNvSpPr>
            <a:spLocks noGrp="1" noChangeArrowheads="1"/>
          </p:cNvSpPr>
          <p:nvPr>
            <p:ph type="title"/>
          </p:nvPr>
        </p:nvSpPr>
        <p:spPr/>
        <p:txBody>
          <a:bodyPr/>
          <a:lstStyle/>
          <a:p>
            <a:pPr eaLnBrk="1" hangingPunct="1"/>
            <a:endParaRPr lang="sv-SE" altLang="en-US" smtClean="0">
              <a:ea typeface="ＭＳ Ｐゴシック" pitchFamily="34" charset="-128"/>
            </a:endParaRPr>
          </a:p>
        </p:txBody>
      </p:sp>
      <p:sp>
        <p:nvSpPr>
          <p:cNvPr id="26631" name="Text Box 10"/>
          <p:cNvSpPr txBox="1">
            <a:spLocks noChangeArrowheads="1"/>
          </p:cNvSpPr>
          <p:nvPr/>
        </p:nvSpPr>
        <p:spPr bwMode="auto">
          <a:xfrm>
            <a:off x="6540500" y="1020763"/>
            <a:ext cx="2341563" cy="63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sv-SE" altLang="en-US" sz="1400">
                <a:solidFill>
                  <a:schemeClr val="bg1"/>
                </a:solidFill>
              </a:rPr>
              <a:t>Photo: Vikki Bengtsson, </a:t>
            </a:r>
          </a:p>
          <a:p>
            <a:pPr eaLnBrk="1" hangingPunct="1">
              <a:spcBef>
                <a:spcPct val="50000"/>
              </a:spcBef>
            </a:pPr>
            <a:r>
              <a:rPr lang="sv-SE" altLang="en-US" sz="1400" i="1">
                <a:solidFill>
                  <a:schemeClr val="bg1"/>
                </a:solidFill>
              </a:rPr>
              <a:t>Fistulina hepatica</a:t>
            </a:r>
            <a:endParaRPr lang="en-GB" altLang="en-US" sz="1400" i="1">
              <a:solidFill>
                <a:schemeClr val="bg1"/>
              </a:solidFill>
            </a:endParaRPr>
          </a:p>
        </p:txBody>
      </p:sp>
      <p:pic>
        <p:nvPicPr>
          <p:cNvPr id="26632" name="Content Placeholder 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33350" y="928688"/>
            <a:ext cx="2801938" cy="186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3" name="TextBox 14"/>
          <p:cNvSpPr txBox="1">
            <a:spLocks noChangeArrowheads="1"/>
          </p:cNvSpPr>
          <p:nvPr/>
        </p:nvSpPr>
        <p:spPr bwMode="auto">
          <a:xfrm>
            <a:off x="-12700" y="1020763"/>
            <a:ext cx="2641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1600" i="1">
                <a:solidFill>
                  <a:schemeClr val="bg1"/>
                </a:solidFill>
              </a:rPr>
              <a:t>Photo: Vildaphoto, Myotis bechsteinii</a:t>
            </a:r>
          </a:p>
        </p:txBody>
      </p:sp>
      <p:pic>
        <p:nvPicPr>
          <p:cNvPr id="26634" name="Content Placeholder 7"/>
          <p:cNvPicPr>
            <a:picLocks noChangeAspect="1"/>
          </p:cNvPicPr>
          <p:nvPr/>
        </p:nvPicPr>
        <p:blipFill>
          <a:blip r:embed="rId7">
            <a:extLst>
              <a:ext uri="{28A0092B-C50C-407E-A947-70E740481C1C}">
                <a14:useLocalDpi xmlns:a14="http://schemas.microsoft.com/office/drawing/2010/main" val="0"/>
              </a:ext>
            </a:extLst>
          </a:blip>
          <a:srcRect l="15099"/>
          <a:stretch>
            <a:fillRect/>
          </a:stretch>
        </p:blipFill>
        <p:spPr bwMode="auto">
          <a:xfrm>
            <a:off x="-12700" y="2790825"/>
            <a:ext cx="2681288" cy="198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5" name="TextBox 8"/>
          <p:cNvSpPr txBox="1">
            <a:spLocks noChangeArrowheads="1"/>
          </p:cNvSpPr>
          <p:nvPr/>
        </p:nvSpPr>
        <p:spPr bwMode="auto">
          <a:xfrm>
            <a:off x="11113" y="4211638"/>
            <a:ext cx="21129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i="1">
                <a:solidFill>
                  <a:schemeClr val="bg1"/>
                </a:solidFill>
              </a:rPr>
              <a:t>Photo: Eliomys quercinus, Vildaphoto</a:t>
            </a:r>
            <a:endParaRPr lang="en-GB" altLang="en-US" sz="1400" i="1">
              <a:solidFill>
                <a:schemeClr val="bg1"/>
              </a:solidFill>
            </a:endParaRPr>
          </a:p>
        </p:txBody>
      </p:sp>
      <p:pic>
        <p:nvPicPr>
          <p:cNvPr id="2663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28900" y="4779963"/>
            <a:ext cx="3095625" cy="232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7" name="TextBox 5"/>
          <p:cNvSpPr txBox="1">
            <a:spLocks noChangeArrowheads="1"/>
          </p:cNvSpPr>
          <p:nvPr/>
        </p:nvSpPr>
        <p:spPr bwMode="auto">
          <a:xfrm>
            <a:off x="2668588" y="4859338"/>
            <a:ext cx="2671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1400" i="1">
                <a:solidFill>
                  <a:schemeClr val="bg1"/>
                </a:solidFill>
              </a:rPr>
              <a:t>Photo: </a:t>
            </a:r>
            <a:r>
              <a:rPr lang="en-GB" altLang="en-US" sz="1400">
                <a:solidFill>
                  <a:schemeClr val="bg1"/>
                </a:solidFill>
              </a:rPr>
              <a:t>Leen Herrewyn, </a:t>
            </a:r>
            <a:r>
              <a:rPr lang="en-GB" altLang="en-US" sz="1400" i="1">
                <a:solidFill>
                  <a:schemeClr val="bg1"/>
                </a:solidFill>
              </a:rPr>
              <a:t>Athene noctua</a:t>
            </a:r>
            <a:endParaRPr lang="en-GB" altLang="en-US" sz="1400">
              <a:solidFill>
                <a:schemeClr val="bg1"/>
              </a:solidFill>
            </a:endParaRPr>
          </a:p>
        </p:txBody>
      </p:sp>
      <p:pic>
        <p:nvPicPr>
          <p:cNvPr id="26638" name="Picture 1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13513" y="2992438"/>
            <a:ext cx="1781175" cy="268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9" name="Text Box 10"/>
          <p:cNvSpPr txBox="1">
            <a:spLocks noChangeArrowheads="1"/>
          </p:cNvSpPr>
          <p:nvPr/>
        </p:nvSpPr>
        <p:spPr bwMode="auto">
          <a:xfrm>
            <a:off x="6234113" y="5016500"/>
            <a:ext cx="2341562" cy="63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sv-SE" altLang="en-US" sz="1400">
                <a:solidFill>
                  <a:schemeClr val="bg1"/>
                </a:solidFill>
              </a:rPr>
              <a:t>Photo: Vikki Bengtsson, </a:t>
            </a:r>
          </a:p>
          <a:p>
            <a:pPr eaLnBrk="1" hangingPunct="1">
              <a:spcBef>
                <a:spcPct val="50000"/>
              </a:spcBef>
            </a:pPr>
            <a:r>
              <a:rPr lang="sv-SE" altLang="en-US" sz="1400" i="1">
                <a:solidFill>
                  <a:schemeClr val="bg1"/>
                </a:solidFill>
              </a:rPr>
              <a:t>Lobaria pulmonaria</a:t>
            </a:r>
            <a:endParaRPr lang="en-GB" altLang="en-US" sz="1400" i="1">
              <a:solidFill>
                <a:schemeClr val="bg1"/>
              </a:solidFill>
            </a:endParaRPr>
          </a:p>
        </p:txBody>
      </p:sp>
      <p:sp>
        <p:nvSpPr>
          <p:cNvPr id="26640" name="Text Box 10"/>
          <p:cNvSpPr txBox="1">
            <a:spLocks noChangeArrowheads="1"/>
          </p:cNvSpPr>
          <p:nvPr/>
        </p:nvSpPr>
        <p:spPr bwMode="auto">
          <a:xfrm>
            <a:off x="-12700" y="4735513"/>
            <a:ext cx="2717800" cy="63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sv-SE" altLang="en-US" sz="1400">
                <a:solidFill>
                  <a:schemeClr val="bg1"/>
                </a:solidFill>
              </a:rPr>
              <a:t>Photo: Vikki Bengtsson, </a:t>
            </a:r>
          </a:p>
          <a:p>
            <a:pPr eaLnBrk="1" hangingPunct="1">
              <a:spcBef>
                <a:spcPct val="50000"/>
              </a:spcBef>
            </a:pPr>
            <a:r>
              <a:rPr lang="en-US" altLang="en-US" sz="1400" i="1">
                <a:solidFill>
                  <a:schemeClr val="bg1"/>
                </a:solidFill>
              </a:rPr>
              <a:t>Lucanus cervus</a:t>
            </a:r>
            <a:endParaRPr lang="sv-SE" altLang="en-US" sz="1400">
              <a:solidFill>
                <a:schemeClr val="bg1"/>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0" descr="C:\Users\Helen\Helen\VETree\Photographs for course material\Rogers\Pemphredon lugubri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4064000"/>
            <a:ext cx="3725863" cy="279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itle 1"/>
          <p:cNvSpPr>
            <a:spLocks noGrp="1"/>
          </p:cNvSpPr>
          <p:nvPr>
            <p:ph type="title"/>
          </p:nvPr>
        </p:nvSpPr>
        <p:spPr>
          <a:xfrm>
            <a:off x="323850" y="0"/>
            <a:ext cx="8229600" cy="1143000"/>
          </a:xfrm>
        </p:spPr>
        <p:txBody>
          <a:bodyPr/>
          <a:lstStyle/>
          <a:p>
            <a:pPr eaLnBrk="1" hangingPunct="1"/>
            <a:r>
              <a:rPr lang="sv-SE" altLang="en-US" smtClean="0"/>
              <a:t>Invertebrates</a:t>
            </a:r>
            <a:endParaRPr lang="en-GB" altLang="en-US" smtClean="0"/>
          </a:p>
        </p:txBody>
      </p:sp>
      <p:pic>
        <p:nvPicPr>
          <p:cNvPr id="27652" name="Picture 10" descr="C:\Users\Helen\Photographs\Millipede photos\C punct P Richards.png"/>
          <p:cNvPicPr>
            <a:picLocks noChangeAspect="1" noChangeArrowheads="1"/>
          </p:cNvPicPr>
          <p:nvPr/>
        </p:nvPicPr>
        <p:blipFill>
          <a:blip r:embed="rId4">
            <a:extLst>
              <a:ext uri="{28A0092B-C50C-407E-A947-70E740481C1C}">
                <a14:useLocalDpi xmlns:a14="http://schemas.microsoft.com/office/drawing/2010/main" val="0"/>
              </a:ext>
            </a:extLst>
          </a:blip>
          <a:srcRect r="28081"/>
          <a:stretch>
            <a:fillRect/>
          </a:stretch>
        </p:blipFill>
        <p:spPr bwMode="auto">
          <a:xfrm>
            <a:off x="323850" y="1125538"/>
            <a:ext cx="3725863" cy="331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3" name="TextBox 10"/>
          <p:cNvSpPr txBox="1">
            <a:spLocks noChangeArrowheads="1"/>
          </p:cNvSpPr>
          <p:nvPr/>
        </p:nvSpPr>
        <p:spPr bwMode="auto">
          <a:xfrm>
            <a:off x="288925" y="1125538"/>
            <a:ext cx="421163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solidFill>
                  <a:schemeClr val="bg1"/>
                </a:solidFill>
              </a:rPr>
              <a:t>Photo: Paul Richards, </a:t>
            </a:r>
          </a:p>
          <a:p>
            <a:pPr eaLnBrk="1" hangingPunct="1"/>
            <a:r>
              <a:rPr lang="en-GB" altLang="en-US">
                <a:solidFill>
                  <a:schemeClr val="bg1"/>
                </a:solidFill>
              </a:rPr>
              <a:t>millipede </a:t>
            </a:r>
            <a:r>
              <a:rPr lang="en-GB" altLang="en-US" i="1">
                <a:solidFill>
                  <a:schemeClr val="bg1"/>
                </a:solidFill>
              </a:rPr>
              <a:t>Cylindroiulus punctatus </a:t>
            </a:r>
          </a:p>
        </p:txBody>
      </p:sp>
      <p:pic>
        <p:nvPicPr>
          <p:cNvPr id="27654" name="Picture 9" descr="C:\Users\Helen\Helen\VETree\Photographs for course material\Rogers\Dendrochernes cyrneus 2.jpg"/>
          <p:cNvPicPr>
            <a:picLocks noGrp="1" noChangeAspect="1" noChangeArrowheads="1"/>
          </p:cNvPicPr>
          <p:nvPr>
            <p:ph sz="half" idx="2"/>
          </p:nvPr>
        </p:nvPicPr>
        <p:blipFill>
          <a:blip r:embed="rId5">
            <a:extLst>
              <a:ext uri="{28A0092B-C50C-407E-A947-70E740481C1C}">
                <a14:useLocalDpi xmlns:a14="http://schemas.microsoft.com/office/drawing/2010/main" val="0"/>
              </a:ext>
            </a:extLst>
          </a:blip>
          <a:srcRect/>
          <a:stretch>
            <a:fillRect/>
          </a:stretch>
        </p:blipFill>
        <p:spPr>
          <a:xfrm>
            <a:off x="4787900" y="1192213"/>
            <a:ext cx="4038600" cy="3028950"/>
          </a:xfrm>
          <a:noFill/>
        </p:spPr>
      </p:pic>
      <p:sp>
        <p:nvSpPr>
          <p:cNvPr id="27655" name="Text Box 4"/>
          <p:cNvSpPr txBox="1">
            <a:spLocks noChangeArrowheads="1"/>
          </p:cNvSpPr>
          <p:nvPr/>
        </p:nvSpPr>
        <p:spPr bwMode="auto">
          <a:xfrm>
            <a:off x="684213" y="6211888"/>
            <a:ext cx="31543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cs typeface="Arial" charset="0"/>
              </a:rPr>
              <a:t>Photo: Roger Key</a:t>
            </a:r>
          </a:p>
          <a:p>
            <a:pPr eaLnBrk="1" hangingPunct="1"/>
            <a:r>
              <a:rPr lang="en-GB" altLang="en-US">
                <a:cs typeface="Arial" charset="0"/>
              </a:rPr>
              <a:t>Wasp </a:t>
            </a:r>
            <a:r>
              <a:rPr lang="en-GB" altLang="en-US" i="1">
                <a:cs typeface="Arial" charset="0"/>
              </a:rPr>
              <a:t>Pemphredon  lugubris</a:t>
            </a:r>
          </a:p>
        </p:txBody>
      </p:sp>
      <p:sp>
        <p:nvSpPr>
          <p:cNvPr id="27656" name="Text Box 3"/>
          <p:cNvSpPr txBox="1">
            <a:spLocks noChangeArrowheads="1"/>
          </p:cNvSpPr>
          <p:nvPr/>
        </p:nvSpPr>
        <p:spPr bwMode="auto">
          <a:xfrm>
            <a:off x="4716463" y="1204913"/>
            <a:ext cx="43561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a:solidFill>
                  <a:schemeClr val="bg1"/>
                </a:solidFill>
                <a:cs typeface="Arial" charset="0"/>
              </a:rPr>
              <a:t>Photo: Roger Key</a:t>
            </a:r>
            <a:endParaRPr lang="en-GB" altLang="en-US" i="1">
              <a:solidFill>
                <a:schemeClr val="bg1"/>
              </a:solidFill>
              <a:cs typeface="Arial" charset="0"/>
            </a:endParaRPr>
          </a:p>
          <a:p>
            <a:pPr eaLnBrk="1" hangingPunct="1">
              <a:spcBef>
                <a:spcPct val="50000"/>
              </a:spcBef>
            </a:pPr>
            <a:r>
              <a:rPr lang="en-GB" altLang="en-US">
                <a:solidFill>
                  <a:schemeClr val="bg1"/>
                </a:solidFill>
                <a:cs typeface="Arial" charset="0"/>
              </a:rPr>
              <a:t>False scorpion </a:t>
            </a:r>
            <a:r>
              <a:rPr lang="en-GB" altLang="en-US" i="1">
                <a:solidFill>
                  <a:schemeClr val="bg1"/>
                </a:solidFill>
                <a:cs typeface="Arial" charset="0"/>
              </a:rPr>
              <a:t>Dendrochernes cyrneus </a:t>
            </a:r>
          </a:p>
        </p:txBody>
      </p:sp>
      <p:pic>
        <p:nvPicPr>
          <p:cNvPr id="27657" name="Picture 11" descr="C:\Users\Helen\Helen\VETree\Photographs for course material\Rogers\Moraphaga choragella.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68850" y="3829050"/>
            <a:ext cx="4075113" cy="305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8" name="TextBox 12"/>
          <p:cNvSpPr txBox="1">
            <a:spLocks noChangeArrowheads="1"/>
          </p:cNvSpPr>
          <p:nvPr/>
        </p:nvSpPr>
        <p:spPr bwMode="auto">
          <a:xfrm>
            <a:off x="5183188" y="6167438"/>
            <a:ext cx="39608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t>Photo: Roger Key</a:t>
            </a:r>
          </a:p>
          <a:p>
            <a:pPr eaLnBrk="1" hangingPunct="1"/>
            <a:r>
              <a:rPr lang="en-GB" altLang="en-US"/>
              <a:t>Moth, </a:t>
            </a:r>
            <a:r>
              <a:rPr lang="en-GB" altLang="en-US" i="1"/>
              <a:t>Moraphaga choragella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395288" y="0"/>
            <a:ext cx="8229600" cy="1143000"/>
          </a:xfrm>
        </p:spPr>
        <p:txBody>
          <a:bodyPr/>
          <a:lstStyle/>
          <a:p>
            <a:pPr eaLnBrk="1" hangingPunct="1"/>
            <a:r>
              <a:rPr lang="sv-SE" altLang="en-US" smtClean="0"/>
              <a:t>Invertebrates</a:t>
            </a:r>
            <a:endParaRPr lang="en-GB" altLang="en-US" smtClean="0"/>
          </a:p>
        </p:txBody>
      </p:sp>
      <p:sp>
        <p:nvSpPr>
          <p:cNvPr id="28675" name="Content Placeholder 2"/>
          <p:cNvSpPr>
            <a:spLocks noGrp="1"/>
          </p:cNvSpPr>
          <p:nvPr>
            <p:ph sz="half" idx="1"/>
          </p:nvPr>
        </p:nvSpPr>
        <p:spPr>
          <a:xfrm>
            <a:off x="457200" y="1484313"/>
            <a:ext cx="3754438" cy="2106612"/>
          </a:xfrm>
        </p:spPr>
        <p:txBody>
          <a:bodyPr/>
          <a:lstStyle/>
          <a:p>
            <a:pPr eaLnBrk="1" hangingPunct="1"/>
            <a:r>
              <a:rPr lang="sv-SE" altLang="en-US" smtClean="0"/>
              <a:t>HUGE number and variety!</a:t>
            </a:r>
          </a:p>
          <a:p>
            <a:pPr eaLnBrk="1" hangingPunct="1"/>
            <a:r>
              <a:rPr lang="sv-SE" altLang="en-US" smtClean="0"/>
              <a:t>Annual life cycle</a:t>
            </a:r>
          </a:p>
          <a:p>
            <a:pPr eaLnBrk="1" hangingPunct="1"/>
            <a:r>
              <a:rPr lang="sv-SE" altLang="en-US" smtClean="0"/>
              <a:t>Many specialists</a:t>
            </a:r>
            <a:endParaRPr lang="en-GB" altLang="en-US" smtClean="0"/>
          </a:p>
        </p:txBody>
      </p:sp>
      <p:sp>
        <p:nvSpPr>
          <p:cNvPr id="28676" name="TextBox 7"/>
          <p:cNvSpPr txBox="1">
            <a:spLocks noChangeArrowheads="1"/>
          </p:cNvSpPr>
          <p:nvPr/>
        </p:nvSpPr>
        <p:spPr bwMode="auto">
          <a:xfrm>
            <a:off x="395288" y="3706813"/>
            <a:ext cx="36734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solidFill>
                  <a:schemeClr val="bg1"/>
                </a:solidFill>
              </a:rPr>
              <a:t>Photo: Roger Key, </a:t>
            </a:r>
            <a:r>
              <a:rPr lang="en-GB" altLang="en-US" i="1">
                <a:solidFill>
                  <a:schemeClr val="bg1"/>
                </a:solidFill>
              </a:rPr>
              <a:t>Criorhina floccosa</a:t>
            </a:r>
            <a:r>
              <a:rPr lang="en-GB" altLang="en-US">
                <a:solidFill>
                  <a:schemeClr val="bg1"/>
                </a:solidFill>
              </a:rPr>
              <a:t>.</a:t>
            </a:r>
          </a:p>
        </p:txBody>
      </p:sp>
      <p:pic>
        <p:nvPicPr>
          <p:cNvPr id="28677"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59288" y="1095375"/>
            <a:ext cx="4597400" cy="325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8" name="TextBox 8"/>
          <p:cNvSpPr txBox="1">
            <a:spLocks noChangeArrowheads="1"/>
          </p:cNvSpPr>
          <p:nvPr/>
        </p:nvSpPr>
        <p:spPr bwMode="auto">
          <a:xfrm>
            <a:off x="4643438" y="3573463"/>
            <a:ext cx="42481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i="1">
                <a:solidFill>
                  <a:schemeClr val="bg1"/>
                </a:solidFill>
              </a:rPr>
              <a:t>Photo: </a:t>
            </a:r>
            <a:r>
              <a:rPr lang="en-GB" altLang="en-US">
                <a:solidFill>
                  <a:schemeClr val="bg1"/>
                </a:solidFill>
              </a:rPr>
              <a:t>Henk-Jan de Jong, </a:t>
            </a:r>
          </a:p>
          <a:p>
            <a:pPr eaLnBrk="1" hangingPunct="1"/>
            <a:r>
              <a:rPr lang="en-GB" altLang="en-US" i="1">
                <a:solidFill>
                  <a:schemeClr val="bg1"/>
                </a:solidFill>
              </a:rPr>
              <a:t>Ctesias serra </a:t>
            </a:r>
            <a:r>
              <a:rPr lang="en-GB" altLang="en-US">
                <a:solidFill>
                  <a:schemeClr val="bg1"/>
                </a:solidFill>
              </a:rPr>
              <a:t>(cobweb beetle) larva</a:t>
            </a:r>
          </a:p>
        </p:txBody>
      </p:sp>
      <p:sp>
        <p:nvSpPr>
          <p:cNvPr id="28679" name="Content Placeholder 2"/>
          <p:cNvSpPr txBox="1">
            <a:spLocks/>
          </p:cNvSpPr>
          <p:nvPr/>
        </p:nvSpPr>
        <p:spPr bwMode="auto">
          <a:xfrm>
            <a:off x="4983163" y="4522788"/>
            <a:ext cx="4073525" cy="210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Font typeface="Arial" charset="0"/>
              <a:buChar char="•"/>
            </a:pPr>
            <a:r>
              <a:rPr lang="sv-SE" altLang="en-US" sz="2800">
                <a:latin typeface="Calibri" pitchFamily="34" charset="0"/>
              </a:rPr>
              <a:t>Larva and adult -different requirements</a:t>
            </a:r>
          </a:p>
          <a:p>
            <a:pPr eaLnBrk="1" hangingPunct="1">
              <a:spcBef>
                <a:spcPct val="20000"/>
              </a:spcBef>
              <a:buFont typeface="Arial" charset="0"/>
              <a:buChar char="•"/>
            </a:pPr>
            <a:r>
              <a:rPr lang="sv-SE" altLang="en-US" sz="2800">
                <a:latin typeface="Calibri" pitchFamily="34" charset="0"/>
              </a:rPr>
              <a:t>Many rare!</a:t>
            </a:r>
            <a:endParaRPr lang="en-GB" altLang="en-US" sz="2800">
              <a:latin typeface="Calibri" pitchFamily="34" charset="0"/>
            </a:endParaRPr>
          </a:p>
        </p:txBody>
      </p:sp>
      <p:pic>
        <p:nvPicPr>
          <p:cNvPr id="28680" name="Picture 9" descr="C:\Users\Helen\Helen\VETree\Photographs for course material\Rogers\Helophilus pendulu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544888"/>
            <a:ext cx="4410075" cy="3313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1" name="TextBox 10"/>
          <p:cNvSpPr txBox="1">
            <a:spLocks noChangeArrowheads="1"/>
          </p:cNvSpPr>
          <p:nvPr/>
        </p:nvSpPr>
        <p:spPr bwMode="auto">
          <a:xfrm>
            <a:off x="0" y="3573463"/>
            <a:ext cx="25923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i="1">
                <a:solidFill>
                  <a:schemeClr val="bg1"/>
                </a:solidFill>
              </a:rPr>
              <a:t>Photo: </a:t>
            </a:r>
            <a:r>
              <a:rPr lang="en-GB" altLang="en-US">
                <a:solidFill>
                  <a:schemeClr val="bg1"/>
                </a:solidFill>
              </a:rPr>
              <a:t>Roger Key, </a:t>
            </a:r>
            <a:r>
              <a:rPr lang="en-GB" altLang="en-US" i="1">
                <a:solidFill>
                  <a:schemeClr val="bg1"/>
                </a:solidFill>
              </a:rPr>
              <a:t>Helophilus pendulus</a:t>
            </a:r>
            <a:endParaRPr lang="en-GB" altLang="en-US">
              <a:solidFill>
                <a:schemeClr val="bg1"/>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6" descr="C:\Users\Helen\Helen\VETree\Photographs for course material\Rogers\Limoniscus violaceus captive 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500" y="1125538"/>
            <a:ext cx="53467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Title 1"/>
          <p:cNvSpPr>
            <a:spLocks noGrp="1"/>
          </p:cNvSpPr>
          <p:nvPr>
            <p:ph type="title"/>
          </p:nvPr>
        </p:nvSpPr>
        <p:spPr>
          <a:xfrm>
            <a:off x="468313" y="0"/>
            <a:ext cx="8229600" cy="1143000"/>
          </a:xfrm>
        </p:spPr>
        <p:txBody>
          <a:bodyPr/>
          <a:lstStyle/>
          <a:p>
            <a:pPr eaLnBrk="1" hangingPunct="1"/>
            <a:r>
              <a:rPr lang="sv-SE" altLang="en-US" smtClean="0"/>
              <a:t>Rare &amp; threatened species</a:t>
            </a:r>
            <a:endParaRPr lang="en-GB" altLang="en-US" smtClean="0"/>
          </a:p>
        </p:txBody>
      </p:sp>
      <p:sp>
        <p:nvSpPr>
          <p:cNvPr id="3" name="Content Placeholder 2"/>
          <p:cNvSpPr>
            <a:spLocks noGrp="1"/>
          </p:cNvSpPr>
          <p:nvPr>
            <p:ph sz="half" idx="1"/>
          </p:nvPr>
        </p:nvSpPr>
        <p:spPr>
          <a:xfrm>
            <a:off x="250825" y="1600200"/>
            <a:ext cx="2881313" cy="4525963"/>
          </a:xfrm>
        </p:spPr>
        <p:txBody>
          <a:bodyPr rtlCol="0">
            <a:normAutofit fontScale="92500"/>
          </a:bodyPr>
          <a:lstStyle/>
          <a:p>
            <a:pPr eaLnBrk="1" fontAlgn="auto" hangingPunct="1">
              <a:spcAft>
                <a:spcPts val="0"/>
              </a:spcAft>
              <a:buFont typeface="Arial" pitchFamily="34" charset="0"/>
              <a:buChar char="•"/>
              <a:defRPr/>
            </a:pPr>
            <a:r>
              <a:rPr lang="sv-SE" dirty="0" smtClean="0"/>
              <a:t>11% of European saproxylic beetles are threatened (IUCN)</a:t>
            </a:r>
          </a:p>
          <a:p>
            <a:pPr eaLnBrk="1" fontAlgn="auto" hangingPunct="1">
              <a:spcAft>
                <a:spcPts val="0"/>
              </a:spcAft>
              <a:buFont typeface="Arial" pitchFamily="34" charset="0"/>
              <a:buChar char="•"/>
              <a:defRPr/>
            </a:pPr>
            <a:endParaRPr lang="sv-SE" dirty="0" smtClean="0"/>
          </a:p>
          <a:p>
            <a:pPr eaLnBrk="1" fontAlgn="auto" hangingPunct="1">
              <a:spcAft>
                <a:spcPts val="0"/>
              </a:spcAft>
              <a:buFont typeface="Arial" pitchFamily="34" charset="0"/>
              <a:buChar char="•"/>
              <a:defRPr/>
            </a:pPr>
            <a:r>
              <a:rPr lang="sv-SE" dirty="0" smtClean="0"/>
              <a:t>Most threatened species community in Europe</a:t>
            </a:r>
          </a:p>
          <a:p>
            <a:pPr marL="0" indent="0" eaLnBrk="1" fontAlgn="auto" hangingPunct="1">
              <a:spcAft>
                <a:spcPts val="0"/>
              </a:spcAft>
              <a:buFont typeface="Wingdings" pitchFamily="2" charset="2"/>
              <a:buNone/>
              <a:defRPr/>
            </a:pPr>
            <a:endParaRPr lang="sv-SE" dirty="0" smtClean="0"/>
          </a:p>
        </p:txBody>
      </p:sp>
      <p:sp>
        <p:nvSpPr>
          <p:cNvPr id="29701" name="Text Box 4"/>
          <p:cNvSpPr txBox="1">
            <a:spLocks noChangeArrowheads="1"/>
          </p:cNvSpPr>
          <p:nvPr/>
        </p:nvSpPr>
        <p:spPr bwMode="auto">
          <a:xfrm>
            <a:off x="3419475" y="4868863"/>
            <a:ext cx="28813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i="1">
                <a:solidFill>
                  <a:srgbClr val="000000"/>
                </a:solidFill>
                <a:cs typeface="Arial" charset="0"/>
              </a:rPr>
              <a:t>Limoniscus violaceus </a:t>
            </a:r>
            <a:r>
              <a:rPr lang="en-GB" altLang="en-US">
                <a:solidFill>
                  <a:srgbClr val="000000"/>
                </a:solidFill>
                <a:cs typeface="Arial" charset="0"/>
              </a:rPr>
              <a:t>adult and larva</a:t>
            </a:r>
          </a:p>
        </p:txBody>
      </p:sp>
      <p:pic>
        <p:nvPicPr>
          <p:cNvPr id="29702" name="Picture 7" descr="C:\Users\Helen\Helen\VETree\Photographs for course material\Rogers\Limoniscus violaceus larv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5963" y="3644900"/>
            <a:ext cx="3168650"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3" name="TextBox 8"/>
          <p:cNvSpPr txBox="1">
            <a:spLocks noChangeArrowheads="1"/>
          </p:cNvSpPr>
          <p:nvPr/>
        </p:nvSpPr>
        <p:spPr bwMode="auto">
          <a:xfrm>
            <a:off x="3492500" y="4221163"/>
            <a:ext cx="2087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solidFill>
                  <a:schemeClr val="bg1"/>
                </a:solidFill>
              </a:rPr>
              <a:t>Photo: Roger Key</a:t>
            </a:r>
          </a:p>
        </p:txBody>
      </p:sp>
      <p:sp>
        <p:nvSpPr>
          <p:cNvPr id="29704" name="TextBox 9"/>
          <p:cNvSpPr txBox="1">
            <a:spLocks noChangeArrowheads="1"/>
          </p:cNvSpPr>
          <p:nvPr/>
        </p:nvSpPr>
        <p:spPr bwMode="auto">
          <a:xfrm>
            <a:off x="6804025" y="5661025"/>
            <a:ext cx="2339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solidFill>
                  <a:schemeClr val="bg1"/>
                </a:solidFill>
              </a:rPr>
              <a:t>Photo: Roger Key</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468313" y="188913"/>
            <a:ext cx="8229600" cy="1143000"/>
          </a:xfrm>
        </p:spPr>
        <p:txBody>
          <a:bodyPr/>
          <a:lstStyle/>
          <a:p>
            <a:pPr eaLnBrk="1" hangingPunct="1"/>
            <a:r>
              <a:rPr lang="sv-SE" altLang="en-US" smtClean="0"/>
              <a:t>Conservation - problems</a:t>
            </a:r>
            <a:endParaRPr lang="en-GB" altLang="en-US" smtClean="0"/>
          </a:p>
        </p:txBody>
      </p:sp>
      <p:sp>
        <p:nvSpPr>
          <p:cNvPr id="39939" name="Content Placeholder 2"/>
          <p:cNvSpPr>
            <a:spLocks noGrp="1"/>
          </p:cNvSpPr>
          <p:nvPr>
            <p:ph sz="half" idx="1"/>
          </p:nvPr>
        </p:nvSpPr>
        <p:spPr>
          <a:xfrm>
            <a:off x="250825" y="1412875"/>
            <a:ext cx="4244975" cy="4525963"/>
          </a:xfrm>
        </p:spPr>
        <p:txBody>
          <a:bodyPr/>
          <a:lstStyle/>
          <a:p>
            <a:pPr eaLnBrk="1" hangingPunct="1">
              <a:defRPr/>
            </a:pPr>
            <a:r>
              <a:rPr lang="sv-SE" dirty="0" smtClean="0"/>
              <a:t>Species cannot survive indefinitely in a single tree</a:t>
            </a:r>
          </a:p>
          <a:p>
            <a:pPr eaLnBrk="1" hangingPunct="1">
              <a:defRPr/>
            </a:pPr>
            <a:r>
              <a:rPr lang="sv-SE" dirty="0" smtClean="0"/>
              <a:t>Large populations of old trees required</a:t>
            </a:r>
          </a:p>
          <a:p>
            <a:pPr eaLnBrk="1" hangingPunct="1">
              <a:defRPr/>
            </a:pPr>
            <a:r>
              <a:rPr lang="sv-SE" dirty="0" smtClean="0"/>
              <a:t>Variety of niches required</a:t>
            </a:r>
          </a:p>
          <a:p>
            <a:pPr eaLnBrk="1" hangingPunct="1">
              <a:defRPr/>
            </a:pPr>
            <a:r>
              <a:rPr lang="sv-SE" dirty="0" smtClean="0"/>
              <a:t>Tree population may have an age gap</a:t>
            </a:r>
          </a:p>
          <a:p>
            <a:pPr indent="0" eaLnBrk="1" hangingPunct="1">
              <a:buFont typeface="Arial" charset="0"/>
              <a:buNone/>
              <a:defRPr/>
            </a:pPr>
            <a:r>
              <a:rPr lang="sv-SE" b="1" dirty="0" smtClean="0"/>
              <a:t>Think about future generations of veteran trees</a:t>
            </a:r>
            <a:endParaRPr lang="en-GB" b="1" dirty="0" smtClean="0"/>
          </a:p>
        </p:txBody>
      </p:sp>
      <p:pic>
        <p:nvPicPr>
          <p:cNvPr id="30724" name="Picture 5" descr="C:\Users\Helen\Photographs\Trees\Trees - spain\Photos for Spanish book\Cerambyx\146 Village &amp; oaks with Lucanus cervus 2009 (2).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716463" y="1281113"/>
            <a:ext cx="3887787" cy="5183187"/>
          </a:xfrm>
          <a:noFill/>
        </p:spPr>
      </p:pic>
      <p:sp>
        <p:nvSpPr>
          <p:cNvPr id="30725" name="TextBox 1"/>
          <p:cNvSpPr txBox="1">
            <a:spLocks noChangeArrowheads="1"/>
          </p:cNvSpPr>
          <p:nvPr/>
        </p:nvSpPr>
        <p:spPr bwMode="auto">
          <a:xfrm>
            <a:off x="4932363" y="6021388"/>
            <a:ext cx="33845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Helen Read, Spain </a:t>
            </a:r>
            <a:endParaRPr lang="en-GB" altLang="en-US">
              <a:solidFill>
                <a:schemeClr val="bg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474663" y="0"/>
            <a:ext cx="8229600" cy="1143000"/>
          </a:xfrm>
        </p:spPr>
        <p:txBody>
          <a:bodyPr/>
          <a:lstStyle/>
          <a:p>
            <a:r>
              <a:rPr lang="sv-SE" altLang="en-US" smtClean="0"/>
              <a:t>Creating habitat!</a:t>
            </a:r>
            <a:endParaRPr lang="en-GB" altLang="en-US" smtClean="0"/>
          </a:p>
        </p:txBody>
      </p:sp>
      <p:sp>
        <p:nvSpPr>
          <p:cNvPr id="31747" name="Content Placeholder 2"/>
          <p:cNvSpPr>
            <a:spLocks noGrp="1"/>
          </p:cNvSpPr>
          <p:nvPr>
            <p:ph idx="1"/>
          </p:nvPr>
        </p:nvSpPr>
        <p:spPr/>
        <p:txBody>
          <a:bodyPr/>
          <a:lstStyle/>
          <a:p>
            <a:endParaRPr lang="en-US" altLang="en-US" smtClean="0"/>
          </a:p>
        </p:txBody>
      </p:sp>
      <p:pic>
        <p:nvPicPr>
          <p:cNvPr id="31748" name="Content Placeholder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7488" y="1125538"/>
            <a:ext cx="8818562" cy="623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9" name="TextBox 3"/>
          <p:cNvSpPr txBox="1">
            <a:spLocks noChangeArrowheads="1"/>
          </p:cNvSpPr>
          <p:nvPr/>
        </p:nvSpPr>
        <p:spPr bwMode="auto">
          <a:xfrm>
            <a:off x="250825" y="1103313"/>
            <a:ext cx="37449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t>Illustration: Per Axell</a:t>
            </a:r>
          </a:p>
          <a:p>
            <a:pPr eaLnBrk="1" hangingPunct="1"/>
            <a:r>
              <a:rPr lang="sv-SE" altLang="en-US"/>
              <a:t>Photos: Vikki Bengtsson, Roger Key, Ola Bengtsson</a:t>
            </a:r>
            <a:endParaRPr lang="en-GB" altLang="en-US"/>
          </a:p>
        </p:txBody>
      </p:sp>
      <p:sp>
        <p:nvSpPr>
          <p:cNvPr id="31750" name="TextBox 4"/>
          <p:cNvSpPr txBox="1">
            <a:spLocks noChangeArrowheads="1"/>
          </p:cNvSpPr>
          <p:nvPr/>
        </p:nvSpPr>
        <p:spPr bwMode="auto">
          <a:xfrm>
            <a:off x="250825" y="5949950"/>
            <a:ext cx="8675688" cy="9540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800"/>
              <a:t>Where there are no ‘future’ veteran trees to close the generation gap it may be desirable to create some!</a:t>
            </a:r>
          </a:p>
        </p:txBody>
      </p:sp>
      <p:pic>
        <p:nvPicPr>
          <p:cNvPr id="8" name="Picture 1"/>
          <p:cNvPicPr>
            <a:picLocks noChangeAspect="1"/>
          </p:cNvPicPr>
          <p:nvPr/>
        </p:nvPicPr>
        <p:blipFill>
          <a:blip r:embed="rId4" cstate="print">
            <a:extLst/>
          </a:blip>
          <a:srcRect l="10378" t="8994" r="16640" b="10921"/>
          <a:stretch>
            <a:fillRect/>
          </a:stretch>
        </p:blipFill>
        <p:spPr bwMode="auto">
          <a:xfrm>
            <a:off x="5508600" y="4725144"/>
            <a:ext cx="863600" cy="1106488"/>
          </a:xfrm>
          <a:prstGeom prst="rect">
            <a:avLst/>
          </a:prstGeom>
          <a:ln>
            <a:noFill/>
          </a:ln>
          <a:effectLst>
            <a:softEdge rad="112500"/>
          </a:effectLst>
          <a:extLst/>
        </p:spPr>
      </p:pic>
      <p:pic>
        <p:nvPicPr>
          <p:cNvPr id="9" name="Picture 2"/>
          <p:cNvPicPr>
            <a:picLocks noChangeAspect="1"/>
          </p:cNvPicPr>
          <p:nvPr/>
        </p:nvPicPr>
        <p:blipFill>
          <a:blip r:embed="rId5" cstate="print">
            <a:extLst/>
          </a:blip>
          <a:srcRect/>
          <a:stretch>
            <a:fillRect/>
          </a:stretch>
        </p:blipFill>
        <p:spPr bwMode="auto">
          <a:xfrm>
            <a:off x="357609" y="4797152"/>
            <a:ext cx="1262063" cy="944562"/>
          </a:xfrm>
          <a:prstGeom prst="rect">
            <a:avLst/>
          </a:prstGeom>
          <a:ln>
            <a:noFill/>
          </a:ln>
          <a:effectLst>
            <a:softEdge rad="112500"/>
          </a:effectLst>
          <a:extLst/>
        </p:spPr>
      </p:pic>
      <p:pic>
        <p:nvPicPr>
          <p:cNvPr id="10" name="Picture 9" descr="C:\Users\Helen\Helen\VETree\Photographs for course material\Rogers\Dendrochernes cyrneus 2.jpg"/>
          <p:cNvPicPr>
            <a:picLocks noChangeAspect="1" noChangeArrowheads="1"/>
          </p:cNvPicPr>
          <p:nvPr/>
        </p:nvPicPr>
        <p:blipFill>
          <a:blip r:embed="rId6" cstate="print">
            <a:extLst/>
          </a:blip>
          <a:srcRect r="19891"/>
          <a:stretch>
            <a:fillRect/>
          </a:stretch>
        </p:blipFill>
        <p:spPr bwMode="auto">
          <a:xfrm>
            <a:off x="3132138" y="1751013"/>
            <a:ext cx="1154112" cy="1079500"/>
          </a:xfrm>
          <a:prstGeom prst="rect">
            <a:avLst/>
          </a:prstGeom>
          <a:ln>
            <a:noFill/>
          </a:ln>
          <a:effectLst>
            <a:softEdge rad="112500"/>
          </a:effectLst>
          <a:extLst/>
        </p:spPr>
      </p:pic>
      <p:pic>
        <p:nvPicPr>
          <p:cNvPr id="11" name="Picture 1"/>
          <p:cNvPicPr>
            <a:picLocks noChangeAspect="1"/>
          </p:cNvPicPr>
          <p:nvPr/>
        </p:nvPicPr>
        <p:blipFill>
          <a:blip r:embed="rId7" cstate="print">
            <a:extLst/>
          </a:blip>
          <a:srcRect t="7828" r="43756"/>
          <a:stretch>
            <a:fillRect/>
          </a:stretch>
        </p:blipFill>
        <p:spPr bwMode="auto">
          <a:xfrm>
            <a:off x="6283325" y="1335088"/>
            <a:ext cx="1184275" cy="1384300"/>
          </a:xfrm>
          <a:prstGeom prst="rect">
            <a:avLst/>
          </a:prstGeom>
          <a:ln>
            <a:noFill/>
          </a:ln>
          <a:effectLst>
            <a:softEdge rad="112500"/>
          </a:effectLs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468313" y="36513"/>
            <a:ext cx="8229600" cy="1143000"/>
          </a:xfrm>
        </p:spPr>
        <p:txBody>
          <a:bodyPr/>
          <a:lstStyle/>
          <a:p>
            <a:pPr eaLnBrk="1" hangingPunct="1"/>
            <a:r>
              <a:rPr lang="sv-SE" altLang="en-US" smtClean="0"/>
              <a:t>Ideal scenario</a:t>
            </a:r>
            <a:endParaRPr lang="en-GB" altLang="en-US" smtClean="0"/>
          </a:p>
        </p:txBody>
      </p:sp>
      <p:sp>
        <p:nvSpPr>
          <p:cNvPr id="39939" name="Content Placeholder 2"/>
          <p:cNvSpPr>
            <a:spLocks noGrp="1"/>
          </p:cNvSpPr>
          <p:nvPr>
            <p:ph sz="half" idx="1"/>
          </p:nvPr>
        </p:nvSpPr>
        <p:spPr>
          <a:xfrm>
            <a:off x="395288" y="1412875"/>
            <a:ext cx="3313112" cy="4824413"/>
          </a:xfrm>
        </p:spPr>
        <p:txBody>
          <a:bodyPr>
            <a:normAutofit fontScale="92500" lnSpcReduction="10000"/>
          </a:bodyPr>
          <a:lstStyle/>
          <a:p>
            <a:pPr eaLnBrk="1" hangingPunct="1">
              <a:defRPr/>
            </a:pPr>
            <a:r>
              <a:rPr lang="sv-SE" altLang="en-US" dirty="0" smtClean="0"/>
              <a:t>Plenty of veteran trees, relatively close together</a:t>
            </a:r>
          </a:p>
          <a:p>
            <a:pPr eaLnBrk="1" hangingPunct="1">
              <a:defRPr/>
            </a:pPr>
            <a:r>
              <a:rPr lang="sv-SE" altLang="en-US" dirty="0" smtClean="0"/>
              <a:t>Good age structure in tree population</a:t>
            </a:r>
          </a:p>
          <a:p>
            <a:pPr eaLnBrk="1" hangingPunct="1">
              <a:defRPr/>
            </a:pPr>
            <a:r>
              <a:rPr lang="sv-SE" altLang="en-US" dirty="0" smtClean="0"/>
              <a:t>Flowering bushes and plants</a:t>
            </a:r>
          </a:p>
          <a:p>
            <a:pPr eaLnBrk="1" hangingPunct="1">
              <a:defRPr/>
            </a:pPr>
            <a:r>
              <a:rPr lang="sv-SE" altLang="en-US" dirty="0" smtClean="0"/>
              <a:t>Sunny, sheltered open spaces</a:t>
            </a:r>
          </a:p>
          <a:p>
            <a:pPr eaLnBrk="1" hangingPunct="1">
              <a:defRPr/>
            </a:pPr>
            <a:r>
              <a:rPr lang="sv-SE" altLang="en-US" dirty="0" smtClean="0"/>
              <a:t>Decaying wood in all shapes, sizes and locations!</a:t>
            </a:r>
          </a:p>
          <a:p>
            <a:pPr eaLnBrk="1" hangingPunct="1">
              <a:defRPr/>
            </a:pPr>
            <a:endParaRPr lang="en-GB" altLang="en-US" dirty="0" smtClean="0"/>
          </a:p>
        </p:txBody>
      </p:sp>
      <p:pic>
        <p:nvPicPr>
          <p:cNvPr id="327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9375" y="1557338"/>
            <a:ext cx="5184775" cy="388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TextBox 4"/>
          <p:cNvSpPr txBox="1">
            <a:spLocks noChangeArrowheads="1"/>
          </p:cNvSpPr>
          <p:nvPr/>
        </p:nvSpPr>
        <p:spPr bwMode="auto">
          <a:xfrm>
            <a:off x="6302375" y="1557338"/>
            <a:ext cx="27717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t>Photo: Vikki Bengtsson, Sweden</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GB" altLang="en-US" smtClean="0"/>
              <a:t>Heritage &amp; cultural </a:t>
            </a:r>
            <a:br>
              <a:rPr lang="en-GB" altLang="en-US" smtClean="0"/>
            </a:br>
            <a:r>
              <a:rPr lang="en-GB" altLang="en-US" smtClean="0"/>
              <a:t>value of veteran trees</a:t>
            </a:r>
          </a:p>
        </p:txBody>
      </p:sp>
      <p:pic>
        <p:nvPicPr>
          <p:cNvPr id="33795" name="Picture 2" descr="E:\Recovered Data\Study Tour\Aland2\Aland2 044.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828800" y="1804988"/>
            <a:ext cx="6003925" cy="4503737"/>
          </a:xfrm>
          <a:noFill/>
        </p:spPr>
      </p:pic>
      <p:sp>
        <p:nvSpPr>
          <p:cNvPr id="33796" name="TextBox 4"/>
          <p:cNvSpPr txBox="1">
            <a:spLocks noChangeArrowheads="1"/>
          </p:cNvSpPr>
          <p:nvPr/>
        </p:nvSpPr>
        <p:spPr bwMode="auto">
          <a:xfrm>
            <a:off x="3276600" y="6281738"/>
            <a:ext cx="2771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t>Photo: Helen Read</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25400" y="0"/>
            <a:ext cx="9169400" cy="6878638"/>
          </a:xfrm>
        </p:spPr>
      </p:pic>
      <p:sp>
        <p:nvSpPr>
          <p:cNvPr id="34819" name="Title 1"/>
          <p:cNvSpPr>
            <a:spLocks noGrp="1"/>
          </p:cNvSpPr>
          <p:nvPr>
            <p:ph type="title"/>
          </p:nvPr>
        </p:nvSpPr>
        <p:spPr>
          <a:xfrm>
            <a:off x="474663" y="5715000"/>
            <a:ext cx="8229600" cy="1143000"/>
          </a:xfrm>
        </p:spPr>
        <p:txBody>
          <a:bodyPr/>
          <a:lstStyle/>
          <a:p>
            <a:r>
              <a:rPr lang="sv-SE" altLang="en-US" smtClean="0">
                <a:solidFill>
                  <a:schemeClr val="bg1"/>
                </a:solidFill>
              </a:rPr>
              <a:t>Avenues</a:t>
            </a:r>
            <a:endParaRPr lang="en-GB" altLang="en-US" smtClean="0">
              <a:solidFill>
                <a:schemeClr val="bg1"/>
              </a:solidFill>
            </a:endParaRPr>
          </a:p>
        </p:txBody>
      </p:sp>
      <p:sp>
        <p:nvSpPr>
          <p:cNvPr id="34820" name="TextBox 4"/>
          <p:cNvSpPr txBox="1">
            <a:spLocks noChangeArrowheads="1"/>
          </p:cNvSpPr>
          <p:nvPr/>
        </p:nvSpPr>
        <p:spPr bwMode="auto">
          <a:xfrm>
            <a:off x="6372225" y="6519863"/>
            <a:ext cx="27717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1400">
                <a:solidFill>
                  <a:schemeClr val="bg1"/>
                </a:solidFill>
              </a:rPr>
              <a:t>Photo: Vikki Bengtsson, Sweden</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GB" altLang="en-US" smtClean="0"/>
              <a:t>Cultural importance </a:t>
            </a:r>
            <a:br>
              <a:rPr lang="en-GB" altLang="en-US" smtClean="0"/>
            </a:br>
            <a:r>
              <a:rPr lang="en-GB" altLang="en-US" smtClean="0"/>
              <a:t>of veteran trees</a:t>
            </a:r>
          </a:p>
        </p:txBody>
      </p:sp>
      <p:sp>
        <p:nvSpPr>
          <p:cNvPr id="35843" name="Content Placeholder 2"/>
          <p:cNvSpPr>
            <a:spLocks noGrp="1"/>
          </p:cNvSpPr>
          <p:nvPr>
            <p:ph sz="half" idx="1"/>
          </p:nvPr>
        </p:nvSpPr>
        <p:spPr/>
        <p:txBody>
          <a:bodyPr/>
          <a:lstStyle/>
          <a:p>
            <a:pPr eaLnBrk="1" hangingPunct="1"/>
            <a:r>
              <a:rPr lang="en-GB" altLang="en-US" smtClean="0"/>
              <a:t>Historic link to person or event</a:t>
            </a:r>
          </a:p>
          <a:p>
            <a:pPr eaLnBrk="1" hangingPunct="1"/>
            <a:r>
              <a:rPr lang="en-GB" altLang="en-US" smtClean="0"/>
              <a:t>Illustrate past land use </a:t>
            </a:r>
          </a:p>
          <a:p>
            <a:pPr eaLnBrk="1" hangingPunct="1"/>
            <a:r>
              <a:rPr lang="en-GB" altLang="en-US" smtClean="0"/>
              <a:t>Part of a designed landscape </a:t>
            </a:r>
          </a:p>
          <a:p>
            <a:pPr eaLnBrk="1" hangingPunct="1"/>
            <a:r>
              <a:rPr lang="en-GB" altLang="en-US" smtClean="0"/>
              <a:t>Tree rings - historical records of past events</a:t>
            </a:r>
          </a:p>
          <a:p>
            <a:pPr eaLnBrk="1" hangingPunct="1"/>
            <a:r>
              <a:rPr lang="sv-SE" altLang="en-US" smtClean="0"/>
              <a:t>Education/research resource</a:t>
            </a:r>
            <a:endParaRPr lang="en-GB" altLang="en-US" smtClean="0"/>
          </a:p>
          <a:p>
            <a:endParaRPr lang="en-GB" altLang="en-US" smtClean="0"/>
          </a:p>
        </p:txBody>
      </p:sp>
      <p:pic>
        <p:nvPicPr>
          <p:cNvPr id="35844" name="Content Placeholder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70438" y="1955800"/>
            <a:ext cx="4657725" cy="349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TextBox 4"/>
          <p:cNvSpPr txBox="1">
            <a:spLocks noChangeArrowheads="1"/>
          </p:cNvSpPr>
          <p:nvPr/>
        </p:nvSpPr>
        <p:spPr bwMode="auto">
          <a:xfrm>
            <a:off x="5713413" y="5984875"/>
            <a:ext cx="2771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t>Photo: Vikki Bengtsson</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Content Placeholder 9"/>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0" y="-20638"/>
            <a:ext cx="9170988" cy="6878638"/>
          </a:xfrm>
        </p:spPr>
      </p:pic>
      <p:sp>
        <p:nvSpPr>
          <p:cNvPr id="36867" name="Title 1"/>
          <p:cNvSpPr>
            <a:spLocks noGrp="1"/>
          </p:cNvSpPr>
          <p:nvPr>
            <p:ph type="title"/>
          </p:nvPr>
        </p:nvSpPr>
        <p:spPr/>
        <p:txBody>
          <a:bodyPr/>
          <a:lstStyle/>
          <a:p>
            <a:r>
              <a:rPr lang="sv-SE" altLang="en-US" smtClean="0"/>
              <a:t>Parkland</a:t>
            </a:r>
            <a:endParaRPr lang="en-GB" altLang="en-US" smtClean="0"/>
          </a:p>
        </p:txBody>
      </p:sp>
      <p:sp>
        <p:nvSpPr>
          <p:cNvPr id="36868" name="TextBox 4"/>
          <p:cNvSpPr txBox="1">
            <a:spLocks noChangeArrowheads="1"/>
          </p:cNvSpPr>
          <p:nvPr/>
        </p:nvSpPr>
        <p:spPr bwMode="auto">
          <a:xfrm>
            <a:off x="6372225" y="6548438"/>
            <a:ext cx="27717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1400">
                <a:solidFill>
                  <a:schemeClr val="bg1"/>
                </a:solidFill>
              </a:rPr>
              <a:t>Photo: Vikki Bengtsson, England</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GB" altLang="en-US" smtClean="0"/>
              <a:t>Aesthetic importance </a:t>
            </a:r>
            <a:br>
              <a:rPr lang="en-GB" altLang="en-US" smtClean="0"/>
            </a:br>
            <a:r>
              <a:rPr lang="en-GB" altLang="en-US" smtClean="0"/>
              <a:t>of veteran trees</a:t>
            </a:r>
          </a:p>
        </p:txBody>
      </p:sp>
      <p:sp>
        <p:nvSpPr>
          <p:cNvPr id="37891" name="Content Placeholder 2"/>
          <p:cNvSpPr>
            <a:spLocks noGrp="1"/>
          </p:cNvSpPr>
          <p:nvPr>
            <p:ph idx="1"/>
          </p:nvPr>
        </p:nvSpPr>
        <p:spPr>
          <a:xfrm>
            <a:off x="250825" y="1557338"/>
            <a:ext cx="5267325" cy="4525962"/>
          </a:xfrm>
        </p:spPr>
        <p:txBody>
          <a:bodyPr/>
          <a:lstStyle/>
          <a:p>
            <a:pPr eaLnBrk="1" hangingPunct="1">
              <a:lnSpc>
                <a:spcPct val="90000"/>
              </a:lnSpc>
            </a:pPr>
            <a:r>
              <a:rPr lang="en-GB" altLang="en-US" smtClean="0"/>
              <a:t>Inspire people</a:t>
            </a:r>
          </a:p>
          <a:p>
            <a:pPr eaLnBrk="1" hangingPunct="1">
              <a:lnSpc>
                <a:spcPct val="90000"/>
              </a:lnSpc>
            </a:pPr>
            <a:r>
              <a:rPr lang="en-GB" altLang="en-US" smtClean="0"/>
              <a:t>Encourage creativity</a:t>
            </a:r>
          </a:p>
          <a:p>
            <a:pPr eaLnBrk="1" hangingPunct="1">
              <a:lnSpc>
                <a:spcPct val="90000"/>
              </a:lnSpc>
            </a:pPr>
            <a:r>
              <a:rPr lang="en-GB" altLang="en-US" smtClean="0"/>
              <a:t>Provide an air of stability</a:t>
            </a:r>
          </a:p>
          <a:p>
            <a:pPr eaLnBrk="1" hangingPunct="1">
              <a:lnSpc>
                <a:spcPct val="90000"/>
              </a:lnSpc>
            </a:pPr>
            <a:r>
              <a:rPr lang="en-GB" altLang="en-US" smtClean="0"/>
              <a:t>Incorporated into formal designed landscapes to give an air of antiquity</a:t>
            </a:r>
          </a:p>
          <a:p>
            <a:pPr eaLnBrk="1" hangingPunct="1">
              <a:lnSpc>
                <a:spcPct val="90000"/>
              </a:lnSpc>
            </a:pPr>
            <a:r>
              <a:rPr lang="en-GB" altLang="en-US" smtClean="0"/>
              <a:t>Some people think they are ugly – encourages debate!</a:t>
            </a:r>
          </a:p>
          <a:p>
            <a:endParaRPr lang="en-GB" altLang="en-US" smtClean="0"/>
          </a:p>
        </p:txBody>
      </p:sp>
      <p:pic>
        <p:nvPicPr>
          <p:cNvPr id="37892" name="Picture 2" descr="E:\Recovered Data\Study Tour\France3\France3 07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1557338"/>
            <a:ext cx="3294062"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3" name="TextBox 4"/>
          <p:cNvSpPr txBox="1">
            <a:spLocks noChangeArrowheads="1"/>
          </p:cNvSpPr>
          <p:nvPr/>
        </p:nvSpPr>
        <p:spPr bwMode="auto">
          <a:xfrm>
            <a:off x="5713413" y="5984875"/>
            <a:ext cx="2771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t>Photo: Helen Read</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GB" altLang="en-US" smtClean="0"/>
              <a:t>Other values</a:t>
            </a:r>
          </a:p>
        </p:txBody>
      </p:sp>
      <p:sp>
        <p:nvSpPr>
          <p:cNvPr id="38915" name="Content Placeholder 2"/>
          <p:cNvSpPr>
            <a:spLocks noGrp="1"/>
          </p:cNvSpPr>
          <p:nvPr>
            <p:ph idx="1"/>
          </p:nvPr>
        </p:nvSpPr>
        <p:spPr>
          <a:xfrm>
            <a:off x="0" y="1628775"/>
            <a:ext cx="4246563" cy="4525963"/>
          </a:xfrm>
        </p:spPr>
        <p:txBody>
          <a:bodyPr/>
          <a:lstStyle/>
          <a:p>
            <a:pPr eaLnBrk="1" hangingPunct="1"/>
            <a:r>
              <a:rPr lang="en-GB" altLang="en-US" smtClean="0"/>
              <a:t>Landscape values</a:t>
            </a:r>
          </a:p>
          <a:p>
            <a:pPr eaLnBrk="1" hangingPunct="1"/>
            <a:r>
              <a:rPr lang="en-GB" altLang="en-US" smtClean="0"/>
              <a:t>Ecosystem services such as shade...</a:t>
            </a:r>
          </a:p>
          <a:p>
            <a:pPr eaLnBrk="1" hangingPunct="1"/>
            <a:r>
              <a:rPr lang="en-GB" altLang="en-US" smtClean="0"/>
              <a:t>Important gene pool (e.g. more variation, helpful for disease resistance, climate change etc)</a:t>
            </a:r>
          </a:p>
          <a:p>
            <a:endParaRPr lang="en-GB" altLang="en-US" smtClean="0"/>
          </a:p>
        </p:txBody>
      </p:sp>
      <p:pic>
        <p:nvPicPr>
          <p:cNvPr id="38916" name="Picture 2"/>
          <p:cNvPicPr>
            <a:picLocks noChangeAspect="1" noChangeArrowheads="1"/>
          </p:cNvPicPr>
          <p:nvPr/>
        </p:nvPicPr>
        <p:blipFill>
          <a:blip r:embed="rId3">
            <a:extLst>
              <a:ext uri="{28A0092B-C50C-407E-A947-70E740481C1C}">
                <a14:useLocalDpi xmlns:a14="http://schemas.microsoft.com/office/drawing/2010/main" val="0"/>
              </a:ext>
            </a:extLst>
          </a:blip>
          <a:srcRect r="5592"/>
          <a:stretch>
            <a:fillRect/>
          </a:stretch>
        </p:blipFill>
        <p:spPr bwMode="auto">
          <a:xfrm>
            <a:off x="4067175" y="1887538"/>
            <a:ext cx="5076825"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7" name="TextBox 4"/>
          <p:cNvSpPr txBox="1">
            <a:spLocks noChangeArrowheads="1"/>
          </p:cNvSpPr>
          <p:nvPr/>
        </p:nvSpPr>
        <p:spPr bwMode="auto">
          <a:xfrm>
            <a:off x="4500563" y="6237288"/>
            <a:ext cx="46434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t>Photo: Vikki Bengtsson, Epping Forest</a:t>
            </a:r>
            <a:endParaRPr lang="en-GB" alt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sv-SE" altLang="en-US" smtClean="0">
                <a:ea typeface="ＭＳ Ｐゴシック" pitchFamily="34" charset="-128"/>
              </a:rPr>
              <a:t>Examples of definitions</a:t>
            </a:r>
            <a:endParaRPr lang="sv-SE" altLang="en-US" sz="2400" smtClean="0">
              <a:ea typeface="ＭＳ Ｐゴシック" pitchFamily="34" charset="-128"/>
            </a:endParaRPr>
          </a:p>
        </p:txBody>
      </p:sp>
      <p:sp>
        <p:nvSpPr>
          <p:cNvPr id="39939" name="Rectangle 3"/>
          <p:cNvSpPr>
            <a:spLocks noGrp="1" noChangeArrowheads="1"/>
          </p:cNvSpPr>
          <p:nvPr>
            <p:ph type="body" sz="half" idx="1"/>
          </p:nvPr>
        </p:nvSpPr>
        <p:spPr/>
        <p:txBody>
          <a:bodyPr/>
          <a:lstStyle/>
          <a:p>
            <a:pPr eaLnBrk="1" hangingPunct="1"/>
            <a:r>
              <a:rPr lang="sv-SE" altLang="en-US" sz="2800" smtClean="0"/>
              <a:t>A tree that is very old, more than 1m dbh or hollow</a:t>
            </a:r>
          </a:p>
          <a:p>
            <a:pPr eaLnBrk="1" hangingPunct="1"/>
            <a:r>
              <a:rPr lang="en-GB" altLang="en-US" sz="2800" smtClean="0"/>
              <a:t>A tree that is of interest biologically, culturally or aesthetically because of its age, size or condition.</a:t>
            </a:r>
          </a:p>
          <a:p>
            <a:pPr eaLnBrk="1" hangingPunct="1"/>
            <a:endParaRPr lang="sv-SE" altLang="en-US" sz="2800" smtClean="0">
              <a:ea typeface="ＭＳ Ｐゴシック" pitchFamily="34" charset="-128"/>
            </a:endParaRPr>
          </a:p>
          <a:p>
            <a:pPr eaLnBrk="1" hangingPunct="1"/>
            <a:endParaRPr lang="sv-SE" altLang="en-US" sz="2800" smtClean="0">
              <a:ea typeface="ＭＳ Ｐゴシック" pitchFamily="34" charset="-128"/>
            </a:endParaRPr>
          </a:p>
        </p:txBody>
      </p:sp>
      <p:pic>
        <p:nvPicPr>
          <p:cNvPr id="39940" name="Picture 5" descr="DSCN27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0563" y="1681163"/>
            <a:ext cx="4154487"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1" name="TextBox 6"/>
          <p:cNvSpPr txBox="1">
            <a:spLocks noChangeArrowheads="1"/>
          </p:cNvSpPr>
          <p:nvPr/>
        </p:nvSpPr>
        <p:spPr bwMode="auto">
          <a:xfrm>
            <a:off x="4500563" y="5735638"/>
            <a:ext cx="41036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t>Photo: Vikki Bengtsson, Hallstad Ängar, Sweden</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6"/>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3382963" y="1844675"/>
            <a:ext cx="5653087" cy="3754438"/>
          </a:xfrm>
          <a:noFill/>
        </p:spPr>
      </p:pic>
      <p:sp>
        <p:nvSpPr>
          <p:cNvPr id="40963" name="Title 1"/>
          <p:cNvSpPr>
            <a:spLocks noGrp="1"/>
          </p:cNvSpPr>
          <p:nvPr>
            <p:ph type="title"/>
          </p:nvPr>
        </p:nvSpPr>
        <p:spPr/>
        <p:txBody>
          <a:bodyPr/>
          <a:lstStyle/>
          <a:p>
            <a:pPr eaLnBrk="1" hangingPunct="1"/>
            <a:r>
              <a:rPr lang="sv-SE" altLang="en-US" smtClean="0"/>
              <a:t>Conclusion</a:t>
            </a:r>
            <a:endParaRPr lang="en-GB" altLang="en-US" smtClean="0"/>
          </a:p>
        </p:txBody>
      </p:sp>
      <p:sp>
        <p:nvSpPr>
          <p:cNvPr id="40964" name="Content Placeholder 2"/>
          <p:cNvSpPr>
            <a:spLocks noGrp="1"/>
          </p:cNvSpPr>
          <p:nvPr>
            <p:ph sz="half" idx="1"/>
          </p:nvPr>
        </p:nvSpPr>
        <p:spPr>
          <a:xfrm>
            <a:off x="179388" y="1268413"/>
            <a:ext cx="3384550" cy="5400675"/>
          </a:xfrm>
        </p:spPr>
        <p:txBody>
          <a:bodyPr/>
          <a:lstStyle/>
          <a:p>
            <a:pPr eaLnBrk="1" hangingPunct="1"/>
            <a:r>
              <a:rPr lang="sv-SE" altLang="en-US" smtClean="0"/>
              <a:t>Diverse and species-rich communities</a:t>
            </a:r>
          </a:p>
          <a:p>
            <a:pPr eaLnBrk="1" hangingPunct="1"/>
            <a:r>
              <a:rPr lang="sv-SE" altLang="en-US" smtClean="0"/>
              <a:t>Rare and specialised </a:t>
            </a:r>
          </a:p>
          <a:p>
            <a:pPr eaLnBrk="1" hangingPunct="1"/>
            <a:r>
              <a:rPr lang="sv-SE" altLang="en-US" smtClean="0"/>
              <a:t>Fungi crucial</a:t>
            </a:r>
          </a:p>
          <a:p>
            <a:pPr eaLnBrk="1" hangingPunct="1"/>
            <a:r>
              <a:rPr lang="sv-SE" altLang="en-US" smtClean="0"/>
              <a:t>Sustainable populations of trees essential</a:t>
            </a:r>
          </a:p>
          <a:p>
            <a:pPr eaLnBrk="1" hangingPunct="1"/>
            <a:r>
              <a:rPr lang="sv-SE" altLang="en-US" smtClean="0"/>
              <a:t>Wide range of values</a:t>
            </a:r>
            <a:endParaRPr lang="en-GB" altLang="en-US" smtClean="0"/>
          </a:p>
        </p:txBody>
      </p:sp>
      <p:sp>
        <p:nvSpPr>
          <p:cNvPr id="40965" name="TextBox 4"/>
          <p:cNvSpPr txBox="1">
            <a:spLocks noChangeArrowheads="1"/>
          </p:cNvSpPr>
          <p:nvPr/>
        </p:nvSpPr>
        <p:spPr bwMode="auto">
          <a:xfrm>
            <a:off x="4356100" y="5229225"/>
            <a:ext cx="47879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Vikki Bengtsson, Romania </a:t>
            </a:r>
            <a:endParaRPr lang="en-GB" altLang="en-US">
              <a:solidFill>
                <a:schemeClr val="bg1"/>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pPr eaLnBrk="1" hangingPunct="1"/>
            <a:r>
              <a:rPr lang="sv-SE" altLang="en-US" smtClean="0"/>
              <a:t>Exercise 3: Outdoors</a:t>
            </a:r>
            <a:endParaRPr lang="en-GB" altLang="en-US" smtClean="0"/>
          </a:p>
        </p:txBody>
      </p:sp>
      <p:sp>
        <p:nvSpPr>
          <p:cNvPr id="3" name="Content Placeholder 2"/>
          <p:cNvSpPr>
            <a:spLocks noGrp="1"/>
          </p:cNvSpPr>
          <p:nvPr>
            <p:ph idx="1"/>
          </p:nvPr>
        </p:nvSpPr>
        <p:spPr>
          <a:xfrm>
            <a:off x="457200" y="1844675"/>
            <a:ext cx="8229600" cy="4281488"/>
          </a:xfrm>
        </p:spPr>
        <p:txBody>
          <a:bodyPr rtlCol="0">
            <a:normAutofit/>
          </a:bodyPr>
          <a:lstStyle/>
          <a:p>
            <a:pPr eaLnBrk="1" fontAlgn="auto" hangingPunct="1">
              <a:spcAft>
                <a:spcPts val="0"/>
              </a:spcAft>
              <a:buFont typeface="Arial" pitchFamily="34" charset="0"/>
              <a:buChar char="•"/>
              <a:defRPr/>
            </a:pPr>
            <a:r>
              <a:rPr lang="sv-SE" dirty="0" smtClean="0"/>
              <a:t>Clipboards</a:t>
            </a:r>
          </a:p>
          <a:p>
            <a:pPr eaLnBrk="1" fontAlgn="auto" hangingPunct="1">
              <a:spcAft>
                <a:spcPts val="0"/>
              </a:spcAft>
              <a:buFont typeface="Arial" pitchFamily="34" charset="0"/>
              <a:buChar char="•"/>
              <a:defRPr/>
            </a:pPr>
            <a:r>
              <a:rPr lang="sv-SE" dirty="0" smtClean="0"/>
              <a:t>Pens</a:t>
            </a:r>
          </a:p>
          <a:p>
            <a:pPr eaLnBrk="1" fontAlgn="auto" hangingPunct="1">
              <a:spcAft>
                <a:spcPts val="0"/>
              </a:spcAft>
              <a:buFont typeface="Arial" pitchFamily="34" charset="0"/>
              <a:buChar char="•"/>
              <a:defRPr/>
            </a:pPr>
            <a:r>
              <a:rPr lang="sv-SE" dirty="0" smtClean="0"/>
              <a:t>Field forms</a:t>
            </a:r>
          </a:p>
          <a:p>
            <a:pPr eaLnBrk="1" fontAlgn="auto" hangingPunct="1">
              <a:spcAft>
                <a:spcPts val="0"/>
              </a:spcAft>
              <a:buFont typeface="Arial" pitchFamily="34" charset="0"/>
              <a:buChar char="•"/>
              <a:defRPr/>
            </a:pPr>
            <a:r>
              <a:rPr lang="sv-SE" dirty="0" smtClean="0"/>
              <a:t>Boots/waterproofs</a:t>
            </a:r>
          </a:p>
          <a:p>
            <a:pPr eaLnBrk="1" fontAlgn="auto" hangingPunct="1">
              <a:spcAft>
                <a:spcPts val="0"/>
              </a:spcAft>
              <a:buFont typeface="Arial" pitchFamily="34" charset="0"/>
              <a:buChar char="•"/>
              <a:defRPr/>
            </a:pPr>
            <a:r>
              <a:rPr lang="sv-SE" dirty="0" smtClean="0"/>
              <a:t>Water</a:t>
            </a:r>
          </a:p>
          <a:p>
            <a:pPr eaLnBrk="1" fontAlgn="auto" hangingPunct="1">
              <a:spcAft>
                <a:spcPts val="0"/>
              </a:spcAft>
              <a:buFont typeface="Arial" pitchFamily="34" charset="0"/>
              <a:buChar char="•"/>
              <a:defRPr/>
            </a:pPr>
            <a:endParaRPr lang="sv-SE" dirty="0"/>
          </a:p>
          <a:p>
            <a:pPr eaLnBrk="1" fontAlgn="auto" hangingPunct="1">
              <a:spcAft>
                <a:spcPts val="0"/>
              </a:spcAft>
              <a:buFont typeface="Arial" pitchFamily="34" charset="0"/>
              <a:buChar char="•"/>
              <a:defRPr/>
            </a:pPr>
            <a:endParaRPr lang="sv-SE" dirty="0" smtClean="0"/>
          </a:p>
          <a:p>
            <a:pPr eaLnBrk="1" fontAlgn="auto" hangingPunct="1">
              <a:spcAft>
                <a:spcPts val="0"/>
              </a:spcAft>
              <a:buFont typeface="Arial" pitchFamily="34" charset="0"/>
              <a:buChar char="•"/>
              <a:defRPr/>
            </a:pPr>
            <a:endParaRPr lang="sv-SE" dirty="0" smtClean="0"/>
          </a:p>
          <a:p>
            <a:pPr marL="0" indent="0" eaLnBrk="1" fontAlgn="auto" hangingPunct="1">
              <a:spcAft>
                <a:spcPts val="0"/>
              </a:spcAft>
              <a:buFont typeface="Wingdings" pitchFamily="2" charset="2"/>
              <a:buNone/>
              <a:defRPr/>
            </a:pPr>
            <a:endParaRPr lang="en-GB" dirty="0" smtClean="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4"/>
          <p:cNvSpPr>
            <a:spLocks noGrp="1"/>
          </p:cNvSpPr>
          <p:nvPr>
            <p:ph type="title"/>
          </p:nvPr>
        </p:nvSpPr>
        <p:spPr/>
        <p:txBody>
          <a:bodyPr/>
          <a:lstStyle/>
          <a:p>
            <a:pPr eaLnBrk="1" hangingPunct="1"/>
            <a:r>
              <a:rPr lang="sv-SE" altLang="en-US" smtClean="0"/>
              <a:t>Field form</a:t>
            </a:r>
            <a:endParaRPr lang="en-GB" altLang="en-US" smtClean="0"/>
          </a:p>
        </p:txBody>
      </p:sp>
      <p:pic>
        <p:nvPicPr>
          <p:cNvPr id="43011" name="Content Placeholder 1"/>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684213" y="1114425"/>
            <a:ext cx="7848600" cy="5548313"/>
          </a:xfr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pPr eaLnBrk="1" hangingPunct="1"/>
            <a:r>
              <a:rPr lang="sv-SE" altLang="en-US" smtClean="0"/>
              <a:t>Veteran tree management</a:t>
            </a:r>
            <a:endParaRPr lang="en-GB" altLang="en-US" smtClean="0"/>
          </a:p>
        </p:txBody>
      </p:sp>
      <p:sp>
        <p:nvSpPr>
          <p:cNvPr id="44035" name="Content Placeholder 2"/>
          <p:cNvSpPr>
            <a:spLocks noGrp="1"/>
          </p:cNvSpPr>
          <p:nvPr>
            <p:ph idx="1"/>
          </p:nvPr>
        </p:nvSpPr>
        <p:spPr/>
        <p:txBody>
          <a:bodyPr/>
          <a:lstStyle/>
          <a:p>
            <a:pPr eaLnBrk="1" hangingPunct="1">
              <a:buFont typeface="Wingdings" pitchFamily="2" charset="2"/>
              <a:buNone/>
            </a:pPr>
            <a:r>
              <a:rPr lang="sv-SE" altLang="en-US" smtClean="0"/>
              <a:t>Objectives:</a:t>
            </a:r>
          </a:p>
          <a:p>
            <a:pPr eaLnBrk="1" hangingPunct="1"/>
            <a:r>
              <a:rPr lang="sv-SE" altLang="en-US" smtClean="0"/>
              <a:t>Decide where and when management is appropriate for old trees and their surroundings</a:t>
            </a:r>
          </a:p>
          <a:p>
            <a:pPr eaLnBrk="1" hangingPunct="1"/>
            <a:r>
              <a:rPr lang="sv-SE" altLang="en-US" smtClean="0"/>
              <a:t>Give simple guidelines for the appropriate management of old trees</a:t>
            </a:r>
          </a:p>
          <a:p>
            <a:pPr eaLnBrk="1" hangingPunct="1"/>
            <a:r>
              <a:rPr lang="sv-SE" altLang="en-US" smtClean="0"/>
              <a:t>Describe three natural strategies  by which trees respond to damage</a:t>
            </a:r>
          </a:p>
          <a:p>
            <a:pPr eaLnBrk="1" hangingPunct="1"/>
            <a:endParaRPr lang="en-GB" altLang="en-US" smtClean="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pPr eaLnBrk="1" hangingPunct="1"/>
            <a:r>
              <a:rPr lang="sv-SE" altLang="en-US" smtClean="0"/>
              <a:t>Exercise 4: Roots</a:t>
            </a:r>
            <a:endParaRPr lang="en-GB" altLang="en-US" smtClean="0"/>
          </a:p>
        </p:txBody>
      </p:sp>
      <p:sp>
        <p:nvSpPr>
          <p:cNvPr id="45059" name="Content Placeholder 2"/>
          <p:cNvSpPr>
            <a:spLocks noGrp="1"/>
          </p:cNvSpPr>
          <p:nvPr>
            <p:ph idx="1"/>
          </p:nvPr>
        </p:nvSpPr>
        <p:spPr/>
        <p:txBody>
          <a:bodyPr/>
          <a:lstStyle/>
          <a:p>
            <a:pPr eaLnBrk="1" hangingPunct="1"/>
            <a:r>
              <a:rPr lang="sv-SE" altLang="en-US" smtClean="0"/>
              <a:t>True/false session</a:t>
            </a:r>
          </a:p>
          <a:p>
            <a:pPr eaLnBrk="1" hangingPunct="1"/>
            <a:endParaRPr lang="en-GB" altLang="en-US"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5"/>
          <p:cNvSpPr>
            <a:spLocks noGrp="1"/>
          </p:cNvSpPr>
          <p:nvPr>
            <p:ph type="title"/>
          </p:nvPr>
        </p:nvSpPr>
        <p:spPr/>
        <p:txBody>
          <a:bodyPr/>
          <a:lstStyle/>
          <a:p>
            <a:pPr eaLnBrk="1" hangingPunct="1"/>
            <a:r>
              <a:rPr lang="sv-SE" altLang="en-US" smtClean="0"/>
              <a:t>Trees need space!</a:t>
            </a:r>
            <a:endParaRPr lang="en-GB" altLang="en-US" smtClean="0"/>
          </a:p>
        </p:txBody>
      </p:sp>
      <p:pic>
        <p:nvPicPr>
          <p:cNvPr id="46083" name="Content Placeholder 4"/>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395288" y="1268413"/>
            <a:ext cx="8429625" cy="5589587"/>
          </a:xfrm>
        </p:spPr>
      </p:pic>
      <p:sp>
        <p:nvSpPr>
          <p:cNvPr id="46084" name="TextBox 6"/>
          <p:cNvSpPr txBox="1">
            <a:spLocks noChangeArrowheads="1"/>
          </p:cNvSpPr>
          <p:nvPr/>
        </p:nvSpPr>
        <p:spPr bwMode="auto">
          <a:xfrm>
            <a:off x="5292725" y="1268413"/>
            <a:ext cx="34194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t>Photo: Vikki Bengtsson, Suffolk, England</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ChangeArrowheads="1"/>
          </p:cNvSpPr>
          <p:nvPr/>
        </p:nvSpPr>
        <p:spPr bwMode="auto">
          <a:xfrm>
            <a:off x="395288" y="333375"/>
            <a:ext cx="8229600" cy="1143000"/>
          </a:xfrm>
          <a:prstGeom prst="rect">
            <a:avLst/>
          </a:prstGeom>
          <a:noFill/>
          <a:ln w="9525">
            <a:noFill/>
            <a:miter lim="800000"/>
            <a:headEnd/>
            <a:tailEnd/>
          </a:ln>
        </p:spPr>
        <p:txBody>
          <a:bodyPr anchor="ctr"/>
          <a:lstStyle/>
          <a:p>
            <a:pPr algn="ctr">
              <a:defRPr/>
            </a:pPr>
            <a:r>
              <a:rPr lang="sv-SE" sz="4400" dirty="0">
                <a:latin typeface="+mj-lt"/>
                <a:ea typeface="+mj-ea"/>
                <a:cs typeface="+mj-cs"/>
              </a:rPr>
              <a:t>Root protection area </a:t>
            </a:r>
          </a:p>
        </p:txBody>
      </p:sp>
      <p:pic>
        <p:nvPicPr>
          <p:cNvPr id="47107" name="Picture 3"/>
          <p:cNvPicPr>
            <a:picLocks noChangeAspect="1" noChangeArrowheads="1"/>
          </p:cNvPicPr>
          <p:nvPr/>
        </p:nvPicPr>
        <p:blipFill>
          <a:blip r:embed="rId3">
            <a:extLst>
              <a:ext uri="{28A0092B-C50C-407E-A947-70E740481C1C}">
                <a14:useLocalDpi xmlns:a14="http://schemas.microsoft.com/office/drawing/2010/main" val="0"/>
              </a:ext>
            </a:extLst>
          </a:blip>
          <a:srcRect r="10059"/>
          <a:stretch>
            <a:fillRect/>
          </a:stretch>
        </p:blipFill>
        <p:spPr bwMode="auto">
          <a:xfrm>
            <a:off x="1258888" y="1325563"/>
            <a:ext cx="6194425" cy="457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åge 9"/>
          <p:cNvSpPr/>
          <p:nvPr/>
        </p:nvSpPr>
        <p:spPr>
          <a:xfrm>
            <a:off x="323850" y="1714500"/>
            <a:ext cx="8001000" cy="7715250"/>
          </a:xfrm>
          <a:prstGeom prst="arc">
            <a:avLst>
              <a:gd name="adj1" fmla="val 10803111"/>
              <a:gd name="adj2" fmla="val 0"/>
            </a:avLst>
          </a:prstGeom>
          <a:ln w="22225">
            <a:solidFill>
              <a:srgbClr val="00B05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sv-SE"/>
          </a:p>
        </p:txBody>
      </p:sp>
      <p:cxnSp>
        <p:nvCxnSpPr>
          <p:cNvPr id="12" name="Rak pil 11"/>
          <p:cNvCxnSpPr/>
          <p:nvPr/>
        </p:nvCxnSpPr>
        <p:spPr>
          <a:xfrm>
            <a:off x="4500563" y="5500688"/>
            <a:ext cx="3786187" cy="1587"/>
          </a:xfrm>
          <a:prstGeom prst="straightConnector1">
            <a:avLst/>
          </a:prstGeom>
          <a:ln w="22225">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468313" y="5899150"/>
            <a:ext cx="7713662" cy="954088"/>
          </a:xfrm>
          <a:prstGeom prst="rect">
            <a:avLst/>
          </a:prstGeom>
          <a:noFill/>
        </p:spPr>
        <p:txBody>
          <a:bodyPr>
            <a:spAutoFit/>
          </a:bodyPr>
          <a:lstStyle/>
          <a:p>
            <a:pPr algn="ctr">
              <a:defRPr/>
            </a:pPr>
            <a:r>
              <a:rPr lang="sv-SE" sz="2800" dirty="0">
                <a:latin typeface="+mj-lt"/>
                <a:ea typeface="+mj-ea"/>
                <a:cs typeface="+mj-cs"/>
              </a:rPr>
              <a:t>15 x diameter of the trunk or 5m beyond the crown-spread  - whichever is the greater! </a:t>
            </a:r>
            <a:endParaRPr lang="en-GB" sz="2800" dirty="0">
              <a:latin typeface="+mj-lt"/>
              <a:ea typeface="+mj-ea"/>
              <a:cs typeface="+mj-cs"/>
            </a:endParaRPr>
          </a:p>
        </p:txBody>
      </p:sp>
      <p:sp>
        <p:nvSpPr>
          <p:cNvPr id="47111" name="TextBox 6"/>
          <p:cNvSpPr txBox="1">
            <a:spLocks noChangeArrowheads="1"/>
          </p:cNvSpPr>
          <p:nvPr/>
        </p:nvSpPr>
        <p:spPr bwMode="auto">
          <a:xfrm>
            <a:off x="1258888" y="1390650"/>
            <a:ext cx="410368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t>Photo: Vikki Bengtsson, Suffolk, England</a:t>
            </a: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eaLnBrk="1" hangingPunct="1"/>
            <a:r>
              <a:rPr lang="en-GB" altLang="en-US" sz="4000" smtClean="0"/>
              <a:t>Where have ancient trees come from?</a:t>
            </a:r>
          </a:p>
        </p:txBody>
      </p:sp>
      <p:pic>
        <p:nvPicPr>
          <p:cNvPr id="48131" name="Picture 4"/>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330200" y="1341438"/>
            <a:ext cx="8489950" cy="5430837"/>
          </a:xfrm>
          <a:noFill/>
        </p:spPr>
      </p:pic>
      <p:sp>
        <p:nvSpPr>
          <p:cNvPr id="48132" name="TextBox 6"/>
          <p:cNvSpPr txBox="1">
            <a:spLocks noChangeArrowheads="1"/>
          </p:cNvSpPr>
          <p:nvPr/>
        </p:nvSpPr>
        <p:spPr bwMode="auto">
          <a:xfrm>
            <a:off x="4716463" y="6188075"/>
            <a:ext cx="41036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solidFill>
                  <a:schemeClr val="bg1"/>
                </a:solidFill>
              </a:rPr>
              <a:t>Photo: Vikki Bengtsson, Windsor, England</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pPr eaLnBrk="1" hangingPunct="1"/>
            <a:r>
              <a:rPr lang="sv-SE" altLang="en-US" smtClean="0"/>
              <a:t>Browsers or Natural Disasters?</a:t>
            </a:r>
            <a:endParaRPr lang="en-GB" altLang="en-US" smtClean="0"/>
          </a:p>
        </p:txBody>
      </p:sp>
      <p:sp>
        <p:nvSpPr>
          <p:cNvPr id="49155" name="Text Placeholder 10"/>
          <p:cNvSpPr>
            <a:spLocks noGrp="1"/>
          </p:cNvSpPr>
          <p:nvPr>
            <p:ph type="body" idx="1"/>
          </p:nvPr>
        </p:nvSpPr>
        <p:spPr/>
        <p:txBody>
          <a:bodyPr/>
          <a:lstStyle/>
          <a:p>
            <a:pPr eaLnBrk="1" hangingPunct="1"/>
            <a:endParaRPr lang="en-US" altLang="en-US" smtClean="0"/>
          </a:p>
        </p:txBody>
      </p:sp>
      <p:pic>
        <p:nvPicPr>
          <p:cNvPr id="49156" name="Content Placeholder 14"/>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11188" y="1196975"/>
            <a:ext cx="3889375" cy="5854700"/>
          </a:xfrm>
        </p:spPr>
      </p:pic>
      <p:pic>
        <p:nvPicPr>
          <p:cNvPr id="49157" name="Picture 9" descr="C:\Users\Vikki\Pictures\Basque Country Oct2011\Bariabar_Aralar (8).JPG"/>
          <p:cNvPicPr>
            <a:picLocks noChangeAspect="1" noChangeArrowheads="1"/>
          </p:cNvPicPr>
          <p:nvPr/>
        </p:nvPicPr>
        <p:blipFill>
          <a:blip r:embed="rId4">
            <a:extLst>
              <a:ext uri="{28A0092B-C50C-407E-A947-70E740481C1C}">
                <a14:useLocalDpi xmlns:a14="http://schemas.microsoft.com/office/drawing/2010/main" val="0"/>
              </a:ext>
            </a:extLst>
          </a:blip>
          <a:srcRect r="6236"/>
          <a:stretch>
            <a:fillRect/>
          </a:stretch>
        </p:blipFill>
        <p:spPr bwMode="auto">
          <a:xfrm>
            <a:off x="4500563" y="1196975"/>
            <a:ext cx="4057650" cy="287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6" name="TextBox 2"/>
          <p:cNvSpPr txBox="1">
            <a:spLocks noChangeArrowheads="1"/>
          </p:cNvSpPr>
          <p:nvPr/>
        </p:nvSpPr>
        <p:spPr bwMode="auto">
          <a:xfrm>
            <a:off x="827088" y="1184275"/>
            <a:ext cx="7561262" cy="368300"/>
          </a:xfrm>
          <a:prstGeom prst="rect">
            <a:avLst/>
          </a:prstGeom>
          <a:solidFill>
            <a:schemeClr val="bg1">
              <a:lumMod val="65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sv-SE" altLang="en-US" sz="1800" dirty="0" smtClean="0">
                <a:solidFill>
                  <a:schemeClr val="bg1"/>
                </a:solidFill>
                <a:latin typeface="Arial" charset="0"/>
              </a:rPr>
              <a:t>Photos: Vikki Bengtsson, Luminita Holban; Sweden,Spain, Romania</a:t>
            </a:r>
            <a:endParaRPr lang="en-GB" altLang="en-US" sz="1800" dirty="0" smtClean="0">
              <a:solidFill>
                <a:schemeClr val="bg1"/>
              </a:solidFill>
              <a:latin typeface="Arial" charset="0"/>
            </a:endParaRPr>
          </a:p>
        </p:txBody>
      </p:sp>
      <p:pic>
        <p:nvPicPr>
          <p:cNvPr id="49159" name="Picture 8" descr="C:\Users\Vikki\Dropbox\Photos Romania Luminita\Slide 52, browsers\Sheep eating hornbeam.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00563" y="4070350"/>
            <a:ext cx="4057650" cy="294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rtlCol="0">
            <a:normAutofit fontScale="90000"/>
          </a:bodyPr>
          <a:lstStyle/>
          <a:p>
            <a:pPr eaLnBrk="1" fontAlgn="auto" hangingPunct="1">
              <a:spcAft>
                <a:spcPts val="0"/>
              </a:spcAft>
              <a:defRPr/>
            </a:pPr>
            <a:r>
              <a:rPr lang="sv-SE" dirty="0" smtClean="0"/>
              <a:t>Exercise 5:</a:t>
            </a:r>
            <a:br>
              <a:rPr lang="sv-SE" dirty="0" smtClean="0"/>
            </a:br>
            <a:r>
              <a:rPr lang="sv-SE" dirty="0" smtClean="0"/>
              <a:t>Browsers or Natural Disasters?</a:t>
            </a:r>
            <a:endParaRPr lang="en-GB" dirty="0"/>
          </a:p>
        </p:txBody>
      </p:sp>
      <p:sp>
        <p:nvSpPr>
          <p:cNvPr id="50179" name="Content Placeholder 7"/>
          <p:cNvSpPr>
            <a:spLocks noGrp="1"/>
          </p:cNvSpPr>
          <p:nvPr>
            <p:ph idx="1"/>
          </p:nvPr>
        </p:nvSpPr>
        <p:spPr>
          <a:xfrm>
            <a:off x="468313" y="1916113"/>
            <a:ext cx="8229600" cy="4525962"/>
          </a:xfrm>
        </p:spPr>
        <p:txBody>
          <a:bodyPr/>
          <a:lstStyle/>
          <a:p>
            <a:pPr eaLnBrk="1" hangingPunct="1"/>
            <a:r>
              <a:rPr lang="sv-SE" altLang="en-US" smtClean="0"/>
              <a:t>What strategies do trees have for coping with being eaten?</a:t>
            </a:r>
          </a:p>
          <a:p>
            <a:pPr eaLnBrk="1" hangingPunct="1"/>
            <a:endParaRPr lang="sv-SE" altLang="en-US" smtClean="0"/>
          </a:p>
          <a:p>
            <a:pPr eaLnBrk="1" hangingPunct="1"/>
            <a:r>
              <a:rPr lang="sv-SE" altLang="en-US" smtClean="0"/>
              <a:t>What strategies do trees have for regenerating?</a:t>
            </a:r>
          </a:p>
          <a:p>
            <a:pPr eaLnBrk="1" hangingPunct="1"/>
            <a:endParaRPr lang="sv-SE" altLang="en-US" smtClean="0"/>
          </a:p>
          <a:p>
            <a:pPr eaLnBrk="1" hangingPunct="1"/>
            <a:r>
              <a:rPr lang="sv-SE" altLang="en-US" smtClean="0"/>
              <a:t>What strategies do trees have for coping with losing limbs?</a:t>
            </a:r>
          </a:p>
          <a:p>
            <a:pPr eaLnBrk="1" hangingPunct="1"/>
            <a:endParaRPr lang="sv-SE" altLang="en-US" smtClean="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pPr eaLnBrk="1" hangingPunct="1"/>
            <a:r>
              <a:rPr lang="sv-SE" altLang="en-US" smtClean="0"/>
              <a:t>Natural strategies</a:t>
            </a:r>
            <a:endParaRPr lang="en-GB" altLang="en-US" smtClean="0"/>
          </a:p>
        </p:txBody>
      </p:sp>
      <p:pic>
        <p:nvPicPr>
          <p:cNvPr id="51203" name="Content Placeholder 8"/>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250825" y="1600200"/>
            <a:ext cx="3733800" cy="5602288"/>
          </a:xfrm>
        </p:spPr>
      </p:pic>
      <p:pic>
        <p:nvPicPr>
          <p:cNvPr id="51204" name="Content Placeholder 9"/>
          <p:cNvPicPr>
            <a:picLocks noGrp="1" noChangeAspect="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3924300" y="1597025"/>
            <a:ext cx="5219700" cy="3914775"/>
          </a:xfrm>
        </p:spPr>
      </p:pic>
      <p:sp>
        <p:nvSpPr>
          <p:cNvPr id="51205" name="TextBox 1"/>
          <p:cNvSpPr txBox="1">
            <a:spLocks noChangeArrowheads="1"/>
          </p:cNvSpPr>
          <p:nvPr/>
        </p:nvSpPr>
        <p:spPr bwMode="auto">
          <a:xfrm>
            <a:off x="250825" y="1628775"/>
            <a:ext cx="30972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t>Photo:Vikki Bengtsson, Sweden</a:t>
            </a:r>
            <a:endParaRPr lang="en-GB" altLang="en-US"/>
          </a:p>
        </p:txBody>
      </p:sp>
      <p:sp>
        <p:nvSpPr>
          <p:cNvPr id="51206" name="TextBox 5"/>
          <p:cNvSpPr txBox="1">
            <a:spLocks noChangeArrowheads="1"/>
          </p:cNvSpPr>
          <p:nvPr/>
        </p:nvSpPr>
        <p:spPr bwMode="auto">
          <a:xfrm>
            <a:off x="6049963" y="5661025"/>
            <a:ext cx="30972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t>Photo: Vikki Bengtsson, England</a:t>
            </a:r>
            <a:endParaRPr lang="en-GB" altLang="en-US"/>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r>
              <a:rPr lang="en-GB" altLang="en-US" smtClean="0"/>
              <a:t>Natural processes</a:t>
            </a:r>
          </a:p>
        </p:txBody>
      </p:sp>
      <p:pic>
        <p:nvPicPr>
          <p:cNvPr id="52227" name="Picture 5"/>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684213" y="1466850"/>
            <a:ext cx="3382962" cy="5095875"/>
          </a:xfrm>
          <a:noFill/>
        </p:spPr>
      </p:pic>
      <p:sp>
        <p:nvSpPr>
          <p:cNvPr id="52228" name="Text Placeholder 1"/>
          <p:cNvSpPr>
            <a:spLocks noGrp="1"/>
          </p:cNvSpPr>
          <p:nvPr>
            <p:ph sz="half" idx="2"/>
          </p:nvPr>
        </p:nvSpPr>
        <p:spPr/>
        <p:txBody>
          <a:bodyPr/>
          <a:lstStyle/>
          <a:p>
            <a:pPr marL="0" indent="0" eaLnBrk="1" hangingPunct="1">
              <a:buFont typeface="Wingdings" pitchFamily="2" charset="2"/>
              <a:buNone/>
            </a:pPr>
            <a:endParaRPr lang="en-US" altLang="en-US" smtClean="0"/>
          </a:p>
        </p:txBody>
      </p:sp>
      <p:pic>
        <p:nvPicPr>
          <p:cNvPr id="52229" name="Picture 3"/>
          <p:cNvPicPr>
            <a:picLocks noChangeAspect="1"/>
          </p:cNvPicPr>
          <p:nvPr/>
        </p:nvPicPr>
        <p:blipFill>
          <a:blip r:embed="rId4">
            <a:extLst>
              <a:ext uri="{28A0092B-C50C-407E-A947-70E740481C1C}">
                <a14:useLocalDpi xmlns:a14="http://schemas.microsoft.com/office/drawing/2010/main" val="0"/>
              </a:ext>
            </a:extLst>
          </a:blip>
          <a:srcRect r="43968"/>
          <a:stretch>
            <a:fillRect/>
          </a:stretch>
        </p:blipFill>
        <p:spPr bwMode="auto">
          <a:xfrm>
            <a:off x="4424363" y="1484313"/>
            <a:ext cx="4189412"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30" name="TextBox 5"/>
          <p:cNvSpPr txBox="1">
            <a:spLocks noChangeArrowheads="1"/>
          </p:cNvSpPr>
          <p:nvPr/>
        </p:nvSpPr>
        <p:spPr bwMode="auto">
          <a:xfrm>
            <a:off x="684213" y="1484313"/>
            <a:ext cx="3095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Photo:Tom Joye</a:t>
            </a:r>
            <a:endParaRPr lang="en-GB" altLang="en-US">
              <a:solidFill>
                <a:schemeClr val="bg1"/>
              </a:solidFill>
            </a:endParaRPr>
          </a:p>
        </p:txBody>
      </p:sp>
      <p:sp>
        <p:nvSpPr>
          <p:cNvPr id="52231" name="TextBox 6"/>
          <p:cNvSpPr txBox="1">
            <a:spLocks noChangeArrowheads="1"/>
          </p:cNvSpPr>
          <p:nvPr/>
        </p:nvSpPr>
        <p:spPr bwMode="auto">
          <a:xfrm>
            <a:off x="6464300" y="1670050"/>
            <a:ext cx="2355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Photo:Helen Read</a:t>
            </a:r>
            <a:endParaRPr lang="en-GB" altLang="en-US">
              <a:solidFill>
                <a:schemeClr val="bg1"/>
              </a:solidFill>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p:txBody>
          <a:bodyPr/>
          <a:lstStyle/>
          <a:p>
            <a:pPr eaLnBrk="1" hangingPunct="1"/>
            <a:r>
              <a:rPr lang="sv-SE" altLang="en-US" smtClean="0"/>
              <a:t>Tree management</a:t>
            </a:r>
            <a:endParaRPr lang="en-GB" altLang="en-US" smtClean="0"/>
          </a:p>
        </p:txBody>
      </p:sp>
      <p:sp>
        <p:nvSpPr>
          <p:cNvPr id="53251" name="Content Placeholder 3"/>
          <p:cNvSpPr>
            <a:spLocks noGrp="1"/>
          </p:cNvSpPr>
          <p:nvPr>
            <p:ph sz="half" idx="1"/>
          </p:nvPr>
        </p:nvSpPr>
        <p:spPr>
          <a:xfrm>
            <a:off x="468313" y="1844675"/>
            <a:ext cx="4032250" cy="3844925"/>
          </a:xfrm>
        </p:spPr>
        <p:txBody>
          <a:bodyPr/>
          <a:lstStyle/>
          <a:p>
            <a:pPr eaLnBrk="1" hangingPunct="1"/>
            <a:r>
              <a:rPr lang="sv-SE" altLang="en-US" smtClean="0"/>
              <a:t>What are the problems for our veteran trees?</a:t>
            </a:r>
          </a:p>
          <a:p>
            <a:pPr eaLnBrk="1" hangingPunct="1"/>
            <a:r>
              <a:rPr lang="sv-SE" altLang="en-US" smtClean="0"/>
              <a:t>When is management appropriate?</a:t>
            </a:r>
          </a:p>
          <a:p>
            <a:pPr eaLnBrk="1" hangingPunct="1"/>
            <a:r>
              <a:rPr lang="sv-SE" altLang="en-US" smtClean="0"/>
              <a:t>What management is appropriate?</a:t>
            </a:r>
          </a:p>
          <a:p>
            <a:pPr eaLnBrk="1" hangingPunct="1"/>
            <a:r>
              <a:rPr lang="sv-SE" altLang="en-US" smtClean="0"/>
              <a:t>How do you decide what to do?</a:t>
            </a:r>
          </a:p>
          <a:p>
            <a:pPr eaLnBrk="1" hangingPunct="1">
              <a:buFont typeface="Wingdings" pitchFamily="2" charset="2"/>
              <a:buNone/>
            </a:pPr>
            <a:endParaRPr lang="sv-SE" altLang="en-US" smtClean="0"/>
          </a:p>
          <a:p>
            <a:pPr eaLnBrk="1" hangingPunct="1"/>
            <a:endParaRPr lang="en-GB" altLang="en-US" smtClean="0"/>
          </a:p>
        </p:txBody>
      </p:sp>
      <p:pic>
        <p:nvPicPr>
          <p:cNvPr id="53252"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003800" y="1225550"/>
            <a:ext cx="3582988" cy="5351463"/>
          </a:xfrm>
        </p:spPr>
      </p:pic>
      <p:sp>
        <p:nvSpPr>
          <p:cNvPr id="53253" name="TextBox 5"/>
          <p:cNvSpPr txBox="1">
            <a:spLocks noChangeArrowheads="1"/>
          </p:cNvSpPr>
          <p:nvPr/>
        </p:nvSpPr>
        <p:spPr bwMode="auto">
          <a:xfrm>
            <a:off x="5292725" y="5878513"/>
            <a:ext cx="30956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Photo:Brian Cleckner, Hampstead Heath, England</a:t>
            </a:r>
            <a:endParaRPr lang="en-GB" altLang="en-US">
              <a:solidFill>
                <a:schemeClr val="bg1"/>
              </a:solidFill>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Content Placeholder 6"/>
          <p:cNvPicPr>
            <a:picLocks noGrp="1" noChangeAspect="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611188" y="549275"/>
            <a:ext cx="8064500" cy="5356225"/>
          </a:xfrm>
        </p:spPr>
      </p:pic>
      <p:sp>
        <p:nvSpPr>
          <p:cNvPr id="54275" name="TextBox 4"/>
          <p:cNvSpPr txBox="1">
            <a:spLocks noChangeArrowheads="1"/>
          </p:cNvSpPr>
          <p:nvPr/>
        </p:nvSpPr>
        <p:spPr bwMode="auto">
          <a:xfrm>
            <a:off x="611188" y="6165850"/>
            <a:ext cx="8532812"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800"/>
              <a:t>Overall aim: No </a:t>
            </a:r>
            <a:r>
              <a:rPr lang="en-GB" altLang="en-US" sz="2800" u="sng"/>
              <a:t>avoidable</a:t>
            </a:r>
            <a:r>
              <a:rPr lang="en-GB" altLang="en-US" sz="2800"/>
              <a:t> loss of veteran trees</a:t>
            </a:r>
          </a:p>
        </p:txBody>
      </p:sp>
      <p:sp>
        <p:nvSpPr>
          <p:cNvPr id="54276" name="TextBox 8"/>
          <p:cNvSpPr txBox="1">
            <a:spLocks noChangeArrowheads="1"/>
          </p:cNvSpPr>
          <p:nvPr/>
        </p:nvSpPr>
        <p:spPr bwMode="auto">
          <a:xfrm>
            <a:off x="703263" y="5445125"/>
            <a:ext cx="30972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Photo:Tom Joye</a:t>
            </a:r>
            <a:endParaRPr lang="en-GB" altLang="en-US">
              <a:solidFill>
                <a:schemeClr val="bg1"/>
              </a:solidFill>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468313" y="57150"/>
            <a:ext cx="8229600" cy="1139825"/>
          </a:xfrm>
        </p:spPr>
        <p:txBody>
          <a:bodyPr/>
          <a:lstStyle/>
          <a:p>
            <a:pPr eaLnBrk="1" hangingPunct="1"/>
            <a:r>
              <a:rPr lang="sv-SE" altLang="en-US" smtClean="0">
                <a:ea typeface="ＭＳ Ｐゴシック" pitchFamily="34" charset="-128"/>
              </a:rPr>
              <a:t>Where are they today?</a:t>
            </a:r>
          </a:p>
        </p:txBody>
      </p:sp>
      <p:pic>
        <p:nvPicPr>
          <p:cNvPr id="55299" name="Picture 6"/>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l="7498"/>
          <a:stretch>
            <a:fillRect/>
          </a:stretch>
        </p:blipFill>
        <p:spPr>
          <a:xfrm>
            <a:off x="971550" y="1125538"/>
            <a:ext cx="7345363" cy="5956300"/>
          </a:xfrm>
        </p:spPr>
      </p:pic>
      <p:sp>
        <p:nvSpPr>
          <p:cNvPr id="55300" name="TextBox 4"/>
          <p:cNvSpPr txBox="1">
            <a:spLocks noChangeArrowheads="1"/>
          </p:cNvSpPr>
          <p:nvPr/>
        </p:nvSpPr>
        <p:spPr bwMode="auto">
          <a:xfrm>
            <a:off x="971550" y="1196975"/>
            <a:ext cx="30956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Photo:Vikki Bengtsson, Ekolsund avenue, Sweden</a:t>
            </a:r>
            <a:endParaRPr lang="en-GB" altLang="en-US">
              <a:solidFill>
                <a:schemeClr val="bg1"/>
              </a:solidFill>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4"/>
          <p:cNvSpPr>
            <a:spLocks noGrp="1"/>
          </p:cNvSpPr>
          <p:nvPr>
            <p:ph type="title"/>
          </p:nvPr>
        </p:nvSpPr>
        <p:spPr/>
        <p:txBody>
          <a:bodyPr/>
          <a:lstStyle/>
          <a:p>
            <a:r>
              <a:rPr lang="en-GB" altLang="en-US" smtClean="0"/>
              <a:t>What are the problems </a:t>
            </a:r>
            <a:br>
              <a:rPr lang="en-GB" altLang="en-US" smtClean="0"/>
            </a:br>
            <a:r>
              <a:rPr lang="en-GB" altLang="en-US" smtClean="0"/>
              <a:t>for veteran trees?</a:t>
            </a:r>
          </a:p>
        </p:txBody>
      </p:sp>
      <p:pic>
        <p:nvPicPr>
          <p:cNvPr id="56323"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547813" y="1557338"/>
            <a:ext cx="6337300" cy="4751387"/>
          </a:xfrm>
        </p:spPr>
      </p:pic>
      <p:sp>
        <p:nvSpPr>
          <p:cNvPr id="56324" name="TextBox 7"/>
          <p:cNvSpPr txBox="1">
            <a:spLocks noChangeArrowheads="1"/>
          </p:cNvSpPr>
          <p:nvPr/>
        </p:nvSpPr>
        <p:spPr bwMode="auto">
          <a:xfrm>
            <a:off x="3779838" y="5876925"/>
            <a:ext cx="41052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Photo:Vikki Bengtsson, England</a:t>
            </a:r>
            <a:endParaRPr lang="en-GB" altLang="en-US">
              <a:solidFill>
                <a:schemeClr val="bg1"/>
              </a:solidFill>
            </a:endParaRPr>
          </a:p>
        </p:txBody>
      </p:sp>
      <p:sp>
        <p:nvSpPr>
          <p:cNvPr id="56325" name="TextBox 4"/>
          <p:cNvSpPr txBox="1">
            <a:spLocks noChangeArrowheads="1"/>
          </p:cNvSpPr>
          <p:nvPr/>
        </p:nvSpPr>
        <p:spPr bwMode="auto">
          <a:xfrm>
            <a:off x="1547813" y="6396038"/>
            <a:ext cx="61928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a:t>Consequences of past management</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1"/>
          <p:cNvPicPr>
            <a:picLocks noChangeAspect="1"/>
          </p:cNvPicPr>
          <p:nvPr/>
        </p:nvPicPr>
        <p:blipFill>
          <a:blip r:embed="rId3">
            <a:extLst>
              <a:ext uri="{28A0092B-C50C-407E-A947-70E740481C1C}">
                <a14:useLocalDpi xmlns:a14="http://schemas.microsoft.com/office/drawing/2010/main" val="0"/>
              </a:ext>
            </a:extLst>
          </a:blip>
          <a:srcRect r="23941"/>
          <a:stretch>
            <a:fillRect/>
          </a:stretch>
        </p:blipFill>
        <p:spPr bwMode="auto">
          <a:xfrm>
            <a:off x="179388" y="2133600"/>
            <a:ext cx="3887787" cy="383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7" name="TextBox 5"/>
          <p:cNvSpPr txBox="1">
            <a:spLocks noChangeArrowheads="1"/>
          </p:cNvSpPr>
          <p:nvPr/>
        </p:nvSpPr>
        <p:spPr bwMode="auto">
          <a:xfrm>
            <a:off x="6480175" y="4292600"/>
            <a:ext cx="26638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Photo:Helen Read, </a:t>
            </a:r>
            <a:endParaRPr lang="en-GB" altLang="en-US">
              <a:solidFill>
                <a:schemeClr val="bg1"/>
              </a:solidFill>
            </a:endParaRPr>
          </a:p>
        </p:txBody>
      </p:sp>
      <p:sp>
        <p:nvSpPr>
          <p:cNvPr id="57348" name="TextBox 6"/>
          <p:cNvSpPr txBox="1">
            <a:spLocks noChangeArrowheads="1"/>
          </p:cNvSpPr>
          <p:nvPr/>
        </p:nvSpPr>
        <p:spPr bwMode="auto">
          <a:xfrm>
            <a:off x="468313" y="5373688"/>
            <a:ext cx="33623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Photo:Vikki Bengtsson, Sweden</a:t>
            </a:r>
            <a:endParaRPr lang="en-GB" altLang="en-US">
              <a:solidFill>
                <a:schemeClr val="bg1"/>
              </a:solidFill>
            </a:endParaRPr>
          </a:p>
        </p:txBody>
      </p:sp>
      <p:sp>
        <p:nvSpPr>
          <p:cNvPr id="57349" name="TextBox 7"/>
          <p:cNvSpPr txBox="1">
            <a:spLocks noChangeArrowheads="1"/>
          </p:cNvSpPr>
          <p:nvPr/>
        </p:nvSpPr>
        <p:spPr bwMode="auto">
          <a:xfrm>
            <a:off x="5508625" y="5013325"/>
            <a:ext cx="27352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800"/>
              <a:t>Tree failure</a:t>
            </a:r>
          </a:p>
        </p:txBody>
      </p:sp>
      <p:sp>
        <p:nvSpPr>
          <p:cNvPr id="57350" name="TextBox 8"/>
          <p:cNvSpPr txBox="1">
            <a:spLocks noChangeArrowheads="1"/>
          </p:cNvSpPr>
          <p:nvPr/>
        </p:nvSpPr>
        <p:spPr bwMode="auto">
          <a:xfrm>
            <a:off x="395288" y="908050"/>
            <a:ext cx="2952750"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a:t>Felling or other inappropriate management</a:t>
            </a:r>
          </a:p>
        </p:txBody>
      </p:sp>
      <p:pic>
        <p:nvPicPr>
          <p:cNvPr id="57351" name="Picture 8" descr="C:\Users\Vikki\Dropbox\Photos Romania Luminita\Other\Szapanyos Arpad, 2012 Breite fire 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3263" y="590550"/>
            <a:ext cx="4019550" cy="535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2" name="TextBox 5"/>
          <p:cNvSpPr txBox="1">
            <a:spLocks noChangeArrowheads="1"/>
          </p:cNvSpPr>
          <p:nvPr/>
        </p:nvSpPr>
        <p:spPr bwMode="auto">
          <a:xfrm>
            <a:off x="4716463" y="5435600"/>
            <a:ext cx="3816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sv-SE" altLang="en-US">
                <a:solidFill>
                  <a:schemeClr val="bg1"/>
                </a:solidFill>
              </a:rPr>
              <a:t>Photo:Szarpanyos Arpad, Romania</a:t>
            </a:r>
            <a:endParaRPr lang="en-GB" altLang="en-US">
              <a:solidFill>
                <a:schemeClr val="bg1"/>
              </a:solidFill>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Content Placeholder 4"/>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395288" y="1341438"/>
            <a:ext cx="3538537" cy="5327650"/>
          </a:xfrm>
        </p:spPr>
      </p:pic>
      <p:pic>
        <p:nvPicPr>
          <p:cNvPr id="58371" name="Content Placeholder 5"/>
          <p:cNvPicPr>
            <a:picLocks noGrp="1" noChangeAspect="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4787900" y="1341438"/>
            <a:ext cx="3529013" cy="5311775"/>
          </a:xfrm>
        </p:spPr>
      </p:pic>
      <p:sp>
        <p:nvSpPr>
          <p:cNvPr id="58372" name="TextBox 6"/>
          <p:cNvSpPr txBox="1">
            <a:spLocks noChangeArrowheads="1"/>
          </p:cNvSpPr>
          <p:nvPr/>
        </p:nvSpPr>
        <p:spPr bwMode="auto">
          <a:xfrm>
            <a:off x="323850" y="6151563"/>
            <a:ext cx="32400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Photo:Tom Joye, Belgium</a:t>
            </a:r>
            <a:endParaRPr lang="en-GB" altLang="en-US">
              <a:solidFill>
                <a:schemeClr val="bg1"/>
              </a:solidFill>
            </a:endParaRPr>
          </a:p>
        </p:txBody>
      </p:sp>
      <p:sp>
        <p:nvSpPr>
          <p:cNvPr id="58373" name="TextBox 7"/>
          <p:cNvSpPr txBox="1">
            <a:spLocks noChangeArrowheads="1"/>
          </p:cNvSpPr>
          <p:nvPr/>
        </p:nvSpPr>
        <p:spPr bwMode="auto">
          <a:xfrm>
            <a:off x="4716463" y="6022975"/>
            <a:ext cx="41036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Photo:Vikki Bengtsson, ash with </a:t>
            </a:r>
            <a:r>
              <a:rPr lang="sv-SE" altLang="en-US" i="1">
                <a:solidFill>
                  <a:schemeClr val="bg1"/>
                </a:solidFill>
              </a:rPr>
              <a:t>Chalara fraxinea</a:t>
            </a:r>
            <a:r>
              <a:rPr lang="sv-SE" altLang="en-US">
                <a:solidFill>
                  <a:schemeClr val="bg1"/>
                </a:solidFill>
              </a:rPr>
              <a:t>, Sweden</a:t>
            </a:r>
            <a:endParaRPr lang="en-GB" altLang="en-US">
              <a:solidFill>
                <a:schemeClr val="bg1"/>
              </a:solidFill>
            </a:endParaRPr>
          </a:p>
        </p:txBody>
      </p:sp>
      <p:sp>
        <p:nvSpPr>
          <p:cNvPr id="58374" name="TextBox 6"/>
          <p:cNvSpPr txBox="1">
            <a:spLocks noChangeArrowheads="1"/>
          </p:cNvSpPr>
          <p:nvPr/>
        </p:nvSpPr>
        <p:spPr bwMode="auto">
          <a:xfrm>
            <a:off x="684213" y="476250"/>
            <a:ext cx="3671887"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a:t>Poor management in urban environments</a:t>
            </a:r>
          </a:p>
        </p:txBody>
      </p:sp>
      <p:sp>
        <p:nvSpPr>
          <p:cNvPr id="58375" name="TextBox 7"/>
          <p:cNvSpPr txBox="1">
            <a:spLocks noChangeArrowheads="1"/>
          </p:cNvSpPr>
          <p:nvPr/>
        </p:nvSpPr>
        <p:spPr bwMode="auto">
          <a:xfrm>
            <a:off x="4740275" y="476250"/>
            <a:ext cx="32400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a:t>Tree diseases, climate change &amp; pollution</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a:xfrm>
            <a:off x="395288" y="0"/>
            <a:ext cx="8229600" cy="1143000"/>
          </a:xfrm>
        </p:spPr>
        <p:txBody>
          <a:bodyPr/>
          <a:lstStyle/>
          <a:p>
            <a:r>
              <a:rPr lang="en-US" altLang="en-US" smtClean="0"/>
              <a:t>Site problems</a:t>
            </a:r>
          </a:p>
        </p:txBody>
      </p:sp>
      <p:pic>
        <p:nvPicPr>
          <p:cNvPr id="59395" name="Content Placeholder 4"/>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684213" y="1773238"/>
            <a:ext cx="3581400" cy="4776787"/>
          </a:xfrm>
        </p:spPr>
      </p:pic>
      <p:pic>
        <p:nvPicPr>
          <p:cNvPr id="59396" name="Content Placeholder 5"/>
          <p:cNvPicPr>
            <a:picLocks noGrp="1" noChangeAspect="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5310188" y="1844675"/>
            <a:ext cx="3563937" cy="4752975"/>
          </a:xfrm>
        </p:spPr>
      </p:pic>
      <p:sp>
        <p:nvSpPr>
          <p:cNvPr id="59397" name="TextBox 6"/>
          <p:cNvSpPr txBox="1">
            <a:spLocks noChangeArrowheads="1"/>
          </p:cNvSpPr>
          <p:nvPr/>
        </p:nvSpPr>
        <p:spPr bwMode="auto">
          <a:xfrm>
            <a:off x="5435600" y="6165850"/>
            <a:ext cx="34559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Photo:Vikki Bengtsson, England</a:t>
            </a:r>
            <a:endParaRPr lang="en-GB" altLang="en-US">
              <a:solidFill>
                <a:schemeClr val="bg1"/>
              </a:solidFill>
            </a:endParaRPr>
          </a:p>
        </p:txBody>
      </p:sp>
      <p:sp>
        <p:nvSpPr>
          <p:cNvPr id="59398" name="TextBox 7"/>
          <p:cNvSpPr txBox="1">
            <a:spLocks noChangeArrowheads="1"/>
          </p:cNvSpPr>
          <p:nvPr/>
        </p:nvSpPr>
        <p:spPr bwMode="auto">
          <a:xfrm>
            <a:off x="611188" y="6092825"/>
            <a:ext cx="36734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Photo:Vikki Bengtsson, Sweden</a:t>
            </a:r>
            <a:endParaRPr lang="en-GB" altLang="en-US">
              <a:solidFill>
                <a:schemeClr val="bg1"/>
              </a:solidFill>
            </a:endParaRPr>
          </a:p>
        </p:txBody>
      </p:sp>
      <p:sp>
        <p:nvSpPr>
          <p:cNvPr id="59399" name="TextBox 6"/>
          <p:cNvSpPr txBox="1">
            <a:spLocks noChangeArrowheads="1"/>
          </p:cNvSpPr>
          <p:nvPr/>
        </p:nvSpPr>
        <p:spPr bwMode="auto">
          <a:xfrm>
            <a:off x="827088" y="981075"/>
            <a:ext cx="36734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a:t>Age gaps e.g. lots of old trees but no young</a:t>
            </a:r>
          </a:p>
        </p:txBody>
      </p:sp>
      <p:sp>
        <p:nvSpPr>
          <p:cNvPr id="59400" name="TextBox 7"/>
          <p:cNvSpPr txBox="1">
            <a:spLocks noChangeArrowheads="1"/>
          </p:cNvSpPr>
          <p:nvPr/>
        </p:nvSpPr>
        <p:spPr bwMode="auto">
          <a:xfrm>
            <a:off x="5508625" y="908050"/>
            <a:ext cx="302418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a:t>Heavy shade by surrounding trees</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pPr eaLnBrk="1" hangingPunct="1"/>
            <a:r>
              <a:rPr lang="en-GB" altLang="en-US" smtClean="0"/>
              <a:t>Why are veteran trees different?</a:t>
            </a:r>
          </a:p>
        </p:txBody>
      </p:sp>
      <p:pic>
        <p:nvPicPr>
          <p:cNvPr id="60419" name="Picture 4"/>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900113" y="1246188"/>
            <a:ext cx="4248150" cy="5665787"/>
          </a:xfrm>
          <a:noFill/>
        </p:spPr>
      </p:pic>
      <p:sp>
        <p:nvSpPr>
          <p:cNvPr id="60420" name="Rectangle 3"/>
          <p:cNvSpPr>
            <a:spLocks noGrp="1" noChangeArrowheads="1"/>
          </p:cNvSpPr>
          <p:nvPr>
            <p:ph sz="half" idx="2"/>
          </p:nvPr>
        </p:nvSpPr>
        <p:spPr>
          <a:xfrm>
            <a:off x="5580063" y="1412875"/>
            <a:ext cx="3106737" cy="5184775"/>
          </a:xfrm>
        </p:spPr>
        <p:txBody>
          <a:bodyPr/>
          <a:lstStyle/>
          <a:p>
            <a:pPr eaLnBrk="1" hangingPunct="1">
              <a:lnSpc>
                <a:spcPct val="90000"/>
              </a:lnSpc>
            </a:pPr>
            <a:r>
              <a:rPr lang="en-GB" altLang="en-US" smtClean="0"/>
              <a:t>Reduced vigour</a:t>
            </a:r>
          </a:p>
          <a:p>
            <a:pPr eaLnBrk="1" hangingPunct="1">
              <a:lnSpc>
                <a:spcPct val="90000"/>
              </a:lnSpc>
            </a:pPr>
            <a:r>
              <a:rPr lang="en-GB" altLang="en-US" smtClean="0"/>
              <a:t>Risk of failure</a:t>
            </a:r>
          </a:p>
          <a:p>
            <a:pPr eaLnBrk="1" hangingPunct="1">
              <a:lnSpc>
                <a:spcPct val="90000"/>
              </a:lnSpc>
            </a:pPr>
            <a:r>
              <a:rPr lang="en-GB" altLang="en-US" smtClean="0"/>
              <a:t>Decay</a:t>
            </a:r>
          </a:p>
          <a:p>
            <a:pPr eaLnBrk="1" hangingPunct="1">
              <a:lnSpc>
                <a:spcPct val="90000"/>
              </a:lnSpc>
            </a:pPr>
            <a:r>
              <a:rPr lang="en-GB" altLang="en-US" smtClean="0"/>
              <a:t>Retrenchment</a:t>
            </a:r>
          </a:p>
          <a:p>
            <a:pPr eaLnBrk="1" hangingPunct="1">
              <a:lnSpc>
                <a:spcPct val="90000"/>
              </a:lnSpc>
            </a:pPr>
            <a:r>
              <a:rPr lang="sv-SE" altLang="en-US" smtClean="0"/>
              <a:t>Sensitive to change</a:t>
            </a:r>
          </a:p>
          <a:p>
            <a:pPr eaLnBrk="1" hangingPunct="1">
              <a:lnSpc>
                <a:spcPct val="90000"/>
              </a:lnSpc>
            </a:pPr>
            <a:r>
              <a:rPr lang="sv-SE" altLang="en-US" smtClean="0"/>
              <a:t>Competitively weaker</a:t>
            </a:r>
            <a:endParaRPr lang="en-GB" altLang="en-US" smtClean="0"/>
          </a:p>
          <a:p>
            <a:pPr eaLnBrk="1" hangingPunct="1">
              <a:lnSpc>
                <a:spcPct val="90000"/>
              </a:lnSpc>
            </a:pPr>
            <a:r>
              <a:rPr lang="en-GB" altLang="en-US" smtClean="0"/>
              <a:t>But.. may exhibit more natural survival strategies</a:t>
            </a:r>
          </a:p>
          <a:p>
            <a:pPr eaLnBrk="1" hangingPunct="1">
              <a:lnSpc>
                <a:spcPct val="90000"/>
              </a:lnSpc>
            </a:pPr>
            <a:endParaRPr lang="en-GB" altLang="en-US" sz="2400" smtClean="0"/>
          </a:p>
          <a:p>
            <a:pPr eaLnBrk="1" hangingPunct="1">
              <a:lnSpc>
                <a:spcPct val="90000"/>
              </a:lnSpc>
              <a:buFont typeface="Wingdings" pitchFamily="2" charset="2"/>
              <a:buNone/>
            </a:pPr>
            <a:endParaRPr lang="en-GB" altLang="en-US" sz="2400" smtClean="0"/>
          </a:p>
        </p:txBody>
      </p:sp>
      <p:sp>
        <p:nvSpPr>
          <p:cNvPr id="60421" name="TextBox 5"/>
          <p:cNvSpPr txBox="1">
            <a:spLocks noChangeArrowheads="1"/>
          </p:cNvSpPr>
          <p:nvPr/>
        </p:nvSpPr>
        <p:spPr bwMode="auto">
          <a:xfrm>
            <a:off x="879475" y="6519863"/>
            <a:ext cx="43529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sz="1600">
                <a:solidFill>
                  <a:schemeClr val="bg1"/>
                </a:solidFill>
              </a:rPr>
              <a:t>Photo:Vikki Bengtsson, veteran oak, Sweden</a:t>
            </a:r>
            <a:endParaRPr lang="en-GB" altLang="en-US" sz="1600">
              <a:solidFill>
                <a:schemeClr val="bg1"/>
              </a:solidFill>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457200" y="115888"/>
            <a:ext cx="8229600" cy="1139825"/>
          </a:xfrm>
        </p:spPr>
        <p:txBody>
          <a:bodyPr/>
          <a:lstStyle/>
          <a:p>
            <a:pPr eaLnBrk="1" hangingPunct="1"/>
            <a:r>
              <a:rPr lang="en-GB" altLang="en-US" smtClean="0"/>
              <a:t>Why do anything at all?</a:t>
            </a:r>
          </a:p>
        </p:txBody>
      </p:sp>
      <p:pic>
        <p:nvPicPr>
          <p:cNvPr id="61443" name="Picture 9"/>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1057275" y="1196975"/>
            <a:ext cx="7327900" cy="4905375"/>
          </a:xfrm>
          <a:noFill/>
        </p:spPr>
      </p:pic>
      <p:sp>
        <p:nvSpPr>
          <p:cNvPr id="61444" name="TextBox 7"/>
          <p:cNvSpPr txBox="1">
            <a:spLocks noChangeArrowheads="1"/>
          </p:cNvSpPr>
          <p:nvPr/>
        </p:nvSpPr>
        <p:spPr bwMode="auto">
          <a:xfrm>
            <a:off x="515938" y="6289675"/>
            <a:ext cx="83550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altLang="en-US" sz="2800"/>
              <a:t>Natural processes may be enough?</a:t>
            </a:r>
          </a:p>
        </p:txBody>
      </p:sp>
      <p:sp>
        <p:nvSpPr>
          <p:cNvPr id="61445" name="TextBox 9"/>
          <p:cNvSpPr txBox="1">
            <a:spLocks noChangeArrowheads="1"/>
          </p:cNvSpPr>
          <p:nvPr/>
        </p:nvSpPr>
        <p:spPr bwMode="auto">
          <a:xfrm>
            <a:off x="2627313" y="5732463"/>
            <a:ext cx="43195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Photo:Brian Cleckner, Windsor</a:t>
            </a:r>
            <a:endParaRPr lang="en-GB" altLang="en-US">
              <a:solidFill>
                <a:schemeClr val="bg1"/>
              </a:solidFill>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r>
              <a:rPr lang="sv-SE" altLang="en-US" smtClean="0"/>
              <a:t>Things to consider: Surroundings</a:t>
            </a:r>
            <a:endParaRPr lang="en-GB" altLang="en-US" smtClean="0"/>
          </a:p>
        </p:txBody>
      </p:sp>
      <p:pic>
        <p:nvPicPr>
          <p:cNvPr id="62467"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293813" y="1341438"/>
            <a:ext cx="6807200" cy="4525962"/>
          </a:xfrm>
        </p:spPr>
      </p:pic>
      <p:sp>
        <p:nvSpPr>
          <p:cNvPr id="62468" name="Rectangle 3"/>
          <p:cNvSpPr txBox="1">
            <a:spLocks noChangeArrowheads="1"/>
          </p:cNvSpPr>
          <p:nvPr/>
        </p:nvSpPr>
        <p:spPr bwMode="auto">
          <a:xfrm>
            <a:off x="468313" y="6137275"/>
            <a:ext cx="8675687"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90000"/>
              </a:lnSpc>
              <a:spcBef>
                <a:spcPct val="20000"/>
              </a:spcBef>
            </a:pPr>
            <a:r>
              <a:rPr lang="en-GB" altLang="en-US" sz="3200">
                <a:latin typeface="Calibri" pitchFamily="34" charset="0"/>
              </a:rPr>
              <a:t>Does the land around the tree need management?</a:t>
            </a:r>
            <a:endParaRPr lang="en-GB" altLang="en-US" sz="2400">
              <a:latin typeface="Calibri" pitchFamily="34" charset="0"/>
            </a:endParaRPr>
          </a:p>
          <a:p>
            <a:pPr eaLnBrk="1" hangingPunct="1">
              <a:lnSpc>
                <a:spcPct val="90000"/>
              </a:lnSpc>
              <a:spcBef>
                <a:spcPct val="20000"/>
              </a:spcBef>
              <a:buFont typeface="Wingdings" pitchFamily="2" charset="2"/>
              <a:buNone/>
            </a:pPr>
            <a:endParaRPr lang="en-GB" altLang="en-US" sz="2400">
              <a:latin typeface="Calibri" pitchFamily="34" charset="0"/>
            </a:endParaRPr>
          </a:p>
        </p:txBody>
      </p:sp>
      <p:sp>
        <p:nvSpPr>
          <p:cNvPr id="62469" name="TextBox 5"/>
          <p:cNvSpPr txBox="1">
            <a:spLocks noChangeArrowheads="1"/>
          </p:cNvSpPr>
          <p:nvPr/>
        </p:nvSpPr>
        <p:spPr bwMode="auto">
          <a:xfrm>
            <a:off x="1403350" y="5435600"/>
            <a:ext cx="66246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Photo:Tom Joye, sweet chestnut in beech plantation, Belgium</a:t>
            </a:r>
            <a:endParaRPr lang="en-GB" altLang="en-US">
              <a:solidFill>
                <a:schemeClr val="bg1"/>
              </a:solidFill>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6"/>
          <p:cNvSpPr>
            <a:spLocks noGrp="1"/>
          </p:cNvSpPr>
          <p:nvPr>
            <p:ph type="title"/>
          </p:nvPr>
        </p:nvSpPr>
        <p:spPr>
          <a:xfrm>
            <a:off x="525463" y="115888"/>
            <a:ext cx="8229600" cy="1143000"/>
          </a:xfrm>
        </p:spPr>
        <p:txBody>
          <a:bodyPr/>
          <a:lstStyle/>
          <a:p>
            <a:r>
              <a:rPr lang="sv-SE" altLang="en-US" sz="4000" smtClean="0"/>
              <a:t>Things to consider: Site issues</a:t>
            </a:r>
            <a:endParaRPr lang="en-GB" altLang="en-US" sz="4000" smtClean="0"/>
          </a:p>
        </p:txBody>
      </p:sp>
      <p:pic>
        <p:nvPicPr>
          <p:cNvPr id="63491" name="Picture 3" descr="C:\Users\Vikki\Pictures\Basque Country Oct2011\Artazo_Onati (4).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168400" y="1338263"/>
            <a:ext cx="7127875" cy="4730750"/>
          </a:xfrm>
          <a:noFill/>
        </p:spPr>
      </p:pic>
      <p:sp>
        <p:nvSpPr>
          <p:cNvPr id="69636" name="Rectangle 3"/>
          <p:cNvSpPr txBox="1">
            <a:spLocks noChangeArrowheads="1"/>
          </p:cNvSpPr>
          <p:nvPr/>
        </p:nvSpPr>
        <p:spPr bwMode="auto">
          <a:xfrm>
            <a:off x="395288" y="6119813"/>
            <a:ext cx="8172450" cy="719137"/>
          </a:xfrm>
          <a:prstGeom prst="rect">
            <a:avLst/>
          </a:prstGeom>
          <a:noFill/>
          <a:ln w="9525">
            <a:noFill/>
            <a:miter lim="800000"/>
            <a:headEnd/>
            <a:tailEnd/>
          </a:ln>
        </p:spPr>
        <p:txBody>
          <a:bodyPr/>
          <a:lstStyle/>
          <a:p>
            <a:pPr marL="342900">
              <a:lnSpc>
                <a:spcPct val="90000"/>
              </a:lnSpc>
              <a:spcBef>
                <a:spcPct val="20000"/>
              </a:spcBef>
              <a:defRPr/>
            </a:pPr>
            <a:r>
              <a:rPr lang="en-GB" sz="3200" dirty="0">
                <a:latin typeface="Calibri" pitchFamily="34" charset="0"/>
              </a:rPr>
              <a:t>Management history; Risk of loss of the trees</a:t>
            </a:r>
            <a:endParaRPr lang="en-GB" sz="2400" dirty="0">
              <a:latin typeface="Calibri" pitchFamily="34" charset="0"/>
            </a:endParaRPr>
          </a:p>
          <a:p>
            <a:pPr marL="342900" indent="-342900">
              <a:lnSpc>
                <a:spcPct val="90000"/>
              </a:lnSpc>
              <a:spcBef>
                <a:spcPct val="20000"/>
              </a:spcBef>
              <a:buFont typeface="Wingdings" pitchFamily="2" charset="2"/>
              <a:buNone/>
              <a:defRPr/>
            </a:pPr>
            <a:endParaRPr lang="en-GB" sz="2400" dirty="0">
              <a:latin typeface="Calibri" pitchFamily="34" charset="0"/>
            </a:endParaRPr>
          </a:p>
        </p:txBody>
      </p:sp>
      <p:sp>
        <p:nvSpPr>
          <p:cNvPr id="63493" name="TextBox 11"/>
          <p:cNvSpPr txBox="1">
            <a:spLocks noChangeArrowheads="1"/>
          </p:cNvSpPr>
          <p:nvPr/>
        </p:nvSpPr>
        <p:spPr bwMode="auto">
          <a:xfrm>
            <a:off x="5056188" y="5730875"/>
            <a:ext cx="3708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Photo:Vikki Bengtsson, Spain</a:t>
            </a:r>
            <a:endParaRPr lang="en-GB" altLang="en-US">
              <a:solidFill>
                <a:schemeClr val="bg1"/>
              </a:solidFill>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3"/>
          <p:cNvSpPr>
            <a:spLocks noGrp="1"/>
          </p:cNvSpPr>
          <p:nvPr>
            <p:ph type="title"/>
          </p:nvPr>
        </p:nvSpPr>
        <p:spPr>
          <a:xfrm>
            <a:off x="468313" y="115888"/>
            <a:ext cx="8229600" cy="1143000"/>
          </a:xfrm>
        </p:spPr>
        <p:txBody>
          <a:bodyPr/>
          <a:lstStyle/>
          <a:p>
            <a:pPr eaLnBrk="1" hangingPunct="1"/>
            <a:r>
              <a:rPr lang="sv-SE" altLang="en-US" sz="3600" smtClean="0"/>
              <a:t>Things to consider: Tree issues</a:t>
            </a:r>
            <a:endParaRPr lang="en-GB" altLang="en-US" sz="3600" smtClean="0"/>
          </a:p>
        </p:txBody>
      </p:sp>
      <p:sp>
        <p:nvSpPr>
          <p:cNvPr id="70659" name="Content Placeholder 5"/>
          <p:cNvSpPr>
            <a:spLocks noGrp="1"/>
          </p:cNvSpPr>
          <p:nvPr>
            <p:ph sz="half" idx="2"/>
          </p:nvPr>
        </p:nvSpPr>
        <p:spPr>
          <a:xfrm>
            <a:off x="1835150" y="5373688"/>
            <a:ext cx="6769100" cy="1484312"/>
          </a:xfrm>
        </p:spPr>
        <p:txBody>
          <a:bodyPr/>
          <a:lstStyle/>
          <a:p>
            <a:pPr eaLnBrk="1" hangingPunct="1">
              <a:lnSpc>
                <a:spcPct val="80000"/>
              </a:lnSpc>
              <a:buFont typeface="Arial" charset="0"/>
              <a:buNone/>
              <a:defRPr/>
            </a:pPr>
            <a:r>
              <a:rPr lang="sv-SE" sz="2800" dirty="0" smtClean="0"/>
              <a:t>Tree species, location, </a:t>
            </a:r>
            <a:r>
              <a:rPr lang="en-GB" sz="2800" dirty="0" smtClean="0"/>
              <a:t>weather conditions</a:t>
            </a:r>
          </a:p>
          <a:p>
            <a:pPr eaLnBrk="1" hangingPunct="1">
              <a:lnSpc>
                <a:spcPct val="80000"/>
              </a:lnSpc>
              <a:buFont typeface="Arial" charset="0"/>
              <a:buNone/>
              <a:defRPr/>
            </a:pPr>
            <a:r>
              <a:rPr lang="sv-SE" sz="2800" dirty="0" smtClean="0"/>
              <a:t>Response to past management</a:t>
            </a:r>
          </a:p>
          <a:p>
            <a:pPr marL="0" indent="0" eaLnBrk="1" hangingPunct="1">
              <a:lnSpc>
                <a:spcPct val="80000"/>
              </a:lnSpc>
              <a:buFont typeface="Arial" charset="0"/>
              <a:buNone/>
              <a:defRPr/>
            </a:pPr>
            <a:r>
              <a:rPr lang="sv-SE" sz="2800" dirty="0" smtClean="0"/>
              <a:t>Associated rare &amp; threatened species</a:t>
            </a:r>
          </a:p>
          <a:p>
            <a:pPr eaLnBrk="1" hangingPunct="1">
              <a:lnSpc>
                <a:spcPct val="80000"/>
              </a:lnSpc>
              <a:defRPr/>
            </a:pPr>
            <a:endParaRPr lang="en-GB" sz="2800" dirty="0" smtClean="0"/>
          </a:p>
          <a:p>
            <a:pPr eaLnBrk="1" hangingPunct="1">
              <a:lnSpc>
                <a:spcPct val="80000"/>
              </a:lnSpc>
              <a:defRPr/>
            </a:pPr>
            <a:endParaRPr lang="en-US" sz="2800" dirty="0" smtClean="0"/>
          </a:p>
          <a:p>
            <a:pPr eaLnBrk="1" hangingPunct="1">
              <a:defRPr/>
            </a:pPr>
            <a:endParaRPr lang="en-GB" dirty="0" smtClean="0"/>
          </a:p>
        </p:txBody>
      </p:sp>
      <p:pic>
        <p:nvPicPr>
          <p:cNvPr id="64516" name="Content Placeholder 4"/>
          <p:cNvPicPr>
            <a:picLocks noGrp="1" noChangeAspect="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1835150" y="1052513"/>
            <a:ext cx="6254750" cy="4154487"/>
          </a:xfrm>
        </p:spPr>
      </p:pic>
      <p:sp>
        <p:nvSpPr>
          <p:cNvPr id="64517" name="TextBox 9"/>
          <p:cNvSpPr txBox="1">
            <a:spLocks noChangeArrowheads="1"/>
          </p:cNvSpPr>
          <p:nvPr/>
        </p:nvSpPr>
        <p:spPr bwMode="auto">
          <a:xfrm>
            <a:off x="1763713" y="4868863"/>
            <a:ext cx="64087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Photo:Vikki Bengtsson, Sweden</a:t>
            </a:r>
            <a:endParaRPr lang="en-GB" altLang="en-US">
              <a:solidFill>
                <a:schemeClr val="bg1"/>
              </a:solidFill>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a:xfrm>
            <a:off x="468313" y="115888"/>
            <a:ext cx="8229600" cy="1143000"/>
          </a:xfrm>
        </p:spPr>
        <p:txBody>
          <a:bodyPr/>
          <a:lstStyle/>
          <a:p>
            <a:r>
              <a:rPr lang="sv-SE" altLang="en-US" smtClean="0"/>
              <a:t>Management Planning</a:t>
            </a:r>
            <a:endParaRPr lang="en-GB" altLang="en-US" smtClean="0"/>
          </a:p>
        </p:txBody>
      </p:sp>
      <p:sp>
        <p:nvSpPr>
          <p:cNvPr id="65539" name="Text Placeholder 2"/>
          <p:cNvSpPr>
            <a:spLocks noGrp="1"/>
          </p:cNvSpPr>
          <p:nvPr>
            <p:ph sz="half" idx="1"/>
          </p:nvPr>
        </p:nvSpPr>
        <p:spPr>
          <a:xfrm>
            <a:off x="323850" y="1628775"/>
            <a:ext cx="3898900" cy="4525963"/>
          </a:xfrm>
        </p:spPr>
        <p:txBody>
          <a:bodyPr/>
          <a:lstStyle/>
          <a:p>
            <a:pPr eaLnBrk="1" hangingPunct="1">
              <a:lnSpc>
                <a:spcPct val="90000"/>
              </a:lnSpc>
            </a:pPr>
            <a:r>
              <a:rPr lang="en-GB" altLang="en-US" smtClean="0"/>
              <a:t>What needs to be done? </a:t>
            </a:r>
          </a:p>
          <a:p>
            <a:pPr eaLnBrk="1" hangingPunct="1">
              <a:lnSpc>
                <a:spcPct val="90000"/>
              </a:lnSpc>
            </a:pPr>
            <a:r>
              <a:rPr lang="en-GB" altLang="en-US" smtClean="0"/>
              <a:t>What techniques to use?</a:t>
            </a:r>
          </a:p>
          <a:p>
            <a:pPr eaLnBrk="1" hangingPunct="1">
              <a:lnSpc>
                <a:spcPct val="90000"/>
              </a:lnSpc>
            </a:pPr>
            <a:r>
              <a:rPr lang="sv-SE" altLang="en-US" smtClean="0"/>
              <a:t>Long term planning vital</a:t>
            </a:r>
            <a:endParaRPr lang="en-GB" altLang="en-US" smtClean="0"/>
          </a:p>
          <a:p>
            <a:endParaRPr lang="en-GB" altLang="en-US" smtClean="0"/>
          </a:p>
        </p:txBody>
      </p:sp>
      <p:pic>
        <p:nvPicPr>
          <p:cNvPr id="65540" name="Content Placeholder 7"/>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067175" y="1341438"/>
            <a:ext cx="4619625" cy="5175250"/>
          </a:xfrm>
        </p:spPr>
      </p:pic>
      <p:sp>
        <p:nvSpPr>
          <p:cNvPr id="65541" name="TextBox 8"/>
          <p:cNvSpPr txBox="1">
            <a:spLocks noChangeArrowheads="1"/>
          </p:cNvSpPr>
          <p:nvPr/>
        </p:nvSpPr>
        <p:spPr bwMode="auto">
          <a:xfrm>
            <a:off x="4211638" y="5878513"/>
            <a:ext cx="41052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Photo:Vikki Bengtsson, hazel pollards in shade, Sweden</a:t>
            </a:r>
            <a:endParaRPr lang="en-GB" altLang="en-US">
              <a:solidFill>
                <a:schemeClr val="bg1"/>
              </a:solidFill>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395288" y="119063"/>
            <a:ext cx="8229600" cy="1143000"/>
          </a:xfrm>
        </p:spPr>
        <p:txBody>
          <a:bodyPr/>
          <a:lstStyle/>
          <a:p>
            <a:pPr eaLnBrk="1" hangingPunct="1"/>
            <a:r>
              <a:rPr lang="en-GB" altLang="en-US" sz="4000" smtClean="0"/>
              <a:t>Clearance of competition film</a:t>
            </a:r>
            <a:endParaRPr lang="en-US" altLang="en-US" sz="4000" smtClean="0"/>
          </a:p>
        </p:txBody>
      </p:sp>
      <p:pic>
        <p:nvPicPr>
          <p:cNvPr id="66563" name="Content Placeholder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00563" y="1268413"/>
            <a:ext cx="4003675" cy="534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4" name="TextBox 12"/>
          <p:cNvSpPr txBox="1">
            <a:spLocks noChangeArrowheads="1"/>
          </p:cNvSpPr>
          <p:nvPr/>
        </p:nvSpPr>
        <p:spPr bwMode="auto">
          <a:xfrm>
            <a:off x="4500563" y="6022975"/>
            <a:ext cx="41036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Photo:Vikki Bengtsson, ringbarking, Sweden</a:t>
            </a:r>
            <a:endParaRPr lang="en-GB" altLang="en-US">
              <a:solidFill>
                <a:schemeClr val="bg1"/>
              </a:solidFill>
            </a:endParaRPr>
          </a:p>
        </p:txBody>
      </p:sp>
      <p:pic>
        <p:nvPicPr>
          <p:cNvPr id="66565" name="Picture 6" descr="C:\Users\Helen\Photographs\To be catalogued and stored C and ex HD\Spain June 2013\CIMG239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1262063"/>
            <a:ext cx="4032250" cy="538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6" name="TextBox 4"/>
          <p:cNvSpPr txBox="1">
            <a:spLocks noChangeArrowheads="1"/>
          </p:cNvSpPr>
          <p:nvPr/>
        </p:nvSpPr>
        <p:spPr bwMode="auto">
          <a:xfrm>
            <a:off x="395288" y="6237288"/>
            <a:ext cx="4103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Photo:Helen Read</a:t>
            </a:r>
            <a:endParaRPr lang="en-GB" altLang="en-US">
              <a:solidFill>
                <a:schemeClr val="bg1"/>
              </a:solidFill>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p:txBody>
          <a:bodyPr/>
          <a:lstStyle/>
          <a:p>
            <a:r>
              <a:rPr lang="sv-SE" altLang="en-US" sz="4000" smtClean="0"/>
              <a:t>Managing the land </a:t>
            </a:r>
            <a:br>
              <a:rPr lang="sv-SE" altLang="en-US" sz="4000" smtClean="0"/>
            </a:br>
            <a:r>
              <a:rPr lang="sv-SE" altLang="en-US" sz="4000" smtClean="0"/>
              <a:t>around the tree film</a:t>
            </a:r>
            <a:endParaRPr lang="en-GB" altLang="en-US" sz="4000" smtClean="0"/>
          </a:p>
        </p:txBody>
      </p:sp>
      <p:pic>
        <p:nvPicPr>
          <p:cNvPr id="67587"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35375" y="3332163"/>
            <a:ext cx="5308600" cy="352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588" name="TextBox 6"/>
          <p:cNvSpPr txBox="1">
            <a:spLocks noChangeArrowheads="1"/>
          </p:cNvSpPr>
          <p:nvPr/>
        </p:nvSpPr>
        <p:spPr bwMode="auto">
          <a:xfrm>
            <a:off x="3886200" y="6492875"/>
            <a:ext cx="52578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Photo:Vikki Bengtsson, Hatfield Forest, England</a:t>
            </a:r>
            <a:endParaRPr lang="en-GB" altLang="en-US">
              <a:solidFill>
                <a:schemeClr val="bg1"/>
              </a:solidFill>
            </a:endParaRPr>
          </a:p>
        </p:txBody>
      </p:sp>
      <p:pic>
        <p:nvPicPr>
          <p:cNvPr id="67589" name="Picture 15"/>
          <p:cNvPicPr>
            <a:picLocks noGrp="1" noChangeAspect="1" noChangeArrowheads="1"/>
          </p:cNvPicPr>
          <p:nvPr>
            <p:ph sz="half" idx="4294967295"/>
          </p:nvPr>
        </p:nvPicPr>
        <p:blipFill>
          <a:blip r:embed="rId4">
            <a:extLst>
              <a:ext uri="{28A0092B-C50C-407E-A947-70E740481C1C}">
                <a14:useLocalDpi xmlns:a14="http://schemas.microsoft.com/office/drawing/2010/main" val="0"/>
              </a:ext>
            </a:extLst>
          </a:blip>
          <a:srcRect/>
          <a:stretch>
            <a:fillRect/>
          </a:stretch>
        </p:blipFill>
        <p:spPr>
          <a:xfrm>
            <a:off x="395288" y="1547813"/>
            <a:ext cx="4681537" cy="3176587"/>
          </a:xfrm>
          <a:noFill/>
        </p:spPr>
      </p:pic>
      <p:sp>
        <p:nvSpPr>
          <p:cNvPr id="67590" name="TextBox 4"/>
          <p:cNvSpPr txBox="1">
            <a:spLocks noChangeArrowheads="1"/>
          </p:cNvSpPr>
          <p:nvPr/>
        </p:nvSpPr>
        <p:spPr bwMode="auto">
          <a:xfrm>
            <a:off x="395288" y="1484313"/>
            <a:ext cx="48244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Photo:Vikki Bengtsson, trees damaged by sheep, England</a:t>
            </a:r>
            <a:endParaRPr lang="en-GB" altLang="en-US">
              <a:solidFill>
                <a:schemeClr val="bg1"/>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normAutofit fontScale="90000"/>
          </a:bodyPr>
          <a:lstStyle/>
          <a:p>
            <a:pPr eaLnBrk="1" fontAlgn="auto" hangingPunct="1">
              <a:spcAft>
                <a:spcPts val="0"/>
              </a:spcAft>
              <a:defRPr/>
            </a:pPr>
            <a:r>
              <a:rPr lang="sv-SE" dirty="0" smtClean="0"/>
              <a:t>Exercise 6: What is the ideal management for these trees?</a:t>
            </a:r>
            <a:endParaRPr lang="en-GB" dirty="0" smtClean="0"/>
          </a:p>
        </p:txBody>
      </p:sp>
      <p:pic>
        <p:nvPicPr>
          <p:cNvPr id="68611" name="Picture 2"/>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542925" y="1557338"/>
            <a:ext cx="4244975" cy="4967287"/>
          </a:xfrm>
          <a:noFill/>
        </p:spPr>
      </p:pic>
      <p:pic>
        <p:nvPicPr>
          <p:cNvPr id="68612" name="Picture 3"/>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5003800" y="1473200"/>
            <a:ext cx="3816350" cy="5089525"/>
          </a:xfrm>
          <a:noFill/>
        </p:spPr>
      </p:pic>
      <p:sp>
        <p:nvSpPr>
          <p:cNvPr id="68613" name="TextBox 4"/>
          <p:cNvSpPr txBox="1">
            <a:spLocks noChangeArrowheads="1"/>
          </p:cNvSpPr>
          <p:nvPr/>
        </p:nvSpPr>
        <p:spPr bwMode="auto">
          <a:xfrm>
            <a:off x="684213" y="5949950"/>
            <a:ext cx="388778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Photo:Vikki Bengtsson, Västra Götaland, Sweden</a:t>
            </a:r>
            <a:endParaRPr lang="en-GB" altLang="en-US">
              <a:solidFill>
                <a:schemeClr val="bg1"/>
              </a:solidFill>
            </a:endParaRPr>
          </a:p>
        </p:txBody>
      </p:sp>
      <p:sp>
        <p:nvSpPr>
          <p:cNvPr id="68614" name="TextBox 6"/>
          <p:cNvSpPr txBox="1">
            <a:spLocks noChangeArrowheads="1"/>
          </p:cNvSpPr>
          <p:nvPr/>
        </p:nvSpPr>
        <p:spPr bwMode="auto">
          <a:xfrm>
            <a:off x="5076825" y="5949950"/>
            <a:ext cx="38877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Photo:Vikki Bengtsson, Östergötland, Sweden</a:t>
            </a:r>
            <a:endParaRPr lang="en-GB" altLang="en-US">
              <a:solidFill>
                <a:schemeClr val="bg1"/>
              </a:solidFill>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a:xfrm>
            <a:off x="468313" y="188913"/>
            <a:ext cx="8229600" cy="1143000"/>
          </a:xfrm>
        </p:spPr>
        <p:txBody>
          <a:bodyPr/>
          <a:lstStyle/>
          <a:p>
            <a:r>
              <a:rPr lang="sv-SE" altLang="en-US" smtClean="0"/>
              <a:t>Pruning techniques film </a:t>
            </a:r>
            <a:endParaRPr lang="en-GB" altLang="en-US" smtClean="0"/>
          </a:p>
        </p:txBody>
      </p:sp>
      <p:pic>
        <p:nvPicPr>
          <p:cNvPr id="6963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1268413"/>
            <a:ext cx="4068763" cy="542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6" name="TextBox 4"/>
          <p:cNvSpPr txBox="1">
            <a:spLocks noChangeArrowheads="1"/>
          </p:cNvSpPr>
          <p:nvPr/>
        </p:nvSpPr>
        <p:spPr bwMode="auto">
          <a:xfrm>
            <a:off x="323850" y="5949950"/>
            <a:ext cx="40322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Photo:Vikki Bengtsson, Östergötland, Sweden</a:t>
            </a:r>
            <a:endParaRPr lang="en-GB" altLang="en-US">
              <a:solidFill>
                <a:schemeClr val="bg1"/>
              </a:solidFill>
            </a:endParaRPr>
          </a:p>
        </p:txBody>
      </p:sp>
      <p:pic>
        <p:nvPicPr>
          <p:cNvPr id="69637" name="Picture 3" descr="004_N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363" y="1125538"/>
            <a:ext cx="3673475" cy="549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8" name="Line 4"/>
          <p:cNvSpPr>
            <a:spLocks noChangeShapeType="1"/>
          </p:cNvSpPr>
          <p:nvPr/>
        </p:nvSpPr>
        <p:spPr bwMode="auto">
          <a:xfrm flipV="1">
            <a:off x="5799138" y="2097088"/>
            <a:ext cx="501650" cy="50165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9639" name="Freeform 5"/>
          <p:cNvSpPr>
            <a:spLocks/>
          </p:cNvSpPr>
          <p:nvPr/>
        </p:nvSpPr>
        <p:spPr bwMode="auto">
          <a:xfrm>
            <a:off x="5799138" y="2036763"/>
            <a:ext cx="2254250" cy="1260475"/>
          </a:xfrm>
          <a:custGeom>
            <a:avLst/>
            <a:gdLst>
              <a:gd name="T0" fmla="*/ 0 w 1421"/>
              <a:gd name="T1" fmla="*/ 2147483647 h 794"/>
              <a:gd name="T2" fmla="*/ 2147483647 w 1421"/>
              <a:gd name="T3" fmla="*/ 2147483647 h 794"/>
              <a:gd name="T4" fmla="*/ 2147483647 w 1421"/>
              <a:gd name="T5" fmla="*/ 2147483647 h 794"/>
              <a:gd name="T6" fmla="*/ 2147483647 w 1421"/>
              <a:gd name="T7" fmla="*/ 2147483647 h 794"/>
              <a:gd name="T8" fmla="*/ 0 60000 65536"/>
              <a:gd name="T9" fmla="*/ 0 60000 65536"/>
              <a:gd name="T10" fmla="*/ 0 60000 65536"/>
              <a:gd name="T11" fmla="*/ 0 60000 65536"/>
              <a:gd name="T12" fmla="*/ 0 w 1421"/>
              <a:gd name="T13" fmla="*/ 0 h 794"/>
              <a:gd name="T14" fmla="*/ 1421 w 1421"/>
              <a:gd name="T15" fmla="*/ 794 h 794"/>
            </a:gdLst>
            <a:ahLst/>
            <a:cxnLst>
              <a:cxn ang="T8">
                <a:pos x="T0" y="T1"/>
              </a:cxn>
              <a:cxn ang="T9">
                <a:pos x="T2" y="T3"/>
              </a:cxn>
              <a:cxn ang="T10">
                <a:pos x="T4" y="T5"/>
              </a:cxn>
              <a:cxn ang="T11">
                <a:pos x="T6" y="T7"/>
              </a:cxn>
            </a:cxnLst>
            <a:rect l="T12" t="T13" r="T14" b="T15"/>
            <a:pathLst>
              <a:path w="1421" h="794">
                <a:moveTo>
                  <a:pt x="0" y="446"/>
                </a:moveTo>
                <a:cubicBezTo>
                  <a:pt x="120" y="223"/>
                  <a:pt x="241" y="0"/>
                  <a:pt x="453" y="38"/>
                </a:cubicBezTo>
                <a:cubicBezTo>
                  <a:pt x="665" y="76"/>
                  <a:pt x="1119" y="552"/>
                  <a:pt x="1270" y="673"/>
                </a:cubicBezTo>
                <a:cubicBezTo>
                  <a:pt x="1421" y="794"/>
                  <a:pt x="1390" y="779"/>
                  <a:pt x="1360" y="764"/>
                </a:cubicBez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a:tailEnd/>
              </a14:hiddenLine>
            </a:ext>
          </a:extLst>
        </p:spPr>
        <p:txBody>
          <a:bodyPr/>
          <a:lstStyle/>
          <a:p>
            <a:endParaRPr lang="nl-BE"/>
          </a:p>
        </p:txBody>
      </p:sp>
      <p:sp>
        <p:nvSpPr>
          <p:cNvPr id="69640" name="Line 8"/>
          <p:cNvSpPr>
            <a:spLocks noChangeShapeType="1"/>
          </p:cNvSpPr>
          <p:nvPr/>
        </p:nvSpPr>
        <p:spPr bwMode="auto">
          <a:xfrm flipH="1" flipV="1">
            <a:off x="7308850" y="2166938"/>
            <a:ext cx="361950" cy="79375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9641" name="Line 9"/>
          <p:cNvSpPr>
            <a:spLocks noChangeShapeType="1"/>
          </p:cNvSpPr>
          <p:nvPr/>
        </p:nvSpPr>
        <p:spPr bwMode="auto">
          <a:xfrm flipV="1">
            <a:off x="5799138" y="2598738"/>
            <a:ext cx="501650" cy="36195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9642" name="Line 10"/>
          <p:cNvSpPr>
            <a:spLocks noChangeShapeType="1"/>
          </p:cNvSpPr>
          <p:nvPr/>
        </p:nvSpPr>
        <p:spPr bwMode="auto">
          <a:xfrm flipV="1">
            <a:off x="6446838" y="2455863"/>
            <a:ext cx="647700" cy="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9643" name="Line 11"/>
          <p:cNvSpPr>
            <a:spLocks noChangeShapeType="1"/>
          </p:cNvSpPr>
          <p:nvPr/>
        </p:nvSpPr>
        <p:spPr bwMode="auto">
          <a:xfrm>
            <a:off x="7237413" y="2671763"/>
            <a:ext cx="431800" cy="64770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9644" name="Line 12"/>
          <p:cNvSpPr>
            <a:spLocks noChangeShapeType="1"/>
          </p:cNvSpPr>
          <p:nvPr/>
        </p:nvSpPr>
        <p:spPr bwMode="auto">
          <a:xfrm flipV="1">
            <a:off x="5870575" y="3033713"/>
            <a:ext cx="501650" cy="358775"/>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9645" name="Line 13"/>
          <p:cNvSpPr>
            <a:spLocks noChangeShapeType="1"/>
          </p:cNvSpPr>
          <p:nvPr/>
        </p:nvSpPr>
        <p:spPr bwMode="auto">
          <a:xfrm flipV="1">
            <a:off x="6446838" y="2960688"/>
            <a:ext cx="647700" cy="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9646" name="Line 14"/>
          <p:cNvSpPr>
            <a:spLocks noChangeShapeType="1"/>
          </p:cNvSpPr>
          <p:nvPr/>
        </p:nvSpPr>
        <p:spPr bwMode="auto">
          <a:xfrm>
            <a:off x="7235825" y="3103563"/>
            <a:ext cx="361950" cy="57785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69647" name="Text Box 15"/>
          <p:cNvSpPr txBox="1">
            <a:spLocks noChangeArrowheads="1"/>
          </p:cNvSpPr>
          <p:nvPr/>
        </p:nvSpPr>
        <p:spPr bwMode="auto">
          <a:xfrm>
            <a:off x="4860925" y="2528888"/>
            <a:ext cx="10810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buClr>
                <a:schemeClr val="bg2"/>
              </a:buClr>
              <a:buSzPct val="120000"/>
              <a:buFont typeface="Times" charset="0"/>
              <a:buNone/>
            </a:pPr>
            <a:r>
              <a:rPr lang="en-GB" altLang="en-US" sz="1400">
                <a:solidFill>
                  <a:srgbClr val="000000"/>
                </a:solidFill>
              </a:rPr>
              <a:t>Second cut</a:t>
            </a:r>
          </a:p>
        </p:txBody>
      </p:sp>
      <p:sp>
        <p:nvSpPr>
          <p:cNvPr id="69648" name="Text Box 16"/>
          <p:cNvSpPr txBox="1">
            <a:spLocks noChangeArrowheads="1"/>
          </p:cNvSpPr>
          <p:nvPr/>
        </p:nvSpPr>
        <p:spPr bwMode="auto">
          <a:xfrm>
            <a:off x="4932363" y="2887663"/>
            <a:ext cx="9382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buClr>
                <a:schemeClr val="bg2"/>
              </a:buClr>
              <a:buSzPct val="120000"/>
              <a:buFont typeface="Times" charset="0"/>
              <a:buNone/>
            </a:pPr>
            <a:r>
              <a:rPr lang="en-GB" altLang="en-US" sz="1400">
                <a:solidFill>
                  <a:srgbClr val="000000"/>
                </a:solidFill>
              </a:rPr>
              <a:t>Third cut</a:t>
            </a:r>
          </a:p>
        </p:txBody>
      </p:sp>
      <p:sp>
        <p:nvSpPr>
          <p:cNvPr id="69649" name="Text Box 17"/>
          <p:cNvSpPr txBox="1">
            <a:spLocks noChangeArrowheads="1"/>
          </p:cNvSpPr>
          <p:nvPr/>
        </p:nvSpPr>
        <p:spPr bwMode="auto">
          <a:xfrm>
            <a:off x="4932363" y="3249613"/>
            <a:ext cx="12969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buClr>
                <a:schemeClr val="bg2"/>
              </a:buClr>
              <a:buSzPct val="120000"/>
              <a:buFont typeface="Times" charset="0"/>
              <a:buNone/>
            </a:pPr>
            <a:r>
              <a:rPr lang="en-GB" altLang="en-US" sz="1400">
                <a:solidFill>
                  <a:srgbClr val="000000"/>
                </a:solidFill>
              </a:rPr>
              <a:t>Fourth cut</a:t>
            </a:r>
          </a:p>
        </p:txBody>
      </p:sp>
      <p:sp>
        <p:nvSpPr>
          <p:cNvPr id="69650" name="TextBox 21"/>
          <p:cNvSpPr txBox="1">
            <a:spLocks noChangeArrowheads="1"/>
          </p:cNvSpPr>
          <p:nvPr/>
        </p:nvSpPr>
        <p:spPr bwMode="auto">
          <a:xfrm>
            <a:off x="5003800" y="6021388"/>
            <a:ext cx="35290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Photo:Vikki Bengtsson, Hatfield Forest, England</a:t>
            </a:r>
            <a:endParaRPr lang="en-GB" altLang="en-US">
              <a:solidFill>
                <a:schemeClr val="bg1"/>
              </a:solidFill>
            </a:endParaRPr>
          </a:p>
        </p:txBody>
      </p:sp>
      <p:sp>
        <p:nvSpPr>
          <p:cNvPr id="69651" name="Line 7"/>
          <p:cNvSpPr>
            <a:spLocks noChangeShapeType="1"/>
          </p:cNvSpPr>
          <p:nvPr/>
        </p:nvSpPr>
        <p:spPr bwMode="auto">
          <a:xfrm>
            <a:off x="6443663" y="2060575"/>
            <a:ext cx="647700" cy="0"/>
          </a:xfrm>
          <a:prstGeom prst="line">
            <a:avLst/>
          </a:prstGeom>
          <a:noFill/>
          <a:ln w="63500">
            <a:solidFill>
              <a:srgbClr val="FF0000"/>
            </a:solidFill>
            <a:round/>
            <a:headEnd/>
            <a:tailEnd/>
          </a:ln>
          <a:extLst>
            <a:ext uri="{909E8E84-426E-40DD-AFC4-6F175D3DCCD1}">
              <a14:hiddenFill xmlns:a14="http://schemas.microsoft.com/office/drawing/2010/main">
                <a:noFill/>
              </a14:hiddenFill>
            </a:ext>
          </a:extLst>
        </p:spPr>
        <p:txBody>
          <a:bodyPr/>
          <a:lstStyle/>
          <a:p>
            <a:endParaRPr lang="nl-BE"/>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a:xfrm>
            <a:off x="468313" y="404813"/>
            <a:ext cx="8229600" cy="1139825"/>
          </a:xfrm>
        </p:spPr>
        <p:txBody>
          <a:bodyPr/>
          <a:lstStyle/>
          <a:p>
            <a:pPr eaLnBrk="1" hangingPunct="1"/>
            <a:r>
              <a:rPr lang="sv-SE" altLang="en-US" sz="3600" smtClean="0"/>
              <a:t>Remember future generations </a:t>
            </a:r>
            <a:br>
              <a:rPr lang="sv-SE" altLang="en-US" sz="3600" smtClean="0"/>
            </a:br>
            <a:r>
              <a:rPr lang="sv-SE" altLang="en-US" sz="3600" smtClean="0"/>
              <a:t>of trees are crucial for </a:t>
            </a:r>
            <a:br>
              <a:rPr lang="sv-SE" altLang="en-US" sz="3600" smtClean="0"/>
            </a:br>
            <a:r>
              <a:rPr lang="sv-SE" altLang="en-US" sz="3600" smtClean="0"/>
              <a:t>long term viability</a:t>
            </a:r>
            <a:endParaRPr lang="en-GB" altLang="en-US" sz="3600" smtClean="0"/>
          </a:p>
        </p:txBody>
      </p:sp>
      <p:pic>
        <p:nvPicPr>
          <p:cNvPr id="70659" name="Content Placeholder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76375" y="1773238"/>
            <a:ext cx="6765925" cy="507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996" name="TextBox 7"/>
          <p:cNvSpPr txBox="1">
            <a:spLocks noChangeArrowheads="1"/>
          </p:cNvSpPr>
          <p:nvPr/>
        </p:nvSpPr>
        <p:spPr bwMode="auto">
          <a:xfrm>
            <a:off x="1476375" y="1773238"/>
            <a:ext cx="4525963" cy="369887"/>
          </a:xfrm>
          <a:prstGeom prst="rect">
            <a:avLst/>
          </a:prstGeom>
          <a:solidFill>
            <a:schemeClr val="bg1">
              <a:lumMod val="65000"/>
            </a:schemeClr>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sv-SE" altLang="en-US" sz="1800" dirty="0" smtClean="0">
                <a:solidFill>
                  <a:schemeClr val="bg1"/>
                </a:solidFill>
                <a:latin typeface="Arial" charset="0"/>
              </a:rPr>
              <a:t>Photo:Chris Knapman, Scotland</a:t>
            </a:r>
            <a:endParaRPr lang="en-GB" altLang="en-US" sz="1800" dirty="0" smtClean="0">
              <a:solidFill>
                <a:schemeClr val="bg1"/>
              </a:solidFill>
              <a:latin typeface="Arial" charset="0"/>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a:xfrm>
            <a:off x="457200" y="5516563"/>
            <a:ext cx="8229600" cy="1139825"/>
          </a:xfrm>
          <a:prstGeom prst="rect">
            <a:avLst/>
          </a:prstGeom>
          <a:solidFill>
            <a:schemeClr val="tx1">
              <a:alpha val="49000"/>
            </a:schemeClr>
          </a:solidFill>
        </p:spPr>
        <p:txBody>
          <a:bodyP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pPr>
              <a:defRPr/>
            </a:pPr>
            <a:r>
              <a:rPr lang="sv-SE" kern="0" dirty="0" smtClean="0">
                <a:solidFill>
                  <a:schemeClr val="bg1"/>
                </a:solidFill>
                <a:effectLst/>
              </a:rPr>
              <a:t>Questions?</a:t>
            </a:r>
            <a:endParaRPr lang="en-GB" kern="0" dirty="0">
              <a:solidFill>
                <a:schemeClr val="bg1"/>
              </a:solidFill>
              <a:effectLst/>
            </a:endParaRPr>
          </a:p>
        </p:txBody>
      </p:sp>
      <p:sp>
        <p:nvSpPr>
          <p:cNvPr id="71684" name="TextBox 3"/>
          <p:cNvSpPr txBox="1">
            <a:spLocks noChangeArrowheads="1"/>
          </p:cNvSpPr>
          <p:nvPr/>
        </p:nvSpPr>
        <p:spPr bwMode="auto">
          <a:xfrm>
            <a:off x="4763" y="115888"/>
            <a:ext cx="47513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Vikki Bengtsson , Windsor, England</a:t>
            </a:r>
            <a:endParaRPr lang="en-GB" altLang="en-US">
              <a:solidFill>
                <a:schemeClr val="bg1"/>
              </a:solidFill>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a:xfrm>
            <a:off x="468313" y="115888"/>
            <a:ext cx="8229600" cy="1139825"/>
          </a:xfrm>
        </p:spPr>
        <p:txBody>
          <a:bodyPr/>
          <a:lstStyle/>
          <a:p>
            <a:pPr eaLnBrk="1" hangingPunct="1"/>
            <a:r>
              <a:rPr lang="sv-SE" altLang="en-US" smtClean="0"/>
              <a:t>Protection for our old trees</a:t>
            </a:r>
            <a:endParaRPr lang="en-GB" altLang="en-US" smtClean="0"/>
          </a:p>
        </p:txBody>
      </p:sp>
      <p:sp>
        <p:nvSpPr>
          <p:cNvPr id="3" name="Text Placeholder 2"/>
          <p:cNvSpPr>
            <a:spLocks noGrp="1"/>
          </p:cNvSpPr>
          <p:nvPr>
            <p:ph type="body" sz="half" idx="1"/>
          </p:nvPr>
        </p:nvSpPr>
        <p:spPr>
          <a:xfrm>
            <a:off x="457200" y="1600200"/>
            <a:ext cx="3467100" cy="4525963"/>
          </a:xfrm>
        </p:spPr>
        <p:txBody>
          <a:bodyPr rtlCol="0">
            <a:normAutofit fontScale="85000" lnSpcReduction="10000"/>
          </a:bodyPr>
          <a:lstStyle/>
          <a:p>
            <a:pPr eaLnBrk="1" fontAlgn="auto" hangingPunct="1">
              <a:spcAft>
                <a:spcPts val="0"/>
              </a:spcAft>
              <a:buFont typeface="Arial" pitchFamily="34" charset="0"/>
              <a:buChar char="•"/>
              <a:defRPr/>
            </a:pPr>
            <a:r>
              <a:rPr lang="sv-SE" dirty="0" smtClean="0"/>
              <a:t>Old, oak wooden ship - sunk on its maiden voyage!</a:t>
            </a:r>
          </a:p>
          <a:p>
            <a:pPr eaLnBrk="1" fontAlgn="auto" hangingPunct="1">
              <a:spcAft>
                <a:spcPts val="0"/>
              </a:spcAft>
              <a:buFont typeface="Arial" pitchFamily="34" charset="0"/>
              <a:buChar char="•"/>
              <a:defRPr/>
            </a:pPr>
            <a:r>
              <a:rPr lang="sv-SE" dirty="0" smtClean="0"/>
              <a:t>Cherished today as a national monument &amp; rightly so</a:t>
            </a:r>
          </a:p>
          <a:p>
            <a:pPr marL="0" indent="0" eaLnBrk="1" fontAlgn="auto" hangingPunct="1">
              <a:spcAft>
                <a:spcPts val="0"/>
              </a:spcAft>
              <a:buFont typeface="Wingdings" pitchFamily="2" charset="2"/>
              <a:buNone/>
              <a:defRPr/>
            </a:pPr>
            <a:r>
              <a:rPr lang="sv-SE" dirty="0" smtClean="0"/>
              <a:t>BUT</a:t>
            </a:r>
          </a:p>
          <a:p>
            <a:pPr eaLnBrk="1" fontAlgn="auto" hangingPunct="1">
              <a:spcAft>
                <a:spcPts val="0"/>
              </a:spcAft>
              <a:buFont typeface="Arial" pitchFamily="34" charset="0"/>
              <a:buChar char="•"/>
              <a:defRPr/>
            </a:pPr>
            <a:r>
              <a:rPr lang="sv-SE" dirty="0" smtClean="0"/>
              <a:t>Living ancient trees  – older than the ship should be equally cherished!</a:t>
            </a:r>
          </a:p>
          <a:p>
            <a:pPr eaLnBrk="1" fontAlgn="auto" hangingPunct="1">
              <a:spcAft>
                <a:spcPts val="0"/>
              </a:spcAft>
              <a:buFont typeface="Arial" pitchFamily="34" charset="0"/>
              <a:buChar char="•"/>
              <a:defRPr/>
            </a:pPr>
            <a:endParaRPr lang="en-GB" dirty="0"/>
          </a:p>
        </p:txBody>
      </p:sp>
      <p:pic>
        <p:nvPicPr>
          <p:cNvPr id="72708"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572000" y="1254125"/>
            <a:ext cx="3168650" cy="2376488"/>
          </a:xfrm>
        </p:spPr>
      </p:pic>
      <p:pic>
        <p:nvPicPr>
          <p:cNvPr id="7270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2713" y="3630613"/>
            <a:ext cx="4465637" cy="296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710" name="TextBox 5"/>
          <p:cNvSpPr txBox="1">
            <a:spLocks noChangeArrowheads="1"/>
          </p:cNvSpPr>
          <p:nvPr/>
        </p:nvSpPr>
        <p:spPr bwMode="auto">
          <a:xfrm>
            <a:off x="3892550" y="3694113"/>
            <a:ext cx="5041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Vikki Bengtsson , Sweden</a:t>
            </a:r>
            <a:endParaRPr lang="en-GB" altLang="en-US">
              <a:solidFill>
                <a:schemeClr val="bg1"/>
              </a:solidFill>
            </a:endParaRPr>
          </a:p>
        </p:txBody>
      </p:sp>
      <p:sp>
        <p:nvSpPr>
          <p:cNvPr id="72711" name="TextBox 5"/>
          <p:cNvSpPr txBox="1">
            <a:spLocks noChangeArrowheads="1"/>
          </p:cNvSpPr>
          <p:nvPr/>
        </p:nvSpPr>
        <p:spPr bwMode="auto">
          <a:xfrm>
            <a:off x="5170488" y="1341438"/>
            <a:ext cx="24876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Peter Isotala</a:t>
            </a:r>
            <a:endParaRPr lang="en-GB" altLang="en-US">
              <a:solidFill>
                <a:schemeClr val="bg1"/>
              </a:solidFil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a:xfrm>
            <a:off x="468313" y="188913"/>
            <a:ext cx="8229600" cy="1143000"/>
          </a:xfrm>
        </p:spPr>
        <p:txBody>
          <a:bodyPr/>
          <a:lstStyle/>
          <a:p>
            <a:r>
              <a:rPr lang="sv-SE" altLang="en-US" smtClean="0"/>
              <a:t>Legislation &amp; grants</a:t>
            </a:r>
            <a:endParaRPr lang="en-GB" altLang="en-US" smtClean="0"/>
          </a:p>
        </p:txBody>
      </p:sp>
      <p:sp>
        <p:nvSpPr>
          <p:cNvPr id="73731" name="Content Placeholder 1"/>
          <p:cNvSpPr>
            <a:spLocks noGrp="1"/>
          </p:cNvSpPr>
          <p:nvPr>
            <p:ph sz="half" idx="1"/>
          </p:nvPr>
        </p:nvSpPr>
        <p:spPr/>
        <p:txBody>
          <a:bodyPr/>
          <a:lstStyle/>
          <a:p>
            <a:r>
              <a:rPr lang="sv-SE" altLang="en-US" smtClean="0"/>
              <a:t>See Handout</a:t>
            </a:r>
          </a:p>
          <a:p>
            <a:endParaRPr lang="sv-SE" altLang="en-US" smtClean="0"/>
          </a:p>
          <a:p>
            <a:r>
              <a:rPr lang="sv-SE" altLang="en-US" smtClean="0"/>
              <a:t>Common sense guide to risk - film</a:t>
            </a:r>
            <a:endParaRPr lang="en-GB" altLang="en-US" smtClean="0"/>
          </a:p>
        </p:txBody>
      </p:sp>
      <p:pic>
        <p:nvPicPr>
          <p:cNvPr id="73732" name="Content Placeholder 3"/>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859338" y="1216025"/>
            <a:ext cx="3457575" cy="5165725"/>
          </a:xfrm>
        </p:spPr>
      </p:pic>
      <p:sp>
        <p:nvSpPr>
          <p:cNvPr id="73733" name="TextBox 4"/>
          <p:cNvSpPr txBox="1">
            <a:spLocks noChangeArrowheads="1"/>
          </p:cNvSpPr>
          <p:nvPr/>
        </p:nvSpPr>
        <p:spPr bwMode="auto">
          <a:xfrm>
            <a:off x="5076825" y="6443663"/>
            <a:ext cx="3095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t>Photo: BrianCleckner, UK</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457200" y="260350"/>
            <a:ext cx="8229600" cy="1139825"/>
          </a:xfrm>
        </p:spPr>
        <p:txBody>
          <a:bodyPr/>
          <a:lstStyle/>
          <a:p>
            <a:pPr eaLnBrk="1" hangingPunct="1"/>
            <a:r>
              <a:rPr lang="en-GB" altLang="en-US" sz="4000" smtClean="0"/>
              <a:t>Veteran trees - conclusions</a:t>
            </a:r>
            <a:endParaRPr lang="en-US" altLang="en-US" sz="4000" smtClean="0"/>
          </a:p>
        </p:txBody>
      </p:sp>
      <p:sp>
        <p:nvSpPr>
          <p:cNvPr id="74755" name="Rectangle 3"/>
          <p:cNvSpPr>
            <a:spLocks noGrp="1" noChangeArrowheads="1"/>
          </p:cNvSpPr>
          <p:nvPr>
            <p:ph sz="half" idx="1"/>
          </p:nvPr>
        </p:nvSpPr>
        <p:spPr>
          <a:xfrm>
            <a:off x="457200" y="1600200"/>
            <a:ext cx="4186238" cy="4525963"/>
          </a:xfrm>
        </p:spPr>
        <p:txBody>
          <a:bodyPr/>
          <a:lstStyle/>
          <a:p>
            <a:pPr eaLnBrk="1" hangingPunct="1">
              <a:lnSpc>
                <a:spcPct val="80000"/>
              </a:lnSpc>
            </a:pPr>
            <a:r>
              <a:rPr lang="en-GB" altLang="en-US" smtClean="0"/>
              <a:t>Biodiversity</a:t>
            </a:r>
          </a:p>
          <a:p>
            <a:pPr eaLnBrk="1" hangingPunct="1">
              <a:lnSpc>
                <a:spcPct val="80000"/>
              </a:lnSpc>
            </a:pPr>
            <a:r>
              <a:rPr lang="en-GB" altLang="en-US" smtClean="0"/>
              <a:t>Ageing process and natural processes very important</a:t>
            </a:r>
          </a:p>
          <a:p>
            <a:pPr eaLnBrk="1" hangingPunct="1">
              <a:lnSpc>
                <a:spcPct val="80000"/>
              </a:lnSpc>
            </a:pPr>
            <a:r>
              <a:rPr lang="sv-SE" altLang="en-US" smtClean="0"/>
              <a:t>Veteran trees need space</a:t>
            </a:r>
            <a:endParaRPr lang="en-GB" altLang="en-US" smtClean="0"/>
          </a:p>
          <a:p>
            <a:pPr eaLnBrk="1" hangingPunct="1">
              <a:lnSpc>
                <a:spcPct val="80000"/>
              </a:lnSpc>
            </a:pPr>
            <a:r>
              <a:rPr lang="en-GB" altLang="en-US" smtClean="0"/>
              <a:t>Plan any management very carefully</a:t>
            </a:r>
          </a:p>
          <a:p>
            <a:pPr eaLnBrk="1" hangingPunct="1">
              <a:lnSpc>
                <a:spcPct val="80000"/>
              </a:lnSpc>
            </a:pPr>
            <a:r>
              <a:rPr lang="en-GB" altLang="en-US" smtClean="0"/>
              <a:t>Plan for the future</a:t>
            </a:r>
          </a:p>
          <a:p>
            <a:pPr eaLnBrk="1" hangingPunct="1">
              <a:lnSpc>
                <a:spcPct val="80000"/>
              </a:lnSpc>
            </a:pPr>
            <a:r>
              <a:rPr lang="sv-SE" altLang="en-US" smtClean="0"/>
              <a:t>Protect for the future</a:t>
            </a:r>
            <a:endParaRPr lang="en-GB" altLang="en-US" smtClean="0"/>
          </a:p>
        </p:txBody>
      </p:sp>
      <p:pic>
        <p:nvPicPr>
          <p:cNvPr id="74756" name="Picture 6" descr="C:\Users\Helen\Photographs\Trees\Trees - spain\Photos for Spanish book\Pretty\Gorbeia Uribe Samuels trees 07 +A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3638" y="1268413"/>
            <a:ext cx="3552825" cy="532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7" name="TextBox 4"/>
          <p:cNvSpPr txBox="1">
            <a:spLocks noChangeArrowheads="1"/>
          </p:cNvSpPr>
          <p:nvPr/>
        </p:nvSpPr>
        <p:spPr bwMode="auto">
          <a:xfrm>
            <a:off x="4973638" y="6229350"/>
            <a:ext cx="39909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 Helen Read, Spain</a:t>
            </a:r>
            <a:endParaRPr lang="en-GB" altLang="en-US">
              <a:solidFill>
                <a:schemeClr val="bg1"/>
              </a:solidFill>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a:xfrm>
            <a:off x="468313" y="115888"/>
            <a:ext cx="8229600" cy="1143000"/>
          </a:xfrm>
        </p:spPr>
        <p:txBody>
          <a:bodyPr/>
          <a:lstStyle/>
          <a:p>
            <a:pPr eaLnBrk="1" hangingPunct="1"/>
            <a:r>
              <a:rPr lang="sv-SE" smtClean="0"/>
              <a:t>Further information</a:t>
            </a:r>
            <a:endParaRPr lang="en-GB" smtClean="0"/>
          </a:p>
        </p:txBody>
      </p:sp>
      <p:pic>
        <p:nvPicPr>
          <p:cNvPr id="75779" name="Content Placeholder 4"/>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887413" y="1600200"/>
            <a:ext cx="3178175" cy="4525963"/>
          </a:xfrm>
        </p:spPr>
      </p:pic>
      <p:sp>
        <p:nvSpPr>
          <p:cNvPr id="75780" name="Content Placeholder 2"/>
          <p:cNvSpPr>
            <a:spLocks noGrp="1"/>
          </p:cNvSpPr>
          <p:nvPr>
            <p:ph sz="half" idx="2"/>
          </p:nvPr>
        </p:nvSpPr>
        <p:spPr/>
        <p:txBody>
          <a:bodyPr/>
          <a:lstStyle/>
          <a:p>
            <a:r>
              <a:rPr lang="sv-SE" altLang="en-US" smtClean="0"/>
              <a:t>Other VETree films</a:t>
            </a:r>
          </a:p>
          <a:p>
            <a:pPr lvl="1"/>
            <a:r>
              <a:rPr lang="sv-SE" altLang="en-US" smtClean="0"/>
              <a:t>Managing risk</a:t>
            </a:r>
          </a:p>
          <a:p>
            <a:pPr lvl="1"/>
            <a:r>
              <a:rPr lang="sv-SE" altLang="en-US" smtClean="0"/>
              <a:t>Managing for decay</a:t>
            </a:r>
          </a:p>
          <a:p>
            <a:pPr lvl="1"/>
            <a:r>
              <a:rPr lang="sv-SE" altLang="en-US" smtClean="0"/>
              <a:t>Managing orchards</a:t>
            </a:r>
          </a:p>
          <a:p>
            <a:pPr lvl="1"/>
            <a:r>
              <a:rPr lang="sv-SE" altLang="en-US" smtClean="0"/>
              <a:t>Lectures by David Lonsdale</a:t>
            </a:r>
          </a:p>
          <a:p>
            <a:pPr lvl="1"/>
            <a:r>
              <a:rPr lang="sv-SE" altLang="en-US" smtClean="0"/>
              <a:t>Cutting pollards in a cycle</a:t>
            </a:r>
          </a:p>
          <a:p>
            <a:pPr lvl="1"/>
            <a:endParaRPr lang="en-GB" altLang="en-US" smtClean="0"/>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a:lstStyle/>
          <a:p>
            <a:pPr eaLnBrk="1" hangingPunct="1"/>
            <a:endParaRPr lang="en-US" altLang="en-US" smtClean="0"/>
          </a:p>
        </p:txBody>
      </p:sp>
      <p:sp>
        <p:nvSpPr>
          <p:cNvPr id="76803" name="Content Placeholder 2"/>
          <p:cNvSpPr>
            <a:spLocks noGrp="1"/>
          </p:cNvSpPr>
          <p:nvPr>
            <p:ph idx="1"/>
          </p:nvPr>
        </p:nvSpPr>
        <p:spPr/>
        <p:txBody>
          <a:bodyPr/>
          <a:lstStyle/>
          <a:p>
            <a:pPr eaLnBrk="1" hangingPunct="1"/>
            <a:endParaRPr lang="sv-SE" altLang="en-US" smtClean="0">
              <a:hlinkClick r:id="rId2"/>
            </a:endParaRPr>
          </a:p>
          <a:p>
            <a:pPr eaLnBrk="1" hangingPunct="1"/>
            <a:endParaRPr lang="sv-SE" altLang="en-US" smtClean="0">
              <a:hlinkClick r:id="rId2"/>
            </a:endParaRPr>
          </a:p>
          <a:p>
            <a:pPr eaLnBrk="1" hangingPunct="1"/>
            <a:endParaRPr lang="sv-SE" altLang="en-US" smtClean="0">
              <a:hlinkClick r:id="rId2"/>
            </a:endParaRPr>
          </a:p>
          <a:p>
            <a:pPr eaLnBrk="1" hangingPunct="1"/>
            <a:r>
              <a:rPr lang="sv-SE" altLang="en-US" smtClean="0"/>
              <a:t>www.vetree.eu</a:t>
            </a:r>
          </a:p>
          <a:p>
            <a:pPr eaLnBrk="1" hangingPunct="1"/>
            <a:r>
              <a:rPr lang="sv-SE" altLang="en-US" smtClean="0"/>
              <a:t>www.ancient-tree-forum.org.uk</a:t>
            </a:r>
          </a:p>
          <a:p>
            <a:pPr eaLnBrk="1" hangingPunct="1"/>
            <a:r>
              <a:rPr lang="sv-SE" altLang="en-US" smtClean="0"/>
              <a:t>Join us on </a:t>
            </a:r>
            <a:r>
              <a:rPr lang="en-US" altLang="en-US" smtClean="0"/>
              <a:t>Facebook</a:t>
            </a:r>
          </a:p>
          <a:p>
            <a:pPr eaLnBrk="1" hangingPunct="1"/>
            <a:endParaRPr lang="en-US" altLang="en-US" smtClean="0"/>
          </a:p>
          <a:p>
            <a:pPr eaLnBrk="1" hangingPunct="1"/>
            <a:endParaRPr lang="en-US" altLang="en-US" smtClean="0"/>
          </a:p>
        </p:txBody>
      </p:sp>
      <p:pic>
        <p:nvPicPr>
          <p:cNvPr id="76804" name="Picture 5"/>
          <p:cNvPicPr>
            <a:picLocks noChangeAspect="1" noChangeArrowheads="1"/>
          </p:cNvPicPr>
          <p:nvPr/>
        </p:nvPicPr>
        <p:blipFill>
          <a:blip r:embed="rId3">
            <a:extLst>
              <a:ext uri="{28A0092B-C50C-407E-A947-70E740481C1C}">
                <a14:useLocalDpi xmlns:a14="http://schemas.microsoft.com/office/drawing/2010/main" val="0"/>
              </a:ext>
            </a:extLst>
          </a:blip>
          <a:srcRect l="17027" r="16402"/>
          <a:stretch>
            <a:fillRect/>
          </a:stretch>
        </p:blipFill>
        <p:spPr bwMode="auto">
          <a:xfrm>
            <a:off x="3987800" y="5300663"/>
            <a:ext cx="812800" cy="81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5" name="Picture 2" descr="D:\Gebruikersgegevens\joyeto\Documents\PROJECTEN\VETree\logo - huisstijl\logo-voor-scherm\main_logo_witran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9613" y="188913"/>
            <a:ext cx="5033962" cy="309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4" descr="Basque country pollards_Small"/>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l="4520" r="3337"/>
          <a:stretch>
            <a:fillRect/>
          </a:stretch>
        </p:blipFill>
        <p:spPr>
          <a:xfrm>
            <a:off x="0" y="0"/>
            <a:ext cx="9553575" cy="6884988"/>
          </a:xfrm>
        </p:spPr>
      </p:pic>
      <p:sp>
        <p:nvSpPr>
          <p:cNvPr id="2" name="Title 1"/>
          <p:cNvSpPr>
            <a:spLocks noGrp="1"/>
          </p:cNvSpPr>
          <p:nvPr>
            <p:ph type="title"/>
          </p:nvPr>
        </p:nvSpPr>
        <p:spPr>
          <a:xfrm>
            <a:off x="468313" y="549275"/>
            <a:ext cx="8939212" cy="1139825"/>
          </a:xfrm>
          <a:solidFill>
            <a:schemeClr val="tx2">
              <a:lumMod val="50000"/>
              <a:alpha val="49000"/>
            </a:schemeClr>
          </a:solidFill>
        </p:spPr>
        <p:txBody>
          <a:bodyPr rtlCol="0">
            <a:normAutofit/>
          </a:bodyPr>
          <a:lstStyle/>
          <a:p>
            <a:pPr eaLnBrk="1" fontAlgn="auto" hangingPunct="1">
              <a:spcAft>
                <a:spcPts val="0"/>
              </a:spcAft>
              <a:defRPr/>
            </a:pPr>
            <a:r>
              <a:rPr lang="sv-SE" dirty="0" smtClean="0">
                <a:solidFill>
                  <a:schemeClr val="bg1"/>
                </a:solidFill>
              </a:rPr>
              <a:t>Please fill in your evaluation forms!</a:t>
            </a:r>
            <a:endParaRPr lang="en-GB" dirty="0">
              <a:solidFill>
                <a:schemeClr val="bg1"/>
              </a:solidFill>
            </a:endParaRPr>
          </a:p>
        </p:txBody>
      </p:sp>
      <p:sp>
        <p:nvSpPr>
          <p:cNvPr id="77828" name="TextBox 2"/>
          <p:cNvSpPr txBox="1">
            <a:spLocks noChangeArrowheads="1"/>
          </p:cNvSpPr>
          <p:nvPr/>
        </p:nvSpPr>
        <p:spPr bwMode="auto">
          <a:xfrm>
            <a:off x="395288" y="6453188"/>
            <a:ext cx="4752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t>Photo: Vikki Bengtsson , Oianleku, Spain</a:t>
            </a:r>
            <a:endParaRPr lang="en-GB"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TC101859861[[fn=Tradeshow]]</Template>
  <TotalTime>16229</TotalTime>
  <Words>5065</Words>
  <Application>Microsoft Office PowerPoint</Application>
  <PresentationFormat>Diavoorstelling (4:3)</PresentationFormat>
  <Paragraphs>656</Paragraphs>
  <Slides>74</Slides>
  <Notes>71</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74</vt:i4>
      </vt:variant>
    </vt:vector>
  </HeadingPairs>
  <TitlesOfParts>
    <vt:vector size="80" baseType="lpstr">
      <vt:lpstr>Arial</vt:lpstr>
      <vt:lpstr>Calibri</vt:lpstr>
      <vt:lpstr>Times</vt:lpstr>
      <vt:lpstr>ＭＳ Ｐゴシック</vt:lpstr>
      <vt:lpstr>Wingdings</vt:lpstr>
      <vt:lpstr>Office Theme</vt:lpstr>
      <vt:lpstr>Valuing and managing veteran trees</vt:lpstr>
      <vt:lpstr>VETree project</vt:lpstr>
      <vt:lpstr>Introduction</vt:lpstr>
      <vt:lpstr>Introductions</vt:lpstr>
      <vt:lpstr>Objectives</vt:lpstr>
      <vt:lpstr>Old trees are among the things  that bind us to one another and to our past</vt:lpstr>
      <vt:lpstr>Defining a veteran tree</vt:lpstr>
      <vt:lpstr>Exercise 1: Make a list of  veteran tree characteristics</vt:lpstr>
      <vt:lpstr>Some pictures to help you  </vt:lpstr>
      <vt:lpstr>Why can trees live so long?  </vt:lpstr>
      <vt:lpstr>Loss of apical dominance  </vt:lpstr>
      <vt:lpstr>The King has lost his head </vt:lpstr>
      <vt:lpstr>PowerPoint-presentatie</vt:lpstr>
      <vt:lpstr>Trees over time?</vt:lpstr>
      <vt:lpstr>How different species vary in girth: Handout</vt:lpstr>
      <vt:lpstr>Veteran trees and wildlife</vt:lpstr>
      <vt:lpstr>Veteran trees are living ecosystems</vt:lpstr>
      <vt:lpstr>Tree form/history is important</vt:lpstr>
      <vt:lpstr>Decay process and fungi</vt:lpstr>
      <vt:lpstr>Nutrient cycling </vt:lpstr>
      <vt:lpstr>Not all decay is the same</vt:lpstr>
      <vt:lpstr>Why is decay important? </vt:lpstr>
      <vt:lpstr>Exercise 2: Recognising habitats</vt:lpstr>
      <vt:lpstr>PowerPoint-presentatie</vt:lpstr>
      <vt:lpstr>Invertebrates</vt:lpstr>
      <vt:lpstr>Invertebrates</vt:lpstr>
      <vt:lpstr>Rare &amp; threatened species</vt:lpstr>
      <vt:lpstr>Conservation - problems</vt:lpstr>
      <vt:lpstr>Creating habitat!</vt:lpstr>
      <vt:lpstr>Ideal scenario</vt:lpstr>
      <vt:lpstr>Heritage &amp; cultural  value of veteran trees</vt:lpstr>
      <vt:lpstr>Avenues</vt:lpstr>
      <vt:lpstr>Cultural importance  of veteran trees</vt:lpstr>
      <vt:lpstr>Parkland</vt:lpstr>
      <vt:lpstr>Aesthetic importance  of veteran trees</vt:lpstr>
      <vt:lpstr>Other values</vt:lpstr>
      <vt:lpstr>Examples of definitions</vt:lpstr>
      <vt:lpstr>Conclusion</vt:lpstr>
      <vt:lpstr>Exercise 3: Outdoors</vt:lpstr>
      <vt:lpstr>Field form</vt:lpstr>
      <vt:lpstr>Veteran tree management</vt:lpstr>
      <vt:lpstr>Exercise 4: Roots</vt:lpstr>
      <vt:lpstr>Trees need space!</vt:lpstr>
      <vt:lpstr>PowerPoint-presentatie</vt:lpstr>
      <vt:lpstr>Where have ancient trees come from?</vt:lpstr>
      <vt:lpstr>Browsers or Natural Disasters?</vt:lpstr>
      <vt:lpstr>Exercise 5: Browsers or Natural Disasters?</vt:lpstr>
      <vt:lpstr>Natural strategies</vt:lpstr>
      <vt:lpstr>Natural processes</vt:lpstr>
      <vt:lpstr>Tree management</vt:lpstr>
      <vt:lpstr>PowerPoint-presentatie</vt:lpstr>
      <vt:lpstr>Where are they today?</vt:lpstr>
      <vt:lpstr>What are the problems  for veteran trees?</vt:lpstr>
      <vt:lpstr>PowerPoint-presentatie</vt:lpstr>
      <vt:lpstr>PowerPoint-presentatie</vt:lpstr>
      <vt:lpstr>Site problems</vt:lpstr>
      <vt:lpstr>Why are veteran trees different?</vt:lpstr>
      <vt:lpstr>Why do anything at all?</vt:lpstr>
      <vt:lpstr>Things to consider: Surroundings</vt:lpstr>
      <vt:lpstr>Things to consider: Site issues</vt:lpstr>
      <vt:lpstr>Things to consider: Tree issues</vt:lpstr>
      <vt:lpstr>Management Planning</vt:lpstr>
      <vt:lpstr>Clearance of competition film</vt:lpstr>
      <vt:lpstr>Managing the land  around the tree film</vt:lpstr>
      <vt:lpstr>Exercise 6: What is the ideal management for these trees?</vt:lpstr>
      <vt:lpstr>Pruning techniques film </vt:lpstr>
      <vt:lpstr>Remember future generations  of trees are crucial for  long term viability</vt:lpstr>
      <vt:lpstr>PowerPoint-presentatie</vt:lpstr>
      <vt:lpstr>Protection for our old trees</vt:lpstr>
      <vt:lpstr>Legislation &amp; grants</vt:lpstr>
      <vt:lpstr>Veteran trees - conclusions</vt:lpstr>
      <vt:lpstr>Further information</vt:lpstr>
      <vt:lpstr>PowerPoint-presentatie</vt:lpstr>
      <vt:lpstr>Please fill in your evaluation forms!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Basic Course VETree</dc:title>
  <dc:creator>Vikki Forbes;Helen Read</dc:creator>
  <cp:lastModifiedBy>Joye, Tom</cp:lastModifiedBy>
  <cp:revision>597</cp:revision>
  <cp:lastPrinted>2014-02-06T16:08:53Z</cp:lastPrinted>
  <dcterms:created xsi:type="dcterms:W3CDTF">2003-10-23T15:07:34Z</dcterms:created>
  <dcterms:modified xsi:type="dcterms:W3CDTF">2015-01-16T13:39:00Z</dcterms:modified>
</cp:coreProperties>
</file>